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3" r:id="rId2"/>
    <p:sldId id="283" r:id="rId3"/>
    <p:sldId id="295" r:id="rId4"/>
    <p:sldId id="294" r:id="rId5"/>
    <p:sldId id="296" r:id="rId6"/>
    <p:sldId id="297" r:id="rId7"/>
    <p:sldId id="298" r:id="rId8"/>
    <p:sldId id="288" r:id="rId9"/>
    <p:sldId id="289" r:id="rId10"/>
    <p:sldId id="29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/>
    <p:restoredTop sz="94607"/>
  </p:normalViewPr>
  <p:slideViewPr>
    <p:cSldViewPr snapToGrid="0" snapToObjects="1">
      <p:cViewPr varScale="1">
        <p:scale>
          <a:sx n="95" d="100"/>
          <a:sy n="95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B1D72-1D8A-F342-B12F-115A1C8B1B1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9842-3BE4-B944-AD50-32FDF075A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9842-3BE4-B944-AD50-32FDF075A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1328-7966-414E-8720-39739E2EFA1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documentation.es-doc.org/cmip6/experiments" TargetMode="External"/><Relationship Id="rId12" Type="http://schemas.openxmlformats.org/officeDocument/2006/relationships/hyperlink" Target="https://es-doc.org/cmip6-specialisations/" TargetMode="External"/><Relationship Id="rId13" Type="http://schemas.openxmlformats.org/officeDocument/2006/relationships/hyperlink" Target="https://es-doc.org/cmip6-ensembles-simulations/" TargetMode="External"/><Relationship Id="rId14" Type="http://schemas.openxmlformats.org/officeDocument/2006/relationships/hyperlink" Target="https://es-doc.org/cmip6-ensembles-conformance/" TargetMode="External"/><Relationship Id="rId15" Type="http://schemas.openxmlformats.org/officeDocument/2006/relationships/hyperlink" Target="https://es-doc.org/cmip6-ensembles-further-info-url/" TargetMode="External"/><Relationship Id="rId16" Type="http://schemas.openxmlformats.org/officeDocument/2006/relationships/hyperlink" Target="https://test-errata.es-doc.org/" TargetMode="External"/><Relationship Id="rId17" Type="http://schemas.openxmlformats.org/officeDocument/2006/relationships/slide" Target="slide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hyperlink" Target="https://es-doc.org/cmip6-experiments/" TargetMode="External"/><Relationship Id="rId8" Type="http://schemas.openxmlformats.org/officeDocument/2006/relationships/hyperlink" Target="https://es-doc.org/cmip6-models/" TargetMode="External"/><Relationship Id="rId9" Type="http://schemas.openxmlformats.org/officeDocument/2006/relationships/hyperlink" Target="https://es-doc.org/cmip6-performance/" TargetMode="External"/><Relationship Id="rId10" Type="http://schemas.openxmlformats.org/officeDocument/2006/relationships/hyperlink" Target="https://documentation.es-doc.org/cmip6/mip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es-doc.org/cmip6/mips" TargetMode="External"/><Relationship Id="rId4" Type="http://schemas.openxmlformats.org/officeDocument/2006/relationships/hyperlink" Target="https://documentation.es-doc.org/cmip6/experiments" TargetMode="External"/><Relationship Id="rId5" Type="http://schemas.openxmlformats.org/officeDocument/2006/relationships/hyperlink" Target="https://github.com/ES-DOC/esdoc-docs/blob/master/cmip6/experiments/spreadsheet/experiments.xlsx" TargetMode="External"/><Relationship Id="rId6" Type="http://schemas.openxmlformats.org/officeDocument/2006/relationships/hyperlink" Target="https://documentation.es-doc.org/" TargetMode="External"/><Relationship Id="rId7" Type="http://schemas.openxmlformats.org/officeDocument/2006/relationships/slide" Target="slide5.xml"/><Relationship Id="rId8" Type="http://schemas.openxmlformats.org/officeDocument/2006/relationships/slide" Target="slide6.xml"/><Relationship Id="rId9" Type="http://schemas.openxmlformats.org/officeDocument/2006/relationships/slide" Target="slide2.xml"/><Relationship Id="rId10" Type="http://schemas.openxmlformats.org/officeDocument/2006/relationships/slide" Target="slide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2.xml"/><Relationship Id="rId5" Type="http://schemas.openxmlformats.org/officeDocument/2006/relationships/hyperlink" Target="https://github.com/WCRP-CMIP/CMIP6_CVs/blob/master/CMIP6_realm.json" TargetMode="External"/><Relationship Id="rId6" Type="http://schemas.openxmlformats.org/officeDocument/2006/relationships/hyperlink" Target="https://es-doc.org/cmip6-specialisations/" TargetMode="External"/><Relationship Id="rId7" Type="http://schemas.openxmlformats.org/officeDocument/2006/relationships/slide" Target="slide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slide" Target="slide2.xml"/><Relationship Id="rId12" Type="http://schemas.openxmlformats.org/officeDocument/2006/relationships/hyperlink" Target="https://github.com/ES-DOC/esdoc-cdf2cim" TargetMode="External"/><Relationship Id="rId13" Type="http://schemas.openxmlformats.org/officeDocument/2006/relationships/hyperlink" Target="https://es-doc.org/cmip6-ensembles-conformance/" TargetMode="External"/><Relationship Id="rId14" Type="http://schemas.openxmlformats.org/officeDocument/2006/relationships/hyperlink" Target="https://es-doc.org/cmip6-ensembles-further-info-url/" TargetMode="External"/><Relationship Id="rId15" Type="http://schemas.openxmlformats.org/officeDocument/2006/relationships/slide" Target="slide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slide" Target="slide4.xml"/><Relationship Id="rId1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slide" Target="slide4.xml"/><Relationship Id="rId12" Type="http://schemas.openxmlformats.org/officeDocument/2006/relationships/slide" Target="slide2.xml"/><Relationship Id="rId13" Type="http://schemas.openxmlformats.org/officeDocument/2006/relationships/hyperlink" Target="https://es-doc.org/cmip6" TargetMode="External"/><Relationship Id="rId14" Type="http://schemas.openxmlformats.org/officeDocument/2006/relationships/hyperlink" Target="https://documentation.es-doc.org/cmip6" TargetMode="External"/><Relationship Id="rId15" Type="http://schemas.openxmlformats.org/officeDocument/2006/relationships/hyperlink" Target="https://twitter.com/esdocumentation" TargetMode="External"/><Relationship Id="rId16" Type="http://schemas.openxmlformats.org/officeDocument/2006/relationships/hyperlink" Target="https://github.com/ES-DOC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hyperlink" Target="https://documentation.es-doc.org/cmip6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60805" y="127024"/>
            <a:ext cx="12192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-155" y="1"/>
            <a:ext cx="12192000" cy="12722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Corbel" charset="0"/>
                <a:ea typeface="Corbel" charset="0"/>
                <a:cs typeface="Corbel" charset="0"/>
              </a:rPr>
              <a:t>Documenting CMIP6 with ES-DOC</a:t>
            </a:r>
            <a:endParaRPr lang="en-US" sz="5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0126" y="1497821"/>
            <a:ext cx="12192000" cy="434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Mark A. Greenslade</a:t>
            </a:r>
            <a:endParaRPr lang="en-US" sz="2000" dirty="0" smtClean="0">
              <a:solidFill>
                <a:srgbClr val="002060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Institute Pierre Simon Laplace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The ES-DOC </a:t>
            </a:r>
            <a:r>
              <a:rPr lang="en-US" sz="2800" b="1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Team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IPSL </a:t>
            </a:r>
            <a:r>
              <a:rPr lang="mr-IN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 FR, NCAS </a:t>
            </a:r>
            <a:r>
              <a:rPr lang="mr-IN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 UK, STFC </a:t>
            </a:r>
            <a:r>
              <a:rPr lang="mr-IN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 UK, NOAA </a:t>
            </a:r>
            <a:r>
              <a:rPr lang="mr-IN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 US, GFDL-US, </a:t>
            </a:r>
            <a:r>
              <a:rPr lang="en-US" sz="2000" dirty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DKRZ </a:t>
            </a:r>
            <a:r>
              <a:rPr lang="mr-IN" sz="2000" dirty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000" dirty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DE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EGU 2017 PICO Presentation Session CL5.13</a:t>
            </a:r>
            <a:r>
              <a:rPr lang="en-US" sz="1600" dirty="0" smtClean="0">
                <a:solidFill>
                  <a:srgbClr val="00206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Towards </a:t>
            </a:r>
            <a:r>
              <a:rPr lang="en-US" sz="1600" dirty="0">
                <a:solidFill>
                  <a:srgbClr val="002060"/>
                </a:solidFill>
              </a:rPr>
              <a:t>CMIP6 internationally coordinated climate modeling experiments</a:t>
            </a:r>
            <a:r>
              <a:rPr lang="en-US" sz="1600" dirty="0" smtClean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the </a:t>
            </a:r>
            <a:r>
              <a:rPr lang="en-US" sz="1600" dirty="0">
                <a:solidFill>
                  <a:srgbClr val="002060"/>
                </a:solidFill>
              </a:rPr>
              <a:t>role and use of modeling and observation research infrastructures</a:t>
            </a:r>
            <a:endParaRPr lang="en-US" sz="1600" dirty="0">
              <a:solidFill>
                <a:srgbClr val="00206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805" y="6065547"/>
            <a:ext cx="12192000" cy="749003"/>
            <a:chOff x="60805" y="6273388"/>
            <a:chExt cx="12192000" cy="54116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81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Phase 4: Performance &amp; Errata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1" y="1656000"/>
            <a:ext cx="5187063" cy="45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05" y="1596792"/>
            <a:ext cx="5695046" cy="450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4605" y="1227460"/>
            <a:ext cx="515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Search &amp; </a:t>
            </a:r>
            <a:r>
              <a:rPr lang="en-US" b="1" smtClean="0"/>
              <a:t>view dataset </a:t>
            </a:r>
            <a:r>
              <a:rPr lang="en-US" b="1" dirty="0" smtClean="0"/>
              <a:t>errata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45194" y="1227460"/>
            <a:ext cx="515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Resolve errata from </a:t>
            </a:r>
            <a:r>
              <a:rPr lang="en-US" b="1" smtClean="0"/>
              <a:t>persistent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Success Criteria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7294" y="1665212"/>
            <a:ext cx="82489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Comprehensive &amp; standardized documentation of CMIP6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Better understanding of ensemble variance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Auto-generation of IPCC tables </a:t>
            </a:r>
            <a:r>
              <a:rPr lang="mr-IN" sz="2400" dirty="0" smtClean="0"/>
              <a:t>–</a:t>
            </a:r>
            <a:r>
              <a:rPr lang="en-US" sz="2400" dirty="0" smtClean="0"/>
              <a:t> e.g. table 12.1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Documentation driven model inter-comparison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sustainable </a:t>
            </a:r>
            <a:r>
              <a:rPr lang="en-US" sz="2400" dirty="0"/>
              <a:t>climate modelling </a:t>
            </a:r>
            <a:r>
              <a:rPr lang="en-US" sz="2400" dirty="0" smtClean="0"/>
              <a:t>documentation infrastructure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608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Timeline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Pentagon 3">
            <a:hlinkClick r:id="rId3" action="ppaction://hlinksldjump"/>
          </p:cNvPr>
          <p:cNvSpPr/>
          <p:nvPr/>
        </p:nvSpPr>
        <p:spPr>
          <a:xfrm>
            <a:off x="1339412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entagon 23">
            <a:hlinkClick r:id="rId4" action="ppaction://hlinksldjump"/>
          </p:cNvPr>
          <p:cNvSpPr/>
          <p:nvPr/>
        </p:nvSpPr>
        <p:spPr>
          <a:xfrm>
            <a:off x="2564782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7" name="Pentagon 26">
            <a:hlinkClick r:id="rId5" action="ppaction://hlinksldjump"/>
          </p:cNvPr>
          <p:cNvSpPr/>
          <p:nvPr/>
        </p:nvSpPr>
        <p:spPr>
          <a:xfrm>
            <a:off x="3788782" y="210825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28" name="Pentagon 27">
            <a:hlinkClick r:id="rId6" action="ppaction://hlinksldjump"/>
          </p:cNvPr>
          <p:cNvSpPr/>
          <p:nvPr/>
        </p:nvSpPr>
        <p:spPr>
          <a:xfrm>
            <a:off x="5012782" y="20561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4" name="Pentagon 33"/>
          <p:cNvSpPr/>
          <p:nvPr/>
        </p:nvSpPr>
        <p:spPr>
          <a:xfrm>
            <a:off x="144000" y="201600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hlinkClick r:id="rId7"/>
          </p:cNvPr>
          <p:cNvSpPr/>
          <p:nvPr/>
        </p:nvSpPr>
        <p:spPr>
          <a:xfrm>
            <a:off x="240265" y="1260000"/>
            <a:ext cx="2520000" cy="216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Phase </a:t>
            </a:r>
            <a:r>
              <a:rPr lang="en-US" b="1" dirty="0" smtClean="0"/>
              <a:t>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Experimental </a:t>
            </a:r>
            <a:r>
              <a:rPr lang="en-US" dirty="0" smtClean="0"/>
              <a:t>Protocols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Q1 2016 - Q2 2017</a:t>
            </a:r>
          </a:p>
        </p:txBody>
      </p:sp>
      <p:sp>
        <p:nvSpPr>
          <p:cNvPr id="37" name="Rectangle 36">
            <a:hlinkClick r:id="rId8"/>
          </p:cNvPr>
          <p:cNvSpPr/>
          <p:nvPr/>
        </p:nvSpPr>
        <p:spPr>
          <a:xfrm>
            <a:off x="3219107" y="1260000"/>
            <a:ext cx="2520000" cy="216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</a:t>
            </a:r>
            <a:r>
              <a:rPr lang="en-US" b="1" dirty="0" smtClean="0"/>
              <a:t>2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Model </a:t>
            </a:r>
            <a:r>
              <a:rPr lang="en-US" dirty="0" smtClean="0"/>
              <a:t>Descriptions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Q2 2017 </a:t>
            </a:r>
            <a:r>
              <a:rPr lang="mr-IN" dirty="0" smtClean="0"/>
              <a:t>–</a:t>
            </a:r>
            <a:r>
              <a:rPr lang="en-US" dirty="0" smtClean="0"/>
              <a:t> Q4 2018</a:t>
            </a:r>
          </a:p>
        </p:txBody>
      </p:sp>
      <p:sp>
        <p:nvSpPr>
          <p:cNvPr id="38" name="Rectangle 37">
            <a:hlinkClick r:id="rId9"/>
          </p:cNvPr>
          <p:cNvSpPr/>
          <p:nvPr/>
        </p:nvSpPr>
        <p:spPr>
          <a:xfrm>
            <a:off x="9398519" y="1259997"/>
            <a:ext cx="2520000" cy="216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Phase </a:t>
            </a:r>
            <a:r>
              <a:rPr lang="en-US" b="1" dirty="0" smtClean="0"/>
              <a:t>4</a:t>
            </a:r>
          </a:p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Performance &amp; Errata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Q1 2018 </a:t>
            </a:r>
            <a:r>
              <a:rPr lang="mr-IN" dirty="0" smtClean="0"/>
              <a:t>–</a:t>
            </a:r>
            <a:r>
              <a:rPr lang="en-US" dirty="0" smtClean="0"/>
              <a:t> Q4 2019</a:t>
            </a:r>
          </a:p>
          <a:p>
            <a:pPr algn="ctr"/>
            <a:endParaRPr lang="en-US" dirty="0"/>
          </a:p>
        </p:txBody>
      </p:sp>
      <p:sp>
        <p:nvSpPr>
          <p:cNvPr id="39" name="Rectangle 38">
            <a:hlinkClick r:id="rId10"/>
          </p:cNvPr>
          <p:cNvSpPr/>
          <p:nvPr/>
        </p:nvSpPr>
        <p:spPr>
          <a:xfrm>
            <a:off x="233915" y="3868092"/>
            <a:ext cx="252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</a:t>
            </a:r>
            <a:endParaRPr lang="en-US" dirty="0"/>
          </a:p>
        </p:txBody>
      </p:sp>
      <p:sp>
        <p:nvSpPr>
          <p:cNvPr id="40" name="Rectangle 39">
            <a:hlinkClick r:id="rId11"/>
          </p:cNvPr>
          <p:cNvSpPr/>
          <p:nvPr/>
        </p:nvSpPr>
        <p:spPr>
          <a:xfrm>
            <a:off x="233915" y="4408092"/>
            <a:ext cx="252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3915" y="4948092"/>
            <a:ext cx="252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 Requirement</a:t>
            </a:r>
          </a:p>
        </p:txBody>
      </p:sp>
      <p:sp>
        <p:nvSpPr>
          <p:cNvPr id="42" name="Rectangle 41">
            <a:hlinkClick r:id="rId12"/>
          </p:cNvPr>
          <p:cNvSpPr/>
          <p:nvPr/>
        </p:nvSpPr>
        <p:spPr>
          <a:xfrm>
            <a:off x="3219107" y="3868092"/>
            <a:ext cx="252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43" name="Rectangle 42">
            <a:hlinkClick r:id="rId12"/>
          </p:cNvPr>
          <p:cNvSpPr/>
          <p:nvPr/>
        </p:nvSpPr>
        <p:spPr>
          <a:xfrm>
            <a:off x="3219107" y="4408092"/>
            <a:ext cx="252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Realm</a:t>
            </a:r>
            <a:endParaRPr lang="en-US" dirty="0"/>
          </a:p>
        </p:txBody>
      </p:sp>
      <p:sp>
        <p:nvSpPr>
          <p:cNvPr id="44" name="Rectangle 43">
            <a:hlinkClick r:id="rId13"/>
          </p:cNvPr>
          <p:cNvSpPr/>
          <p:nvPr/>
        </p:nvSpPr>
        <p:spPr>
          <a:xfrm>
            <a:off x="6311988" y="1260000"/>
            <a:ext cx="2520000" cy="216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Phase </a:t>
            </a:r>
            <a:r>
              <a:rPr lang="en-US" b="1" dirty="0" smtClean="0"/>
              <a:t>3</a:t>
            </a:r>
          </a:p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Ensemble &amp; Simulations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Q3 2017</a:t>
            </a:r>
            <a:r>
              <a:rPr lang="mr-IN" dirty="0" smtClean="0"/>
              <a:t>–</a:t>
            </a:r>
            <a:r>
              <a:rPr lang="en-US" dirty="0" smtClean="0"/>
              <a:t> Q1 2019</a:t>
            </a:r>
          </a:p>
        </p:txBody>
      </p:sp>
      <p:sp>
        <p:nvSpPr>
          <p:cNvPr id="45" name="Rectangle 44">
            <a:hlinkClick r:id="rId14"/>
          </p:cNvPr>
          <p:cNvSpPr/>
          <p:nvPr/>
        </p:nvSpPr>
        <p:spPr>
          <a:xfrm>
            <a:off x="6324688" y="3868092"/>
            <a:ext cx="25073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Conformance</a:t>
            </a:r>
          </a:p>
        </p:txBody>
      </p:sp>
      <p:sp>
        <p:nvSpPr>
          <p:cNvPr id="46" name="Rectangle 45">
            <a:hlinkClick r:id="rId15"/>
          </p:cNvPr>
          <p:cNvSpPr/>
          <p:nvPr/>
        </p:nvSpPr>
        <p:spPr>
          <a:xfrm>
            <a:off x="6324688" y="4408092"/>
            <a:ext cx="25073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11988" y="4948092"/>
            <a:ext cx="25073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Member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11988" y="5488092"/>
            <a:ext cx="25073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85819" y="4408092"/>
            <a:ext cx="252635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385819" y="4948092"/>
            <a:ext cx="252635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  <a:endParaRPr lang="en-US" dirty="0"/>
          </a:p>
        </p:txBody>
      </p:sp>
      <p:sp>
        <p:nvSpPr>
          <p:cNvPr id="51" name="Rectangle 50">
            <a:hlinkClick r:id="rId16"/>
          </p:cNvPr>
          <p:cNvSpPr/>
          <p:nvPr/>
        </p:nvSpPr>
        <p:spPr>
          <a:xfrm>
            <a:off x="9392169" y="3868092"/>
            <a:ext cx="252635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Errata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3029" y="6108774"/>
            <a:ext cx="11745489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Citation / Responsible Party / Document Link</a:t>
            </a:r>
            <a:endParaRPr lang="en-US" dirty="0"/>
          </a:p>
        </p:txBody>
      </p:sp>
      <p:sp>
        <p:nvSpPr>
          <p:cNvPr id="53" name="Pentagon 52">
            <a:hlinkClick r:id="rId17" action="ppaction://hlinksldjump"/>
          </p:cNvPr>
          <p:cNvSpPr/>
          <p:nvPr/>
        </p:nvSpPr>
        <p:spPr>
          <a:xfrm>
            <a:off x="6240942" y="196646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Experiments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882000" y="1444174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MIP</a:t>
            </a:r>
            <a:endParaRPr lang="en-US" dirty="0"/>
          </a:p>
        </p:txBody>
      </p:sp>
      <p:sp>
        <p:nvSpPr>
          <p:cNvPr id="13" name="Rectangle 12">
            <a:hlinkClick r:id="rId4"/>
          </p:cNvPr>
          <p:cNvSpPr/>
          <p:nvPr/>
        </p:nvSpPr>
        <p:spPr>
          <a:xfrm>
            <a:off x="882490" y="2125979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424" y="1664973"/>
            <a:ext cx="6991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Extensive interactions with </a:t>
            </a:r>
            <a:r>
              <a:rPr lang="en-US" b="1" dirty="0" smtClean="0"/>
              <a:t>WCRP &amp; MIPs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single </a:t>
            </a:r>
            <a:r>
              <a:rPr lang="en-US" b="1" dirty="0" smtClean="0">
                <a:hlinkClick r:id="rId5"/>
              </a:rPr>
              <a:t>spreadsheet</a:t>
            </a:r>
            <a:r>
              <a:rPr lang="en-US" b="1" dirty="0" smtClean="0"/>
              <a:t> </a:t>
            </a:r>
            <a:r>
              <a:rPr lang="en-US" dirty="0" smtClean="0"/>
              <a:t>used to capture &gt; 1000 documents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Major task was </a:t>
            </a:r>
            <a:r>
              <a:rPr lang="en-US" b="1" dirty="0" smtClean="0"/>
              <a:t>mapping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	MIPs </a:t>
            </a:r>
            <a:r>
              <a:rPr lang="en-US" dirty="0"/>
              <a:t>--&gt;</a:t>
            </a:r>
            <a:r>
              <a:rPr lang="en-US" dirty="0" smtClean="0"/>
              <a:t> Experiments</a:t>
            </a:r>
          </a:p>
          <a:p>
            <a:r>
              <a:rPr lang="en-US" dirty="0"/>
              <a:t>	</a:t>
            </a:r>
            <a:r>
              <a:rPr lang="en-US" dirty="0" smtClean="0"/>
              <a:t>Experiments --&gt; Requirements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Mandated by WCRP as </a:t>
            </a:r>
            <a:r>
              <a:rPr lang="en-US" b="1" dirty="0"/>
              <a:t>reference </a:t>
            </a:r>
            <a:r>
              <a:rPr lang="en-US" dirty="0" smtClean="0"/>
              <a:t>CMIP6 experimental documentation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Online @ </a:t>
            </a:r>
            <a:r>
              <a:rPr lang="en-US" dirty="0" smtClean="0">
                <a:hlinkClick r:id="rId6"/>
              </a:rPr>
              <a:t>documentation.es-doc.org/cmip6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2490" y="2831879"/>
            <a:ext cx="3240000" cy="22475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98872" y="3377692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Forcing Constraint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8870" y="3782294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Temporal Constraint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8868" y="4203853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Ensemble Requirement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1065" y="2930961"/>
            <a:ext cx="242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Numerical </a:t>
            </a:r>
            <a:r>
              <a:rPr lang="en-US" dirty="0" smtClean="0">
                <a:solidFill>
                  <a:schemeClr val="bg1"/>
                </a:solidFill>
              </a:rPr>
              <a:t>Requirement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8868" y="4620752"/>
            <a:ext cx="2807235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Multi-Ensemble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2000" y="5367272"/>
            <a:ext cx="3240000" cy="39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Spreadsheet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1339412" y="201600"/>
            <a:ext cx="1152000" cy="58303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2564782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7" name="Pentagon 26">
            <a:hlinkClick r:id="rId7" action="ppaction://hlinksldjump"/>
          </p:cNvPr>
          <p:cNvSpPr/>
          <p:nvPr/>
        </p:nvSpPr>
        <p:spPr>
          <a:xfrm>
            <a:off x="3788782" y="210825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28" name="Pentagon 27">
            <a:hlinkClick r:id="rId8" action="ppaction://hlinksldjump"/>
          </p:cNvPr>
          <p:cNvSpPr/>
          <p:nvPr/>
        </p:nvSpPr>
        <p:spPr>
          <a:xfrm>
            <a:off x="5012782" y="20561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4" name="Pentagon 33">
            <a:hlinkClick r:id="rId9" action="ppaction://hlinksldjump"/>
          </p:cNvPr>
          <p:cNvSpPr/>
          <p:nvPr/>
        </p:nvSpPr>
        <p:spPr>
          <a:xfrm>
            <a:off x="144000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Charlotte Pascoe @ NCAS, UK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2016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Q2 2017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Pentagon 36">
            <a:hlinkClick r:id="rId10" action="ppaction://hlinksldjump"/>
          </p:cNvPr>
          <p:cNvSpPr/>
          <p:nvPr/>
        </p:nvSpPr>
        <p:spPr>
          <a:xfrm>
            <a:off x="6240942" y="196646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Models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Pentagon 3">
            <a:hlinkClick r:id="" action="ppaction://hlinkshowjump?jump=previousslide"/>
          </p:cNvPr>
          <p:cNvSpPr/>
          <p:nvPr/>
        </p:nvSpPr>
        <p:spPr>
          <a:xfrm>
            <a:off x="1339412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2564782" y="200361"/>
            <a:ext cx="1152000" cy="58303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" action="ppaction://hlinkshowjump?jump=nextslide"/>
          </p:cNvPr>
          <p:cNvSpPr/>
          <p:nvPr/>
        </p:nvSpPr>
        <p:spPr>
          <a:xfrm>
            <a:off x="3788782" y="210825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28" name="Pentagon 27">
            <a:hlinkClick r:id="rId3" action="ppaction://hlinksldjump"/>
          </p:cNvPr>
          <p:cNvSpPr/>
          <p:nvPr/>
        </p:nvSpPr>
        <p:spPr>
          <a:xfrm>
            <a:off x="5012782" y="20561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4" name="Pentagon 33">
            <a:hlinkClick r:id="rId4" action="ppaction://hlinksldjump"/>
          </p:cNvPr>
          <p:cNvSpPr/>
          <p:nvPr/>
        </p:nvSpPr>
        <p:spPr>
          <a:xfrm>
            <a:off x="144000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Timeline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40782" y="1963023"/>
            <a:ext cx="699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hlinkClick r:id="rId5"/>
              </a:rPr>
              <a:t>Realms</a:t>
            </a:r>
            <a:r>
              <a:rPr lang="en-US" dirty="0" smtClean="0"/>
              <a:t> </a:t>
            </a:r>
            <a:r>
              <a:rPr lang="en-US" dirty="0" smtClean="0"/>
              <a:t>defined by </a:t>
            </a:r>
            <a:r>
              <a:rPr lang="en-US" dirty="0" smtClean="0"/>
              <a:t>WCRP-CMIP</a:t>
            </a:r>
            <a:r>
              <a:rPr lang="en-US" dirty="0" smtClean="0"/>
              <a:t>, e.g. ocean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ES-DOC co-ordinates with realm </a:t>
            </a:r>
            <a:r>
              <a:rPr lang="en-US" dirty="0"/>
              <a:t>experts </a:t>
            </a:r>
            <a:r>
              <a:rPr lang="en-US" dirty="0" smtClean="0"/>
              <a:t>to define </a:t>
            </a:r>
            <a:r>
              <a:rPr lang="en-US" b="1" dirty="0" smtClean="0">
                <a:hlinkClick r:id="rId6"/>
              </a:rPr>
              <a:t>specializations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Processes - e.g</a:t>
            </a:r>
            <a:r>
              <a:rPr lang="en-US" dirty="0"/>
              <a:t>. ocean </a:t>
            </a:r>
            <a:r>
              <a:rPr lang="en-US" dirty="0" smtClean="0"/>
              <a:t>advection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Properties </a:t>
            </a:r>
            <a:r>
              <a:rPr lang="mr-IN" dirty="0" smtClean="0"/>
              <a:t>–</a:t>
            </a:r>
            <a:r>
              <a:rPr lang="en-US" dirty="0"/>
              <a:t> e.g. </a:t>
            </a:r>
            <a:r>
              <a:rPr lang="en-US" dirty="0" smtClean="0"/>
              <a:t>monotonic </a:t>
            </a:r>
            <a:r>
              <a:rPr lang="en-US" dirty="0"/>
              <a:t>flux limiter for vertical tracer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ES-DOC </a:t>
            </a:r>
            <a:r>
              <a:rPr lang="en-US" dirty="0"/>
              <a:t>co-ordinates </a:t>
            </a:r>
            <a:r>
              <a:rPr lang="en-US" dirty="0" smtClean="0"/>
              <a:t>with </a:t>
            </a:r>
            <a:r>
              <a:rPr lang="en-US" dirty="0" smtClean="0"/>
              <a:t>WGCM </a:t>
            </a:r>
            <a:r>
              <a:rPr lang="en-US" dirty="0" smtClean="0"/>
              <a:t>to </a:t>
            </a:r>
            <a:r>
              <a:rPr lang="en-US" dirty="0" smtClean="0"/>
              <a:t>define </a:t>
            </a:r>
            <a:r>
              <a:rPr lang="en-US" b="1" dirty="0" smtClean="0"/>
              <a:t>short tables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Institutes create </a:t>
            </a:r>
            <a:r>
              <a:rPr lang="en-US" b="1" dirty="0" smtClean="0"/>
              <a:t>documents </a:t>
            </a:r>
            <a:r>
              <a:rPr lang="en-US" dirty="0" smtClean="0"/>
              <a:t>using various tools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82000" y="3883087"/>
            <a:ext cx="3240000" cy="1482009"/>
            <a:chOff x="818614" y="3807494"/>
            <a:chExt cx="3240000" cy="1482009"/>
          </a:xfrm>
        </p:grpSpPr>
        <p:sp>
          <p:nvSpPr>
            <p:cNvPr id="37" name="Rectangle 36"/>
            <p:cNvSpPr/>
            <p:nvPr/>
          </p:nvSpPr>
          <p:spPr>
            <a:xfrm>
              <a:off x="818614" y="3807494"/>
              <a:ext cx="3240000" cy="148200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34996" y="4353306"/>
              <a:ext cx="2807235" cy="28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Processes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34995" y="4811897"/>
              <a:ext cx="2807235" cy="28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Properties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8614" y="3893875"/>
              <a:ext cx="323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Realm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882000" y="1245504"/>
            <a:ext cx="3240000" cy="24133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82000" y="1293137"/>
            <a:ext cx="32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5732" y="2497276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Atmosphere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5732" y="2115212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Aerosols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25732" y="2869661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Atmos-Chem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5732" y="3245203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Land-Ice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70464" y="3244684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Sea-Ice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68230" y="2881816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Ocean-BG-</a:t>
            </a:r>
            <a:r>
              <a:rPr lang="en-US" sz="1400" dirty="0" err="1" smtClean="0">
                <a:solidFill>
                  <a:srgbClr val="002060"/>
                </a:solidFill>
              </a:rPr>
              <a:t>Chem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4265" y="2507435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Ocean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74264" y="2129336"/>
            <a:ext cx="1404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2060"/>
                </a:solidFill>
              </a:rPr>
              <a:t>Land-Surface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2000" y="5599562"/>
            <a:ext cx="3240000" cy="39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IPython, Questionnaire, Scripts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25732" y="1703439"/>
            <a:ext cx="2952532" cy="321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Top-Level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Eric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Guilyardi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@ IPSL, FR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Q2 2017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Q4 2018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7" name="Pentagon 56">
            <a:hlinkClick r:id="rId7" action="ppaction://hlinksldjump"/>
          </p:cNvPr>
          <p:cNvSpPr/>
          <p:nvPr/>
        </p:nvSpPr>
        <p:spPr>
          <a:xfrm>
            <a:off x="6240942" y="196646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Ensembles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Pentagon 3">
            <a:hlinkClick r:id="rId10" action="ppaction://hlinksldjump"/>
          </p:cNvPr>
          <p:cNvSpPr/>
          <p:nvPr/>
        </p:nvSpPr>
        <p:spPr>
          <a:xfrm>
            <a:off x="1339412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entagon 23">
            <a:hlinkClick r:id="" action="ppaction://hlinkshowjump?jump=previousslide"/>
          </p:cNvPr>
          <p:cNvSpPr/>
          <p:nvPr/>
        </p:nvSpPr>
        <p:spPr>
          <a:xfrm>
            <a:off x="2564782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7" name="Pentagon 26"/>
          <p:cNvSpPr/>
          <p:nvPr/>
        </p:nvSpPr>
        <p:spPr>
          <a:xfrm>
            <a:off x="3788782" y="210825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" action="ppaction://hlinkshowjump?jump=nextslide"/>
          </p:cNvPr>
          <p:cNvSpPr/>
          <p:nvPr/>
        </p:nvSpPr>
        <p:spPr>
          <a:xfrm>
            <a:off x="5012782" y="20561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4" name="Pentagon 33">
            <a:hlinkClick r:id="rId11" action="ppaction://hlinksldjump"/>
          </p:cNvPr>
          <p:cNvSpPr/>
          <p:nvPr/>
        </p:nvSpPr>
        <p:spPr>
          <a:xfrm>
            <a:off x="144000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70653" y="6220958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David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Hassell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@ NCAS, UK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2016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Q2 2017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0000" y="1861616"/>
            <a:ext cx="699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Ensemble </a:t>
            </a:r>
            <a:r>
              <a:rPr lang="en-US" dirty="0" smtClean="0"/>
              <a:t>document(s) </a:t>
            </a:r>
            <a:r>
              <a:rPr lang="en-US" b="1" dirty="0" smtClean="0">
                <a:hlinkClick r:id="rId12"/>
              </a:rPr>
              <a:t>auto-initialized</a:t>
            </a:r>
            <a:r>
              <a:rPr lang="en-US" dirty="0" smtClean="0"/>
              <a:t> when datasets are published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Institutes must supply experimental requirement </a:t>
            </a:r>
            <a:r>
              <a:rPr lang="en-US" b="1" dirty="0" smtClean="0">
                <a:hlinkClick r:id="rId13"/>
              </a:rPr>
              <a:t>conformances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A spreadsheet to be filled in with </a:t>
            </a:r>
            <a:r>
              <a:rPr lang="en-US" b="1" dirty="0" smtClean="0"/>
              <a:t>default </a:t>
            </a:r>
            <a:r>
              <a:rPr lang="en-US" dirty="0" smtClean="0"/>
              <a:t>conformances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	A spreadsheet </a:t>
            </a:r>
            <a:r>
              <a:rPr lang="en-US" u="sng" dirty="0" smtClean="0"/>
              <a:t>per MIP</a:t>
            </a:r>
            <a:r>
              <a:rPr lang="en-US" dirty="0" smtClean="0"/>
              <a:t> with </a:t>
            </a:r>
            <a:r>
              <a:rPr lang="en-US" b="1" dirty="0" smtClean="0"/>
              <a:t>specific/non </a:t>
            </a:r>
            <a:r>
              <a:rPr lang="en-US" dirty="0" smtClean="0"/>
              <a:t>conformances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CMIP6 </a:t>
            </a:r>
            <a:r>
              <a:rPr lang="en-US" dirty="0" err="1" smtClean="0"/>
              <a:t>NetCDF</a:t>
            </a:r>
            <a:r>
              <a:rPr lang="en-US" dirty="0" smtClean="0"/>
              <a:t> files have a </a:t>
            </a:r>
            <a:r>
              <a:rPr lang="en-US" b="1" dirty="0" smtClean="0">
                <a:hlinkClick r:id="rId14"/>
              </a:rPr>
              <a:t>futher_info_url</a:t>
            </a:r>
            <a:r>
              <a:rPr lang="en-US" dirty="0" smtClean="0">
                <a:hlinkClick r:id="rId14"/>
              </a:rPr>
              <a:t> </a:t>
            </a:r>
            <a:r>
              <a:rPr lang="en-US" dirty="0" smtClean="0"/>
              <a:t>header which will link to the full set of published ensemble documentation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000" y="3667767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Conformance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2000" y="2113721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000" y="2624374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Member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2000" y="3136780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2000" y="4772577"/>
            <a:ext cx="3240000" cy="39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Scripts, Spreadsheets</a:t>
            </a:r>
            <a:endParaRPr lang="en-US" dirty="0"/>
          </a:p>
        </p:txBody>
      </p:sp>
      <p:sp>
        <p:nvSpPr>
          <p:cNvPr id="32" name="Pentagon 31">
            <a:hlinkClick r:id="rId15" action="ppaction://hlinksldjump"/>
          </p:cNvPr>
          <p:cNvSpPr/>
          <p:nvPr/>
        </p:nvSpPr>
        <p:spPr>
          <a:xfrm>
            <a:off x="6240942" y="196646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Performance &amp; Errata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Pentagon 3">
            <a:hlinkClick r:id="rId10" action="ppaction://hlinksldjump"/>
          </p:cNvPr>
          <p:cNvSpPr/>
          <p:nvPr/>
        </p:nvSpPr>
        <p:spPr>
          <a:xfrm>
            <a:off x="1339412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entagon 23">
            <a:hlinkClick r:id="rId11" action="ppaction://hlinksldjump"/>
          </p:cNvPr>
          <p:cNvSpPr/>
          <p:nvPr/>
        </p:nvSpPr>
        <p:spPr>
          <a:xfrm>
            <a:off x="2564782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7" name="Pentagon 26">
            <a:hlinkClick r:id="" action="ppaction://hlinkshowjump?jump=previousslide"/>
          </p:cNvPr>
          <p:cNvSpPr/>
          <p:nvPr/>
        </p:nvSpPr>
        <p:spPr>
          <a:xfrm>
            <a:off x="3788782" y="210825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5012782" y="205610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Pentagon 33">
            <a:hlinkClick r:id="rId12" action="ppaction://hlinksldjump"/>
          </p:cNvPr>
          <p:cNvSpPr/>
          <p:nvPr/>
        </p:nvSpPr>
        <p:spPr>
          <a:xfrm>
            <a:off x="144000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228410"/>
            <a:ext cx="6120000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Q1 2018 </a:t>
            </a:r>
            <a:r>
              <a:rPr lang="mr-IN" sz="2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Q4 2019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16782" y="6220958"/>
            <a:ext cx="8473871" cy="6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David </a:t>
            </a:r>
            <a:r>
              <a:rPr lang="en-US" sz="2400" b="1" dirty="0" err="1">
                <a:latin typeface="Corbel" charset="0"/>
                <a:ea typeface="Corbel" charset="0"/>
                <a:cs typeface="Corbel" charset="0"/>
              </a:rPr>
              <a:t>Hassell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 @ NCAS, 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UK / Guillaume </a:t>
            </a:r>
            <a:r>
              <a:rPr lang="en-US" sz="2400" b="1" dirty="0" err="1" smtClean="0">
                <a:latin typeface="Corbel" charset="0"/>
                <a:ea typeface="Corbel" charset="0"/>
                <a:cs typeface="Corbel" charset="0"/>
              </a:rPr>
              <a:t>Levavasseur</a:t>
            </a:r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 IPSL, FR</a:t>
            </a:r>
            <a:endParaRPr 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0782" y="2019553"/>
            <a:ext cx="699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After </a:t>
            </a:r>
            <a:r>
              <a:rPr lang="en-US" dirty="0" smtClean="0"/>
              <a:t>simulations have been run: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Metrics concerning </a:t>
            </a:r>
            <a:r>
              <a:rPr lang="en-US" b="1" dirty="0" smtClean="0"/>
              <a:t>HPC performance </a:t>
            </a:r>
            <a:r>
              <a:rPr lang="en-US" dirty="0" smtClean="0"/>
              <a:t>can be published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Performance information is linked to relevant ensembles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</a:t>
            </a:r>
            <a:r>
              <a:rPr lang="en-US" b="1" dirty="0" smtClean="0"/>
              <a:t>dataset errors </a:t>
            </a:r>
            <a:r>
              <a:rPr lang="en-US" dirty="0" smtClean="0"/>
              <a:t>are discovered: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Errata information is published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Persistent Identifier (PID) services are notified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9564" y="4340287"/>
            <a:ext cx="3240000" cy="39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IPython, Scripts, Questionnaire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9564" y="2909866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9564" y="3391214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99564" y="2290780"/>
            <a:ext cx="3240000" cy="396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Errata</a:t>
            </a:r>
          </a:p>
        </p:txBody>
      </p:sp>
      <p:sp>
        <p:nvSpPr>
          <p:cNvPr id="31" name="Pentagon 30">
            <a:hlinkClick r:id="" action="ppaction://hlinkshowjump?jump=nextslide"/>
          </p:cNvPr>
          <p:cNvSpPr/>
          <p:nvPr/>
        </p:nvSpPr>
        <p:spPr>
          <a:xfrm>
            <a:off x="6240942" y="196646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80000" rtlCol="0" anchor="ctr"/>
          <a:lstStyle/>
          <a:p>
            <a:pPr algn="r"/>
            <a:r>
              <a:rPr lang="en-US" sz="3600" b="1" dirty="0" smtClean="0">
                <a:latin typeface="Corbel" charset="0"/>
                <a:ea typeface="Corbel" charset="0"/>
                <a:cs typeface="Corbel" charset="0"/>
              </a:rPr>
              <a:t>Links</a:t>
            </a:r>
            <a:endParaRPr lang="en-US" sz="36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Pentagon 3">
            <a:hlinkClick r:id="rId10" action="ppaction://hlinksldjump"/>
          </p:cNvPr>
          <p:cNvSpPr/>
          <p:nvPr/>
        </p:nvSpPr>
        <p:spPr>
          <a:xfrm>
            <a:off x="1339412" y="201600"/>
            <a:ext cx="1152000" cy="583035"/>
          </a:xfrm>
          <a:prstGeom prst="homePlat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entagon 23">
            <a:hlinkClick r:id="rId11" action="ppaction://hlinksldjump"/>
          </p:cNvPr>
          <p:cNvSpPr/>
          <p:nvPr/>
        </p:nvSpPr>
        <p:spPr>
          <a:xfrm>
            <a:off x="2564782" y="200361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7" name="Pentagon 26">
            <a:hlinkClick r:id="" action="ppaction://hlinkshowjump?jump=previousslide"/>
          </p:cNvPr>
          <p:cNvSpPr/>
          <p:nvPr/>
        </p:nvSpPr>
        <p:spPr>
          <a:xfrm>
            <a:off x="3788782" y="210825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5012782" y="20561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Phase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entagon 33">
            <a:hlinkClick r:id="rId12" action="ppaction://hlinksldjump"/>
          </p:cNvPr>
          <p:cNvSpPr/>
          <p:nvPr/>
        </p:nvSpPr>
        <p:spPr>
          <a:xfrm>
            <a:off x="144000" y="201600"/>
            <a:ext cx="1152000" cy="583035"/>
          </a:xfrm>
          <a:prstGeom prst="homePlat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6240942" y="196646"/>
            <a:ext cx="1152000" cy="583035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07" y="1393103"/>
            <a:ext cx="1180830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Email</a:t>
            </a:r>
            <a:endParaRPr lang="en-US" sz="2000" b="1" dirty="0"/>
          </a:p>
          <a:p>
            <a:pPr algn="ctr"/>
            <a:r>
              <a:rPr lang="en-US" sz="2000" dirty="0" smtClean="0"/>
              <a:t>cmip6-help@es-doc.org</a:t>
            </a:r>
            <a:endParaRPr lang="en-US" sz="2000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Further </a:t>
            </a:r>
            <a:r>
              <a:rPr lang="en-US" sz="2000" b="1" dirty="0" smtClean="0"/>
              <a:t>information</a:t>
            </a:r>
          </a:p>
          <a:p>
            <a:pPr algn="ctr"/>
            <a:r>
              <a:rPr lang="en-US" sz="2000" dirty="0">
                <a:hlinkClick r:id="rId13"/>
              </a:rPr>
              <a:t>https</a:t>
            </a:r>
            <a:r>
              <a:rPr lang="en-US" sz="2000" dirty="0" smtClean="0">
                <a:hlinkClick r:id="rId13"/>
              </a:rPr>
              <a:t>://</a:t>
            </a:r>
            <a:r>
              <a:rPr lang="en-US" sz="2000" dirty="0" err="1" smtClean="0">
                <a:hlinkClick r:id="rId13"/>
              </a:rPr>
              <a:t>es-doc.org</a:t>
            </a:r>
            <a:r>
              <a:rPr lang="en-US" sz="2000" dirty="0" smtClean="0">
                <a:hlinkClick r:id="rId13"/>
              </a:rPr>
              <a:t>/cmip6</a:t>
            </a:r>
            <a:endParaRPr lang="en-US" sz="2000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Published Documents</a:t>
            </a:r>
          </a:p>
          <a:p>
            <a:pPr algn="ctr"/>
            <a:r>
              <a:rPr lang="en-US" sz="2000" dirty="0">
                <a:hlinkClick r:id="rId14"/>
              </a:rPr>
              <a:t>https</a:t>
            </a:r>
            <a:r>
              <a:rPr lang="en-US" sz="2000" dirty="0" smtClean="0">
                <a:hlinkClick r:id="rId14"/>
              </a:rPr>
              <a:t>://</a:t>
            </a:r>
            <a:r>
              <a:rPr lang="en-US" sz="2000" dirty="0" err="1" smtClean="0">
                <a:hlinkClick r:id="rId14"/>
              </a:rPr>
              <a:t>documentation.es-doc.org</a:t>
            </a:r>
            <a:r>
              <a:rPr lang="en-US" sz="2000" dirty="0" smtClean="0">
                <a:hlinkClick r:id="rId14"/>
              </a:rPr>
              <a:t>/cmip6</a:t>
            </a:r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Social Media</a:t>
            </a:r>
          </a:p>
          <a:p>
            <a:pPr algn="ctr"/>
            <a:r>
              <a:rPr lang="en-US" sz="2000" dirty="0">
                <a:hlinkClick r:id="rId15"/>
              </a:rPr>
              <a:t>https://twitter.com/</a:t>
            </a:r>
            <a:r>
              <a:rPr lang="en-US" sz="2000" dirty="0" err="1">
                <a:hlinkClick r:id="rId15"/>
              </a:rPr>
              <a:t>esdocumentation</a:t>
            </a:r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b="1" dirty="0" smtClean="0"/>
              <a:t>Source Code</a:t>
            </a:r>
            <a:endParaRPr lang="en-US" sz="2000" b="1" dirty="0"/>
          </a:p>
          <a:p>
            <a:pPr algn="ctr"/>
            <a:r>
              <a:rPr lang="en-US" sz="2000" dirty="0">
                <a:hlinkClick r:id="rId16"/>
              </a:rPr>
              <a:t>https://</a:t>
            </a:r>
            <a:r>
              <a:rPr lang="en-US" sz="2000" dirty="0" err="1">
                <a:hlinkClick r:id="rId16"/>
              </a:rPr>
              <a:t>github.com</a:t>
            </a:r>
            <a:r>
              <a:rPr lang="en-US" sz="2000" dirty="0">
                <a:hlinkClick r:id="rId16"/>
              </a:rPr>
              <a:t>/ES-DOC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6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Phase 1: Experimental Protocols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505305" y="1562098"/>
            <a:ext cx="11359190" cy="4626000"/>
            <a:chOff x="505305" y="1175899"/>
            <a:chExt cx="11359190" cy="50113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05" y="1175899"/>
              <a:ext cx="4962045" cy="50113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400" y="1175899"/>
              <a:ext cx="5108095" cy="4922385"/>
            </a:xfrm>
            <a:prstGeom prst="rect">
              <a:avLst/>
            </a:prstGeom>
          </p:spPr>
        </p:pic>
        <p:sp>
          <p:nvSpPr>
            <p:cNvPr id="20" name="Right Arrow 19"/>
            <p:cNvSpPr/>
            <p:nvPr/>
          </p:nvSpPr>
          <p:spPr>
            <a:xfrm>
              <a:off x="5535690" y="3268791"/>
              <a:ext cx="1204234" cy="7366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Links to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98741" y="1117659"/>
            <a:ext cx="691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Documentation published @ </a:t>
            </a:r>
            <a:r>
              <a:rPr lang="en-US" sz="2000" b="1" dirty="0" smtClean="0">
                <a:hlinkClick r:id="rId12"/>
              </a:rPr>
              <a:t>documentation.es-doc.org/cmip6</a:t>
            </a:r>
            <a:r>
              <a:rPr lang="en-US" sz="2000" b="1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Phase 2: Model Descriptions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" y="6273388"/>
            <a:ext cx="12192000" cy="541162"/>
            <a:chOff x="60805" y="6273388"/>
            <a:chExt cx="12192000" cy="5411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0805" y="6273388"/>
              <a:ext cx="12192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55" y="6287426"/>
              <a:ext cx="11925300" cy="527124"/>
              <a:chOff x="117955" y="6287426"/>
              <a:chExt cx="11925300" cy="5271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7417" y="6340525"/>
                <a:ext cx="985838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020" y="6359521"/>
                <a:ext cx="2431611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5" y="6350788"/>
                <a:ext cx="1980000" cy="41300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615" y="6331792"/>
                <a:ext cx="4320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234" y="6323566"/>
                <a:ext cx="1980000" cy="43994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974" y="6340525"/>
                <a:ext cx="1485900" cy="432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342" y="6287426"/>
                <a:ext cx="1710174" cy="52712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99" y="1771899"/>
            <a:ext cx="5400000" cy="3900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764000"/>
            <a:ext cx="5454000" cy="39227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495684" y="1219039"/>
            <a:ext cx="5293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Specializations defined &amp; owned by community 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0000" y="5739095"/>
            <a:ext cx="54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Python 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00000" y="5727600"/>
            <a:ext cx="54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Mind-Map View (auto-generated)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3808</TotalTime>
  <Words>483</Words>
  <Application>Microsoft Macintosh PowerPoint</Application>
  <PresentationFormat>Widescreen</PresentationFormat>
  <Paragraphs>213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Corbel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ES-DOC: CIM 2 &amp; CMIP6</dc:title>
  <dc:creator>mark greenslade</dc:creator>
  <cp:lastModifiedBy>mark greenslade</cp:lastModifiedBy>
  <cp:revision>319</cp:revision>
  <cp:lastPrinted>2016-09-26T19:01:42Z</cp:lastPrinted>
  <dcterms:created xsi:type="dcterms:W3CDTF">2016-09-26T08:55:17Z</dcterms:created>
  <dcterms:modified xsi:type="dcterms:W3CDTF">2017-04-26T09:51:16Z</dcterms:modified>
</cp:coreProperties>
</file>