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93" r:id="rId2"/>
    <p:sldId id="283" r:id="rId3"/>
    <p:sldId id="295" r:id="rId4"/>
    <p:sldId id="294" r:id="rId5"/>
    <p:sldId id="296" r:id="rId6"/>
    <p:sldId id="297" r:id="rId7"/>
    <p:sldId id="2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/>
    <p:restoredTop sz="94580"/>
  </p:normalViewPr>
  <p:slideViewPr>
    <p:cSldViewPr snapToGrid="0" snapToObjects="1">
      <p:cViewPr varScale="1">
        <p:scale>
          <a:sx n="90" d="100"/>
          <a:sy n="90" d="100"/>
        </p:scale>
        <p:origin x="21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B1D72-1D8A-F342-B12F-115A1C8B1B1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39842-3BE4-B944-AD50-32FDF075A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9842-3BE4-B944-AD50-32FDF075A2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9842-3BE4-B944-AD50-32FDF075A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55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9842-3BE4-B944-AD50-32FDF075A2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3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9842-3BE4-B944-AD50-32FDF075A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2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9842-3BE4-B944-AD50-32FDF075A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79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9842-3BE4-B944-AD50-32FDF075A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4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4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1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4/26/17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8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7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0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41328-7966-414E-8720-39739E2EFA1D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slide" Target="slide5.xml"/><Relationship Id="rId12" Type="http://schemas.openxmlformats.org/officeDocument/2006/relationships/slide" Target="slide6.xml"/><Relationship Id="rId13" Type="http://schemas.openxmlformats.org/officeDocument/2006/relationships/slide" Target="slide2.xml"/><Relationship Id="rId14" Type="http://schemas.openxmlformats.org/officeDocument/2006/relationships/slide" Target="slide7.xml"/><Relationship Id="rId15" Type="http://schemas.openxmlformats.org/officeDocument/2006/relationships/slide" Target="slide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9" Type="http://schemas.openxmlformats.org/officeDocument/2006/relationships/slide" Target="slide3.xml"/><Relationship Id="rId10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es-doc.org/cmip6-models/" TargetMode="External"/><Relationship Id="rId12" Type="http://schemas.openxmlformats.org/officeDocument/2006/relationships/hyperlink" Target="https://es-doc.org/cmip6-performance/" TargetMode="External"/><Relationship Id="rId13" Type="http://schemas.openxmlformats.org/officeDocument/2006/relationships/hyperlink" Target="https://es-doc.org/cmip6-ensembles-simulations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2.xml"/><Relationship Id="rId8" Type="http://schemas.openxmlformats.org/officeDocument/2006/relationships/slide" Target="slide7.xml"/><Relationship Id="rId9" Type="http://schemas.openxmlformats.org/officeDocument/2006/relationships/slide" Target="slide1.xml"/><Relationship Id="rId10" Type="http://schemas.openxmlformats.org/officeDocument/2006/relationships/hyperlink" Target="https://es-doc.org/cmip6-experimen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2.xml"/><Relationship Id="rId8" Type="http://schemas.openxmlformats.org/officeDocument/2006/relationships/slide" Target="slide7.xml"/><Relationship Id="rId9" Type="http://schemas.openxmlformats.org/officeDocument/2006/relationships/slide" Target="slide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2.xml"/><Relationship Id="rId8" Type="http://schemas.openxmlformats.org/officeDocument/2006/relationships/slide" Target="slide7.xml"/><Relationship Id="rId9" Type="http://schemas.openxmlformats.org/officeDocument/2006/relationships/slide" Target="slide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slide" Target="slide4.xml"/><Relationship Id="rId12" Type="http://schemas.openxmlformats.org/officeDocument/2006/relationships/slide" Target="slide5.xml"/><Relationship Id="rId13" Type="http://schemas.openxmlformats.org/officeDocument/2006/relationships/slide" Target="slide6.xml"/><Relationship Id="rId14" Type="http://schemas.openxmlformats.org/officeDocument/2006/relationships/slide" Target="slide2.xml"/><Relationship Id="rId15" Type="http://schemas.openxmlformats.org/officeDocument/2006/relationships/slide" Target="slide7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jpeg"/><Relationship Id="rId10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slide" Target="slide4.xml"/><Relationship Id="rId12" Type="http://schemas.openxmlformats.org/officeDocument/2006/relationships/slide" Target="slide5.xml"/><Relationship Id="rId13" Type="http://schemas.openxmlformats.org/officeDocument/2006/relationships/slide" Target="slide6.xml"/><Relationship Id="rId14" Type="http://schemas.openxmlformats.org/officeDocument/2006/relationships/slide" Target="slide2.xml"/><Relationship Id="rId15" Type="http://schemas.openxmlformats.org/officeDocument/2006/relationships/slide" Target="slide7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jpeg"/><Relationship Id="rId10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slide" Target="slide4.xml"/><Relationship Id="rId12" Type="http://schemas.openxmlformats.org/officeDocument/2006/relationships/slide" Target="slide5.xml"/><Relationship Id="rId13" Type="http://schemas.openxmlformats.org/officeDocument/2006/relationships/slide" Target="slide6.xml"/><Relationship Id="rId14" Type="http://schemas.openxmlformats.org/officeDocument/2006/relationships/slide" Target="slide2.xml"/><Relationship Id="rId15" Type="http://schemas.openxmlformats.org/officeDocument/2006/relationships/slide" Target="slide7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jpeg"/><Relationship Id="rId10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60805" y="127024"/>
            <a:ext cx="12192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-10126" y="1182521"/>
            <a:ext cx="12192000" cy="4342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rgbClr val="002060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Documenting CMIP6 with ES-DOC</a:t>
            </a:r>
          </a:p>
          <a:p>
            <a:pPr algn="ctr"/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Mark </a:t>
            </a:r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A. Greenslade</a:t>
            </a:r>
            <a:endParaRPr lang="en-US" sz="2000" dirty="0" smtClean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Institute Pierre Simon Laplace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The ES-DOC </a:t>
            </a:r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Team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IPSL </a:t>
            </a:r>
            <a:r>
              <a:rPr lang="mr-IN" sz="20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 FR, NCAS </a:t>
            </a:r>
            <a:r>
              <a:rPr lang="mr-IN" sz="20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 UK, STFC </a:t>
            </a:r>
            <a:r>
              <a:rPr lang="mr-IN" sz="20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 UK, NOAA </a:t>
            </a:r>
            <a:r>
              <a:rPr lang="mr-IN" sz="20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 US, GFDL-US, </a:t>
            </a:r>
            <a:r>
              <a:rPr lang="en-US" sz="2000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DKRZ </a:t>
            </a:r>
            <a:r>
              <a:rPr lang="mr-IN" sz="2000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000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DE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EGU 2017 PICO Presentation Session CL5.13</a:t>
            </a:r>
            <a:r>
              <a:rPr lang="en-US" sz="240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Towards </a:t>
            </a:r>
            <a:r>
              <a:rPr lang="en-US" sz="1600" dirty="0">
                <a:solidFill>
                  <a:schemeClr val="tx1"/>
                </a:solidFill>
              </a:rPr>
              <a:t>CMIP6 internationally coordinated climate modeling experiments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role and use of modeling and observation research infrastructures</a:t>
            </a:r>
            <a:endParaRPr lang="en-US" sz="1600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805" y="6065547"/>
            <a:ext cx="12192000" cy="749003"/>
            <a:chOff x="60805" y="6273388"/>
            <a:chExt cx="12192000" cy="54116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805" y="6273388"/>
              <a:ext cx="12192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17955" y="6287426"/>
              <a:ext cx="11925300" cy="527124"/>
              <a:chOff x="117955" y="6287426"/>
              <a:chExt cx="11925300" cy="527124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57417" y="6340525"/>
                <a:ext cx="985838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5020" y="6359521"/>
                <a:ext cx="2431611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955" y="6350788"/>
                <a:ext cx="1980000" cy="41300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9615" y="6331792"/>
                <a:ext cx="4320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4234" y="6323566"/>
                <a:ext cx="1980000" cy="43994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9974" y="6340525"/>
                <a:ext cx="14859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342" y="6287426"/>
                <a:ext cx="1710174" cy="527124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28" name="Rectangle 27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3600" b="1" dirty="0" err="1" smtClean="0">
                <a:latin typeface="Corbel" charset="0"/>
                <a:ea typeface="Corbel" charset="0"/>
                <a:cs typeface="Corbel" charset="0"/>
              </a:rPr>
              <a:t>es-doc.org</a:t>
            </a:r>
            <a:endParaRPr lang="en-US" sz="36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9" name="Pentagon 28">
            <a:hlinkClick r:id="rId9" action="ppaction://hlinksldjump"/>
          </p:cNvPr>
          <p:cNvSpPr/>
          <p:nvPr/>
        </p:nvSpPr>
        <p:spPr>
          <a:xfrm>
            <a:off x="2474528" y="201600"/>
            <a:ext cx="1152000" cy="583035"/>
          </a:xfrm>
          <a:prstGeom prst="homePlat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Phase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Pentagon 30">
            <a:hlinkClick r:id="rId10" action="ppaction://hlinksldjump"/>
          </p:cNvPr>
          <p:cNvSpPr/>
          <p:nvPr/>
        </p:nvSpPr>
        <p:spPr>
          <a:xfrm>
            <a:off x="3668368" y="200361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32" name="Pentagon 31">
            <a:hlinkClick r:id="rId11" action="ppaction://hlinksldjump"/>
          </p:cNvPr>
          <p:cNvSpPr/>
          <p:nvPr/>
        </p:nvSpPr>
        <p:spPr>
          <a:xfrm>
            <a:off x="4860838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33" name="Pentagon 32">
            <a:hlinkClick r:id="rId12" action="ppaction://hlinksldjump"/>
          </p:cNvPr>
          <p:cNvSpPr/>
          <p:nvPr/>
        </p:nvSpPr>
        <p:spPr>
          <a:xfrm>
            <a:off x="6063818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4</a:t>
            </a:r>
            <a:endParaRPr lang="en-US" dirty="0"/>
          </a:p>
        </p:txBody>
      </p:sp>
      <p:sp>
        <p:nvSpPr>
          <p:cNvPr id="34" name="Pentagon 33">
            <a:hlinkClick r:id="rId13" action="ppaction://hlinksldjump"/>
          </p:cNvPr>
          <p:cNvSpPr/>
          <p:nvPr/>
        </p:nvSpPr>
        <p:spPr>
          <a:xfrm>
            <a:off x="1289626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Timeline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Pentagon 34">
            <a:hlinkClick r:id="rId14" action="ppaction://hlinksldjump"/>
          </p:cNvPr>
          <p:cNvSpPr/>
          <p:nvPr/>
        </p:nvSpPr>
        <p:spPr>
          <a:xfrm>
            <a:off x="7270958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Links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Pentagon 35">
            <a:hlinkClick r:id="rId15" action="ppaction://hlinksldjump"/>
          </p:cNvPr>
          <p:cNvSpPr/>
          <p:nvPr/>
        </p:nvSpPr>
        <p:spPr>
          <a:xfrm>
            <a:off x="94214" y="201600"/>
            <a:ext cx="1152000" cy="583035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3600" b="1" dirty="0" smtClean="0">
                <a:latin typeface="Corbel" charset="0"/>
                <a:ea typeface="Corbel" charset="0"/>
                <a:cs typeface="Corbel" charset="0"/>
              </a:rPr>
              <a:t>Timeline</a:t>
            </a:r>
            <a:endParaRPr lang="en-US" sz="36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9" name="Pentagon 28">
            <a:hlinkClick r:id="rId3" action="ppaction://hlinksldjump"/>
          </p:cNvPr>
          <p:cNvSpPr/>
          <p:nvPr/>
        </p:nvSpPr>
        <p:spPr>
          <a:xfrm>
            <a:off x="2474528" y="201600"/>
            <a:ext cx="1152000" cy="583035"/>
          </a:xfrm>
          <a:prstGeom prst="homePlat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Phase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Pentagon 29">
            <a:hlinkClick r:id="rId4" action="ppaction://hlinksldjump"/>
          </p:cNvPr>
          <p:cNvSpPr/>
          <p:nvPr/>
        </p:nvSpPr>
        <p:spPr>
          <a:xfrm>
            <a:off x="3668368" y="200361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31" name="Pentagon 30">
            <a:hlinkClick r:id="rId5" action="ppaction://hlinksldjump"/>
          </p:cNvPr>
          <p:cNvSpPr/>
          <p:nvPr/>
        </p:nvSpPr>
        <p:spPr>
          <a:xfrm>
            <a:off x="4860838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32" name="Pentagon 31">
            <a:hlinkClick r:id="rId6" action="ppaction://hlinksldjump"/>
          </p:cNvPr>
          <p:cNvSpPr/>
          <p:nvPr/>
        </p:nvSpPr>
        <p:spPr>
          <a:xfrm>
            <a:off x="6063818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4</a:t>
            </a:r>
            <a:endParaRPr lang="en-US" dirty="0"/>
          </a:p>
        </p:txBody>
      </p:sp>
      <p:sp>
        <p:nvSpPr>
          <p:cNvPr id="33" name="Pentagon 32">
            <a:hlinkClick r:id="rId7" action="ppaction://hlinksldjump"/>
          </p:cNvPr>
          <p:cNvSpPr/>
          <p:nvPr/>
        </p:nvSpPr>
        <p:spPr>
          <a:xfrm>
            <a:off x="1289626" y="201600"/>
            <a:ext cx="1152000" cy="583035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Pentagon 35">
            <a:hlinkClick r:id="rId8" action="ppaction://hlinksldjump"/>
          </p:cNvPr>
          <p:cNvSpPr/>
          <p:nvPr/>
        </p:nvSpPr>
        <p:spPr>
          <a:xfrm>
            <a:off x="7270958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Links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Pentagon 53">
            <a:hlinkClick r:id="rId9" action="ppaction://hlinksldjump"/>
          </p:cNvPr>
          <p:cNvSpPr/>
          <p:nvPr/>
        </p:nvSpPr>
        <p:spPr>
          <a:xfrm>
            <a:off x="94214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0033" y="1357305"/>
            <a:ext cx="11518469" cy="5129984"/>
            <a:chOff x="164115" y="1259997"/>
            <a:chExt cx="11754404" cy="5441612"/>
          </a:xfrm>
        </p:grpSpPr>
        <p:sp>
          <p:nvSpPr>
            <p:cNvPr id="35" name="Rectangle 34">
              <a:hlinkClick r:id="rId10"/>
            </p:cNvPr>
            <p:cNvSpPr/>
            <p:nvPr/>
          </p:nvSpPr>
          <p:spPr>
            <a:xfrm>
              <a:off x="240265" y="1260000"/>
              <a:ext cx="2520000" cy="2160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Phase 1</a:t>
              </a:r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Protocols</a:t>
              </a:r>
              <a:endParaRPr lang="en-US" sz="2000" dirty="0" smtClean="0"/>
            </a:p>
            <a:p>
              <a:pPr algn="ctr"/>
              <a:endParaRPr lang="en-US" sz="2000" dirty="0"/>
            </a:p>
            <a:p>
              <a:pPr algn="ctr"/>
              <a:r>
                <a:rPr lang="en-US" sz="2000" dirty="0" smtClean="0"/>
                <a:t>Q1 2016 - Q2 2017</a:t>
              </a:r>
            </a:p>
          </p:txBody>
        </p:sp>
        <p:sp>
          <p:nvSpPr>
            <p:cNvPr id="37" name="Rectangle 36">
              <a:hlinkClick r:id="rId11"/>
            </p:cNvPr>
            <p:cNvSpPr/>
            <p:nvPr/>
          </p:nvSpPr>
          <p:spPr>
            <a:xfrm>
              <a:off x="3219107" y="1260000"/>
              <a:ext cx="2520000" cy="2160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Phase </a:t>
              </a:r>
              <a:r>
                <a:rPr lang="en-US" sz="2000" b="1" dirty="0" smtClean="0"/>
                <a:t>2</a:t>
              </a:r>
            </a:p>
            <a:p>
              <a:pPr algn="ctr"/>
              <a:endParaRPr lang="en-US" sz="2000" b="1" dirty="0"/>
            </a:p>
            <a:p>
              <a:pPr algn="ctr"/>
              <a:r>
                <a:rPr lang="en-US" sz="2000" dirty="0"/>
                <a:t>Model </a:t>
              </a:r>
              <a:r>
                <a:rPr lang="en-US" sz="2000" dirty="0" smtClean="0"/>
                <a:t>Descriptions</a:t>
              </a:r>
            </a:p>
            <a:p>
              <a:pPr algn="ctr"/>
              <a:endParaRPr lang="en-US" sz="2000" dirty="0"/>
            </a:p>
            <a:p>
              <a:pPr algn="ctr"/>
              <a:r>
                <a:rPr lang="en-US" sz="2000" dirty="0" smtClean="0"/>
                <a:t>Q2 2017 </a:t>
              </a:r>
              <a:r>
                <a:rPr lang="mr-IN" sz="2000" dirty="0" smtClean="0"/>
                <a:t>–</a:t>
              </a:r>
              <a:r>
                <a:rPr lang="en-US" sz="2000" dirty="0" smtClean="0"/>
                <a:t> Q4 2018</a:t>
              </a:r>
            </a:p>
          </p:txBody>
        </p:sp>
        <p:sp>
          <p:nvSpPr>
            <p:cNvPr id="38" name="Rectangle 37">
              <a:hlinkClick r:id="rId12"/>
            </p:cNvPr>
            <p:cNvSpPr/>
            <p:nvPr/>
          </p:nvSpPr>
          <p:spPr>
            <a:xfrm>
              <a:off x="9398519" y="1259997"/>
              <a:ext cx="2520000" cy="2160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b="1" dirty="0" smtClean="0"/>
                <a:t>Phase 4</a:t>
              </a:r>
            </a:p>
            <a:p>
              <a:pPr algn="ctr"/>
              <a:endParaRPr lang="en-US" sz="2000" b="1" dirty="0" smtClean="0"/>
            </a:p>
            <a:p>
              <a:pPr algn="ctr"/>
              <a:r>
                <a:rPr lang="en-US" sz="2000" dirty="0" smtClean="0"/>
                <a:t>Post-Simulation</a:t>
              </a:r>
              <a:endParaRPr lang="en-US" sz="2000" dirty="0" smtClean="0"/>
            </a:p>
            <a:p>
              <a:pPr algn="ctr"/>
              <a:endParaRPr lang="en-US" sz="2000" dirty="0"/>
            </a:p>
            <a:p>
              <a:pPr algn="ctr"/>
              <a:r>
                <a:rPr lang="en-US" sz="2000" dirty="0" smtClean="0"/>
                <a:t>Q1 2018 </a:t>
              </a:r>
              <a:r>
                <a:rPr lang="mr-IN" sz="2000" dirty="0" smtClean="0"/>
                <a:t>–</a:t>
              </a:r>
              <a:r>
                <a:rPr lang="en-US" sz="2000" dirty="0" smtClean="0"/>
                <a:t> Q4 2019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33915" y="4078800"/>
              <a:ext cx="25200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MIP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3915" y="4618800"/>
              <a:ext cx="25200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Experiment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3915" y="5158800"/>
              <a:ext cx="25200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Numerical Requirement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19107" y="4078800"/>
              <a:ext cx="25200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19107" y="4618800"/>
              <a:ext cx="25200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Realm</a:t>
              </a:r>
              <a:endParaRPr lang="en-US" dirty="0"/>
            </a:p>
          </p:txBody>
        </p:sp>
        <p:sp>
          <p:nvSpPr>
            <p:cNvPr id="44" name="Rectangle 43">
              <a:hlinkClick r:id="rId13"/>
            </p:cNvPr>
            <p:cNvSpPr/>
            <p:nvPr/>
          </p:nvSpPr>
          <p:spPr>
            <a:xfrm>
              <a:off x="6311988" y="1260000"/>
              <a:ext cx="2520000" cy="2160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Phase 3</a:t>
              </a:r>
            </a:p>
            <a:p>
              <a:pPr algn="ctr"/>
              <a:endParaRPr lang="en-US" sz="2000" b="1" dirty="0" smtClean="0"/>
            </a:p>
            <a:p>
              <a:pPr algn="ctr"/>
              <a:r>
                <a:rPr lang="en-US" sz="2000" dirty="0" smtClean="0"/>
                <a:t>Ensembles</a:t>
              </a:r>
              <a:endParaRPr lang="en-US" sz="2000" dirty="0" smtClean="0"/>
            </a:p>
            <a:p>
              <a:pPr algn="ctr"/>
              <a:endParaRPr lang="en-US" sz="2000" dirty="0"/>
            </a:p>
            <a:p>
              <a:pPr algn="ctr"/>
              <a:r>
                <a:rPr lang="en-US" sz="2000" dirty="0" smtClean="0"/>
                <a:t>Q3 2017</a:t>
              </a:r>
              <a:r>
                <a:rPr lang="mr-IN" sz="2000" dirty="0" smtClean="0"/>
                <a:t>–</a:t>
              </a:r>
              <a:r>
                <a:rPr lang="en-US" sz="2000" dirty="0" smtClean="0"/>
                <a:t> Q1 2019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324688" y="4077480"/>
              <a:ext cx="25073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Conformance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24688" y="4617480"/>
              <a:ext cx="25073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Ensemble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311988" y="5211688"/>
              <a:ext cx="25073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Simulation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385819" y="4617480"/>
              <a:ext cx="252635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Machine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85819" y="5157480"/>
              <a:ext cx="252635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Performance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392169" y="4077480"/>
              <a:ext cx="252635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Dataset Errata</a:t>
              </a:r>
            </a:p>
          </p:txBody>
        </p:sp>
        <p:sp>
          <p:nvSpPr>
            <p:cNvPr id="2" name="Down Arrow 1"/>
            <p:cNvSpPr/>
            <p:nvPr/>
          </p:nvSpPr>
          <p:spPr>
            <a:xfrm>
              <a:off x="1268606" y="3563010"/>
              <a:ext cx="444581" cy="38888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wn Arrow 54"/>
            <p:cNvSpPr/>
            <p:nvPr/>
          </p:nvSpPr>
          <p:spPr>
            <a:xfrm>
              <a:off x="4300205" y="3564000"/>
              <a:ext cx="444581" cy="38888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 Arrow 55"/>
            <p:cNvSpPr/>
            <p:nvPr/>
          </p:nvSpPr>
          <p:spPr>
            <a:xfrm>
              <a:off x="7356047" y="3564000"/>
              <a:ext cx="444581" cy="38888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own Arrow 56"/>
            <p:cNvSpPr/>
            <p:nvPr/>
          </p:nvSpPr>
          <p:spPr>
            <a:xfrm>
              <a:off x="10433053" y="3564000"/>
              <a:ext cx="444581" cy="38888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4115" y="6304211"/>
              <a:ext cx="25200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Spreadsheet, Script</a:t>
              </a:r>
              <a:endParaRPr lang="en-US" dirty="0"/>
            </a:p>
          </p:txBody>
        </p:sp>
        <p:sp>
          <p:nvSpPr>
            <p:cNvPr id="59" name="Down Arrow 58"/>
            <p:cNvSpPr/>
            <p:nvPr/>
          </p:nvSpPr>
          <p:spPr>
            <a:xfrm>
              <a:off x="1289626" y="5724000"/>
              <a:ext cx="444581" cy="38888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/>
            <p:cNvSpPr/>
            <p:nvPr/>
          </p:nvSpPr>
          <p:spPr>
            <a:xfrm>
              <a:off x="4304861" y="5724000"/>
              <a:ext cx="444581" cy="38888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Down Arrow 60"/>
            <p:cNvSpPr/>
            <p:nvPr/>
          </p:nvSpPr>
          <p:spPr>
            <a:xfrm>
              <a:off x="10426703" y="5688000"/>
              <a:ext cx="444581" cy="38888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19107" y="6305609"/>
              <a:ext cx="25200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IPython, </a:t>
              </a:r>
              <a:r>
                <a:rPr lang="en-US" dirty="0" smtClean="0"/>
                <a:t>Questionnaire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12407" y="5157480"/>
              <a:ext cx="25200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Process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311988" y="6304211"/>
              <a:ext cx="25200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Spreadsheet, Script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380194" y="6304211"/>
              <a:ext cx="2520000" cy="39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IPython, Script</a:t>
              </a:r>
              <a:endParaRPr lang="en-US" dirty="0"/>
            </a:p>
          </p:txBody>
        </p:sp>
        <p:sp>
          <p:nvSpPr>
            <p:cNvPr id="70" name="Down Arrow 69"/>
            <p:cNvSpPr/>
            <p:nvPr/>
          </p:nvSpPr>
          <p:spPr>
            <a:xfrm>
              <a:off x="7320096" y="5724000"/>
              <a:ext cx="444581" cy="38888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21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3600" b="1" dirty="0" smtClean="0">
                <a:latin typeface="Corbel" charset="0"/>
                <a:ea typeface="Corbel" charset="0"/>
                <a:cs typeface="Corbel" charset="0"/>
              </a:rPr>
              <a:t>Protocols</a:t>
            </a:r>
            <a:endParaRPr lang="en-US" sz="36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2000" y="1829940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2490" y="2511745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2424" y="1436370"/>
            <a:ext cx="69913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Extensive interactions with </a:t>
            </a:r>
            <a:r>
              <a:rPr lang="en-US" b="1" dirty="0" smtClean="0"/>
              <a:t>WCRP &amp; MIPs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single </a:t>
            </a:r>
            <a:r>
              <a:rPr lang="en-US" b="1" dirty="0" smtClean="0"/>
              <a:t>spreadsheet </a:t>
            </a:r>
            <a:r>
              <a:rPr lang="en-US" dirty="0" smtClean="0"/>
              <a:t>used to capture &gt; 1000 documents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Major task was </a:t>
            </a:r>
            <a:r>
              <a:rPr lang="en-US" b="1" dirty="0" smtClean="0"/>
              <a:t>mapping</a:t>
            </a:r>
            <a:r>
              <a:rPr lang="en-US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	MIPs </a:t>
            </a:r>
            <a:r>
              <a:rPr lang="en-US" dirty="0"/>
              <a:t>--&gt;</a:t>
            </a:r>
            <a:r>
              <a:rPr lang="en-US" dirty="0" smtClean="0"/>
              <a:t> Experiments</a:t>
            </a:r>
          </a:p>
          <a:p>
            <a:r>
              <a:rPr lang="en-US" dirty="0"/>
              <a:t>	</a:t>
            </a:r>
            <a:r>
              <a:rPr lang="en-US" dirty="0" smtClean="0"/>
              <a:t>Experiments --&gt; Requirements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Mandated by WCRP as </a:t>
            </a:r>
            <a:r>
              <a:rPr lang="en-US" b="1" dirty="0"/>
              <a:t>reference </a:t>
            </a:r>
            <a:r>
              <a:rPr lang="en-US" dirty="0" smtClean="0"/>
              <a:t>CMIP6 experimental documentation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Online @ </a:t>
            </a:r>
            <a:r>
              <a:rPr lang="en-US" dirty="0" err="1" smtClean="0"/>
              <a:t>documentation.es-doc.org</a:t>
            </a:r>
            <a:r>
              <a:rPr lang="en-US" dirty="0" smtClean="0"/>
              <a:t>/cmip6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Creation tools: </a:t>
            </a:r>
            <a:r>
              <a:rPr lang="en-US" dirty="0" smtClean="0"/>
              <a:t>Spreadsheet, script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82490" y="3217645"/>
            <a:ext cx="3240000" cy="22475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98872" y="3763458"/>
            <a:ext cx="2807235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Forcing Constraint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98870" y="4168060"/>
            <a:ext cx="2807235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Temporal Constraint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98868" y="4589619"/>
            <a:ext cx="2807235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Ensemble Requirement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1065" y="3316727"/>
            <a:ext cx="242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Numerical </a:t>
            </a:r>
            <a:r>
              <a:rPr lang="en-US" dirty="0" smtClean="0">
                <a:solidFill>
                  <a:schemeClr val="bg1"/>
                </a:solidFill>
              </a:rPr>
              <a:t>Requirement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98868" y="5006518"/>
            <a:ext cx="2807235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Multi-Ensemble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70653" y="6220958"/>
            <a:ext cx="6120000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Charlotte Pascoe @ NCAS, UK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6228410"/>
            <a:ext cx="6120000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Q1 2016 </a:t>
            </a:r>
            <a:r>
              <a:rPr lang="mr-IN" sz="2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 Q2 2017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Pentagon 20">
            <a:hlinkClick r:id="rId3" action="ppaction://hlinksldjump"/>
          </p:cNvPr>
          <p:cNvSpPr/>
          <p:nvPr/>
        </p:nvSpPr>
        <p:spPr>
          <a:xfrm>
            <a:off x="2474528" y="201600"/>
            <a:ext cx="1152000" cy="583035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Phase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entagon 21">
            <a:hlinkClick r:id="rId4" action="ppaction://hlinksldjump"/>
          </p:cNvPr>
          <p:cNvSpPr/>
          <p:nvPr/>
        </p:nvSpPr>
        <p:spPr>
          <a:xfrm>
            <a:off x="3668368" y="200361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23" name="Pentagon 22">
            <a:hlinkClick r:id="rId5" action="ppaction://hlinksldjump"/>
          </p:cNvPr>
          <p:cNvSpPr/>
          <p:nvPr/>
        </p:nvSpPr>
        <p:spPr>
          <a:xfrm>
            <a:off x="4860838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6063818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4</a:t>
            </a:r>
            <a:endParaRPr lang="en-US" dirty="0"/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289626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Timeline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Pentagon 37">
            <a:hlinkClick r:id="rId8" action="ppaction://hlinksldjump"/>
          </p:cNvPr>
          <p:cNvSpPr/>
          <p:nvPr/>
        </p:nvSpPr>
        <p:spPr>
          <a:xfrm>
            <a:off x="7270958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Links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Pentagon 38">
            <a:hlinkClick r:id="rId9" action="ppaction://hlinksldjump"/>
          </p:cNvPr>
          <p:cNvSpPr/>
          <p:nvPr/>
        </p:nvSpPr>
        <p:spPr>
          <a:xfrm>
            <a:off x="94214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8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3600" b="1" dirty="0" smtClean="0">
                <a:latin typeface="Corbel" charset="0"/>
                <a:ea typeface="Corbel" charset="0"/>
                <a:cs typeface="Corbel" charset="0"/>
              </a:rPr>
              <a:t>Models</a:t>
            </a:r>
            <a:endParaRPr lang="en-US" sz="36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40782" y="1963023"/>
            <a:ext cx="69913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Realms</a:t>
            </a:r>
            <a:r>
              <a:rPr lang="en-US" dirty="0" smtClean="0"/>
              <a:t> defined by WCRP-CMIP, e.g. ocean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ES-DOC co-ordinates with realm </a:t>
            </a:r>
            <a:r>
              <a:rPr lang="en-US" dirty="0"/>
              <a:t>experts </a:t>
            </a:r>
            <a:r>
              <a:rPr lang="en-US" dirty="0" smtClean="0"/>
              <a:t>to define </a:t>
            </a:r>
            <a:r>
              <a:rPr lang="en-US" b="1" dirty="0" smtClean="0"/>
              <a:t>specializations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	Processes - e.g</a:t>
            </a:r>
            <a:r>
              <a:rPr lang="en-US" dirty="0"/>
              <a:t>. ocean </a:t>
            </a:r>
            <a:r>
              <a:rPr lang="en-US" dirty="0" smtClean="0"/>
              <a:t>advection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	Properties </a:t>
            </a:r>
            <a:r>
              <a:rPr lang="mr-IN" dirty="0" smtClean="0"/>
              <a:t>–</a:t>
            </a:r>
            <a:r>
              <a:rPr lang="en-US" dirty="0"/>
              <a:t> e.g. </a:t>
            </a:r>
            <a:r>
              <a:rPr lang="en-US" dirty="0" smtClean="0"/>
              <a:t>monotonic </a:t>
            </a:r>
            <a:r>
              <a:rPr lang="en-US" dirty="0"/>
              <a:t>flux limiter for vertical tracer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ES-DOC </a:t>
            </a:r>
            <a:r>
              <a:rPr lang="en-US" dirty="0"/>
              <a:t>co-ordinates </a:t>
            </a:r>
            <a:r>
              <a:rPr lang="en-US" dirty="0" smtClean="0"/>
              <a:t>with WGCM to define </a:t>
            </a:r>
            <a:r>
              <a:rPr lang="en-US" b="1" dirty="0" smtClean="0"/>
              <a:t>short tables</a:t>
            </a:r>
            <a:endParaRPr lang="en-US" b="1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Institutes create </a:t>
            </a:r>
            <a:r>
              <a:rPr lang="en-US" b="1" dirty="0" smtClean="0"/>
              <a:t>documents </a:t>
            </a:r>
            <a:r>
              <a:rPr lang="en-US" dirty="0" smtClean="0"/>
              <a:t>using various </a:t>
            </a:r>
            <a:r>
              <a:rPr lang="en-US" dirty="0" smtClean="0"/>
              <a:t>tools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Creation tools: </a:t>
            </a:r>
            <a:r>
              <a:rPr lang="en-US" dirty="0" smtClean="0"/>
              <a:t>IPython, online questionnaire, script</a:t>
            </a:r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882000" y="3811648"/>
            <a:ext cx="3240000" cy="103651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098382" y="4357459"/>
            <a:ext cx="2807235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Processes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2000" y="3898028"/>
            <a:ext cx="32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Realm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82000" y="1202640"/>
            <a:ext cx="3240000" cy="24133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82000" y="1250273"/>
            <a:ext cx="32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25732" y="2454412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Atmosphere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25732" y="2072348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Aerosols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25732" y="2826797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2060"/>
                </a:solidFill>
              </a:rPr>
              <a:t>Atmos-Chem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5732" y="3202339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Land-Ice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70464" y="3201820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Sea-Ice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68230" y="2838952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Ocean-BG-</a:t>
            </a:r>
            <a:r>
              <a:rPr lang="en-US" sz="1400" dirty="0" err="1" smtClean="0">
                <a:solidFill>
                  <a:srgbClr val="002060"/>
                </a:solidFill>
              </a:rPr>
              <a:t>Chem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74265" y="2464571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Ocean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74264" y="2086472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2060"/>
                </a:solidFill>
              </a:rPr>
              <a:t>Land-Surface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25732" y="1660575"/>
            <a:ext cx="2952532" cy="321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Top-Level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70653" y="6220958"/>
            <a:ext cx="6120000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Eric </a:t>
            </a:r>
            <a:r>
              <a:rPr lang="en-US" sz="2400" b="1" dirty="0" err="1" smtClean="0">
                <a:latin typeface="Corbel" charset="0"/>
                <a:ea typeface="Corbel" charset="0"/>
                <a:cs typeface="Corbel" charset="0"/>
              </a:rPr>
              <a:t>Guilyardi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 @ IPSL, FR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0" y="6228410"/>
            <a:ext cx="6120000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Q2 2017</a:t>
            </a:r>
            <a:r>
              <a:rPr lang="mr-IN" sz="2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 Q4 2018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0" name="Pentagon 29">
            <a:hlinkClick r:id="rId3" action="ppaction://hlinksldjump"/>
          </p:cNvPr>
          <p:cNvSpPr/>
          <p:nvPr/>
        </p:nvSpPr>
        <p:spPr>
          <a:xfrm>
            <a:off x="2474528" y="201600"/>
            <a:ext cx="1152000" cy="583035"/>
          </a:xfrm>
          <a:prstGeom prst="homePlat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Phase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Pentagon 30">
            <a:hlinkClick r:id="rId4" action="ppaction://hlinksldjump"/>
          </p:cNvPr>
          <p:cNvSpPr/>
          <p:nvPr/>
        </p:nvSpPr>
        <p:spPr>
          <a:xfrm>
            <a:off x="3668368" y="200361"/>
            <a:ext cx="1152000" cy="583035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Phase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Pentagon 31">
            <a:hlinkClick r:id="rId5" action="ppaction://hlinksldjump"/>
          </p:cNvPr>
          <p:cNvSpPr/>
          <p:nvPr/>
        </p:nvSpPr>
        <p:spPr>
          <a:xfrm>
            <a:off x="4860838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33" name="Pentagon 32">
            <a:hlinkClick r:id="rId6" action="ppaction://hlinksldjump"/>
          </p:cNvPr>
          <p:cNvSpPr/>
          <p:nvPr/>
        </p:nvSpPr>
        <p:spPr>
          <a:xfrm>
            <a:off x="6063818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4</a:t>
            </a:r>
            <a:endParaRPr lang="en-US" dirty="0"/>
          </a:p>
        </p:txBody>
      </p:sp>
      <p:sp>
        <p:nvSpPr>
          <p:cNvPr id="36" name="Pentagon 35">
            <a:hlinkClick r:id="rId7" action="ppaction://hlinksldjump"/>
          </p:cNvPr>
          <p:cNvSpPr/>
          <p:nvPr/>
        </p:nvSpPr>
        <p:spPr>
          <a:xfrm>
            <a:off x="1289626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Timeline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Pentagon 52">
            <a:hlinkClick r:id="rId8" action="ppaction://hlinksldjump"/>
          </p:cNvPr>
          <p:cNvSpPr/>
          <p:nvPr/>
        </p:nvSpPr>
        <p:spPr>
          <a:xfrm>
            <a:off x="7270958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Links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Pentagon 53">
            <a:hlinkClick r:id="rId9" action="ppaction://hlinksldjump"/>
          </p:cNvPr>
          <p:cNvSpPr/>
          <p:nvPr/>
        </p:nvSpPr>
        <p:spPr>
          <a:xfrm>
            <a:off x="94214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82000" y="5068334"/>
            <a:ext cx="3240000" cy="991057"/>
            <a:chOff x="4724398" y="4111287"/>
            <a:chExt cx="3240000" cy="991057"/>
          </a:xfrm>
        </p:grpSpPr>
        <p:sp>
          <p:nvSpPr>
            <p:cNvPr id="59" name="Rectangle 58"/>
            <p:cNvSpPr/>
            <p:nvPr/>
          </p:nvSpPr>
          <p:spPr>
            <a:xfrm>
              <a:off x="4724398" y="4111287"/>
              <a:ext cx="3240000" cy="99105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24398" y="4169052"/>
              <a:ext cx="3239999" cy="24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Process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952572" y="4611510"/>
              <a:ext cx="2807235" cy="28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2060"/>
                  </a:solidFill>
                </a:rPr>
                <a:t>Properties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3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3600" b="1" dirty="0" smtClean="0">
                <a:latin typeface="Corbel" charset="0"/>
                <a:ea typeface="Corbel" charset="0"/>
                <a:cs typeface="Corbel" charset="0"/>
              </a:rPr>
              <a:t>Ensembles</a:t>
            </a:r>
            <a:endParaRPr lang="en-US" sz="36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805" y="6273388"/>
            <a:ext cx="12192000" cy="541162"/>
            <a:chOff x="60805" y="6273388"/>
            <a:chExt cx="12192000" cy="54116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0805" y="6273388"/>
              <a:ext cx="12192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7955" y="6287426"/>
              <a:ext cx="11925300" cy="527124"/>
              <a:chOff x="117955" y="6287426"/>
              <a:chExt cx="11925300" cy="52712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57417" y="6340525"/>
                <a:ext cx="985838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5020" y="6359521"/>
                <a:ext cx="2431611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955" y="6350788"/>
                <a:ext cx="1980000" cy="41300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9615" y="6331792"/>
                <a:ext cx="4320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4234" y="6323566"/>
                <a:ext cx="1980000" cy="43994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9974" y="6340525"/>
                <a:ext cx="14859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342" y="6287426"/>
                <a:ext cx="1710174" cy="527124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21" name="Rectangle 20"/>
          <p:cNvSpPr/>
          <p:nvPr/>
        </p:nvSpPr>
        <p:spPr>
          <a:xfrm>
            <a:off x="6070653" y="6220958"/>
            <a:ext cx="6120000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David </a:t>
            </a:r>
            <a:r>
              <a:rPr lang="en-US" sz="2400" b="1" dirty="0" err="1" smtClean="0">
                <a:latin typeface="Corbel" charset="0"/>
                <a:ea typeface="Corbel" charset="0"/>
                <a:cs typeface="Corbel" charset="0"/>
              </a:rPr>
              <a:t>Hassell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 @ NCAS, UK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6228410"/>
            <a:ext cx="6120000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Q1 2016 </a:t>
            </a:r>
            <a:r>
              <a:rPr lang="mr-IN" sz="2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 Q2 2017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40000" y="2058836"/>
            <a:ext cx="6991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Ensemble document(s) </a:t>
            </a:r>
            <a:r>
              <a:rPr lang="en-US" b="1" dirty="0" smtClean="0"/>
              <a:t>auto-initialized</a:t>
            </a:r>
            <a:r>
              <a:rPr lang="en-US" dirty="0" smtClean="0"/>
              <a:t> when datasets are published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Institutes must supply experimental requirement </a:t>
            </a:r>
            <a:r>
              <a:rPr lang="en-US" b="1" dirty="0" smtClean="0"/>
              <a:t>conformances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A spreadsheet to be filled in with </a:t>
            </a:r>
            <a:r>
              <a:rPr lang="en-US" b="1" dirty="0" smtClean="0"/>
              <a:t>default </a:t>
            </a:r>
            <a:r>
              <a:rPr lang="en-US" dirty="0" smtClean="0"/>
              <a:t>conformances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	A spreadsheet </a:t>
            </a:r>
            <a:r>
              <a:rPr lang="en-US" u="sng" dirty="0" smtClean="0"/>
              <a:t>per MIP</a:t>
            </a:r>
            <a:r>
              <a:rPr lang="en-US" dirty="0" smtClean="0"/>
              <a:t> with </a:t>
            </a:r>
            <a:r>
              <a:rPr lang="en-US" b="1" dirty="0" smtClean="0"/>
              <a:t>specific/non </a:t>
            </a:r>
            <a:r>
              <a:rPr lang="en-US" dirty="0" smtClean="0"/>
              <a:t>conformances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CMIP6 </a:t>
            </a:r>
            <a:r>
              <a:rPr lang="en-US" dirty="0" err="1" smtClean="0"/>
              <a:t>NetCDF</a:t>
            </a:r>
            <a:r>
              <a:rPr lang="en-US" dirty="0" smtClean="0"/>
              <a:t> files have a </a:t>
            </a:r>
            <a:r>
              <a:rPr lang="en-US" b="1" dirty="0" smtClean="0"/>
              <a:t>futher_info_url</a:t>
            </a:r>
            <a:r>
              <a:rPr lang="en-US" dirty="0" smtClean="0"/>
              <a:t> header which will link to the full set of published ensemble </a:t>
            </a:r>
            <a:r>
              <a:rPr lang="en-US" dirty="0" smtClean="0"/>
              <a:t>documentation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Creation tools: Spreadsheet , Script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82000" y="4053540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Conformance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82000" y="2499494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000" y="3010147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 Member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2000" y="3522553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sp>
        <p:nvSpPr>
          <p:cNvPr id="33" name="Pentagon 32">
            <a:hlinkClick r:id="rId10" action="ppaction://hlinksldjump"/>
          </p:cNvPr>
          <p:cNvSpPr/>
          <p:nvPr/>
        </p:nvSpPr>
        <p:spPr>
          <a:xfrm>
            <a:off x="2474528" y="201600"/>
            <a:ext cx="1152000" cy="583035"/>
          </a:xfrm>
          <a:prstGeom prst="homePlat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Phase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Pentagon 34">
            <a:hlinkClick r:id="rId11" action="ppaction://hlinksldjump"/>
          </p:cNvPr>
          <p:cNvSpPr/>
          <p:nvPr/>
        </p:nvSpPr>
        <p:spPr>
          <a:xfrm>
            <a:off x="3668368" y="200361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36" name="Pentagon 35">
            <a:hlinkClick r:id="rId12" action="ppaction://hlinksldjump"/>
          </p:cNvPr>
          <p:cNvSpPr/>
          <p:nvPr/>
        </p:nvSpPr>
        <p:spPr>
          <a:xfrm>
            <a:off x="4860838" y="201600"/>
            <a:ext cx="1152000" cy="583035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Phase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Pentagon 36">
            <a:hlinkClick r:id="rId13" action="ppaction://hlinksldjump"/>
          </p:cNvPr>
          <p:cNvSpPr/>
          <p:nvPr/>
        </p:nvSpPr>
        <p:spPr>
          <a:xfrm>
            <a:off x="6063818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4</a:t>
            </a:r>
            <a:endParaRPr lang="en-US" dirty="0"/>
          </a:p>
        </p:txBody>
      </p:sp>
      <p:sp>
        <p:nvSpPr>
          <p:cNvPr id="38" name="Pentagon 37">
            <a:hlinkClick r:id="rId14" action="ppaction://hlinksldjump"/>
          </p:cNvPr>
          <p:cNvSpPr/>
          <p:nvPr/>
        </p:nvSpPr>
        <p:spPr>
          <a:xfrm>
            <a:off x="1289626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Timeline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Pentagon 38">
            <a:hlinkClick r:id="rId15" action="ppaction://hlinksldjump"/>
          </p:cNvPr>
          <p:cNvSpPr/>
          <p:nvPr/>
        </p:nvSpPr>
        <p:spPr>
          <a:xfrm>
            <a:off x="7270958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Links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Pentagon 39">
            <a:hlinkClick r:id="rId16" action="ppaction://hlinksldjump"/>
          </p:cNvPr>
          <p:cNvSpPr/>
          <p:nvPr/>
        </p:nvSpPr>
        <p:spPr>
          <a:xfrm>
            <a:off x="94214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7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3600" b="1" dirty="0" smtClean="0">
                <a:latin typeface="Corbel" charset="0"/>
                <a:ea typeface="Corbel" charset="0"/>
                <a:cs typeface="Corbel" charset="0"/>
              </a:rPr>
              <a:t>Post-Simulation</a:t>
            </a:r>
            <a:endParaRPr lang="en-US" sz="36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805" y="6273388"/>
            <a:ext cx="12192000" cy="541162"/>
            <a:chOff x="60805" y="6273388"/>
            <a:chExt cx="12192000" cy="54116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0805" y="6273388"/>
              <a:ext cx="12192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7955" y="6287426"/>
              <a:ext cx="11925300" cy="527124"/>
              <a:chOff x="117955" y="6287426"/>
              <a:chExt cx="11925300" cy="52712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57417" y="6340525"/>
                <a:ext cx="985838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5020" y="6359521"/>
                <a:ext cx="2431611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955" y="6350788"/>
                <a:ext cx="1980000" cy="41300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9615" y="6331792"/>
                <a:ext cx="4320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4234" y="6323566"/>
                <a:ext cx="1980000" cy="43994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9974" y="6340525"/>
                <a:ext cx="14859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342" y="6287426"/>
                <a:ext cx="1710174" cy="527124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22" name="Rectangle 21"/>
          <p:cNvSpPr/>
          <p:nvPr/>
        </p:nvSpPr>
        <p:spPr>
          <a:xfrm>
            <a:off x="0" y="6228410"/>
            <a:ext cx="6120000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Q1 2018 </a:t>
            </a:r>
            <a:r>
              <a:rPr lang="mr-IN" sz="2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 Q4 2019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16782" y="6220958"/>
            <a:ext cx="8473871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2400" b="1" dirty="0">
                <a:latin typeface="Corbel" charset="0"/>
                <a:ea typeface="Corbel" charset="0"/>
                <a:cs typeface="Corbel" charset="0"/>
              </a:rPr>
              <a:t>David </a:t>
            </a:r>
            <a:r>
              <a:rPr lang="en-US" sz="2400" b="1" dirty="0" err="1">
                <a:latin typeface="Corbel" charset="0"/>
                <a:ea typeface="Corbel" charset="0"/>
                <a:cs typeface="Corbel" charset="0"/>
              </a:rPr>
              <a:t>Hassell</a:t>
            </a:r>
            <a:r>
              <a:rPr lang="en-US" sz="2400" b="1" dirty="0">
                <a:latin typeface="Corbel" charset="0"/>
                <a:ea typeface="Corbel" charset="0"/>
                <a:cs typeface="Corbel" charset="0"/>
              </a:rPr>
              <a:t> @ NCAS, 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UK / Guillaume </a:t>
            </a:r>
            <a:r>
              <a:rPr lang="en-US" sz="2400" b="1" dirty="0" err="1" smtClean="0">
                <a:latin typeface="Corbel" charset="0"/>
                <a:ea typeface="Corbel" charset="0"/>
                <a:cs typeface="Corbel" charset="0"/>
              </a:rPr>
              <a:t>Levavasseur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 IPSL, FR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40782" y="1190873"/>
            <a:ext cx="69913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After </a:t>
            </a:r>
            <a:r>
              <a:rPr lang="en-US" dirty="0" smtClean="0"/>
              <a:t>simulations have been run: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Metrics concerning </a:t>
            </a:r>
            <a:r>
              <a:rPr lang="en-US" b="1" dirty="0" smtClean="0"/>
              <a:t>HPC performance </a:t>
            </a:r>
            <a:r>
              <a:rPr lang="en-US" dirty="0" smtClean="0"/>
              <a:t>can be published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Performance information </a:t>
            </a:r>
            <a:r>
              <a:rPr lang="en-US" b="1" dirty="0" smtClean="0"/>
              <a:t>is linked to </a:t>
            </a:r>
            <a:r>
              <a:rPr lang="en-US" dirty="0" smtClean="0"/>
              <a:t>relevant </a:t>
            </a:r>
            <a:r>
              <a:rPr lang="en-US" dirty="0" smtClean="0"/>
              <a:t>ensembles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Creation tools: </a:t>
            </a:r>
            <a:r>
              <a:rPr lang="en-US" b="1" dirty="0" smtClean="0"/>
              <a:t>IPython</a:t>
            </a:r>
            <a:endParaRPr lang="en-US" b="1" dirty="0"/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 </a:t>
            </a:r>
            <a:r>
              <a:rPr lang="en-US" b="1" dirty="0" smtClean="0"/>
              <a:t>dataset errors </a:t>
            </a:r>
            <a:r>
              <a:rPr lang="en-US" dirty="0" smtClean="0"/>
              <a:t>are discovered: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Errata</a:t>
            </a:r>
            <a:r>
              <a:rPr lang="en-US" dirty="0" smtClean="0"/>
              <a:t> information is published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Persistent Identifier</a:t>
            </a:r>
            <a:r>
              <a:rPr lang="en-US" dirty="0" smtClean="0"/>
              <a:t> (PID) services are </a:t>
            </a:r>
            <a:r>
              <a:rPr lang="en-US" dirty="0" smtClean="0"/>
              <a:t>notified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Creation </a:t>
            </a:r>
            <a:r>
              <a:rPr lang="en-US" dirty="0"/>
              <a:t>tools: </a:t>
            </a:r>
            <a:r>
              <a:rPr lang="en-US" b="1" dirty="0" smtClean="0"/>
              <a:t>Script</a:t>
            </a:r>
            <a:endParaRPr lang="en-US" b="1" dirty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799564" y="1952597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9564" y="2433945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99564" y="4202281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Errata</a:t>
            </a:r>
          </a:p>
        </p:txBody>
      </p:sp>
      <p:sp>
        <p:nvSpPr>
          <p:cNvPr id="40" name="Pentagon 39">
            <a:hlinkClick r:id="rId10" action="ppaction://hlinksldjump"/>
          </p:cNvPr>
          <p:cNvSpPr/>
          <p:nvPr/>
        </p:nvSpPr>
        <p:spPr>
          <a:xfrm>
            <a:off x="2474528" y="201600"/>
            <a:ext cx="1152000" cy="583035"/>
          </a:xfrm>
          <a:prstGeom prst="homePlat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Phase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Pentagon 40">
            <a:hlinkClick r:id="rId11" action="ppaction://hlinksldjump"/>
          </p:cNvPr>
          <p:cNvSpPr/>
          <p:nvPr/>
        </p:nvSpPr>
        <p:spPr>
          <a:xfrm>
            <a:off x="3668368" y="200361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42" name="Pentagon 41">
            <a:hlinkClick r:id="rId12" action="ppaction://hlinksldjump"/>
          </p:cNvPr>
          <p:cNvSpPr/>
          <p:nvPr/>
        </p:nvSpPr>
        <p:spPr>
          <a:xfrm>
            <a:off x="4860838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43" name="Pentagon 42">
            <a:hlinkClick r:id="rId13" action="ppaction://hlinksldjump"/>
          </p:cNvPr>
          <p:cNvSpPr/>
          <p:nvPr/>
        </p:nvSpPr>
        <p:spPr>
          <a:xfrm>
            <a:off x="6063818" y="201600"/>
            <a:ext cx="1152000" cy="583035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Phase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Pentagon 43">
            <a:hlinkClick r:id="rId14" action="ppaction://hlinksldjump"/>
          </p:cNvPr>
          <p:cNvSpPr/>
          <p:nvPr/>
        </p:nvSpPr>
        <p:spPr>
          <a:xfrm>
            <a:off x="1289626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Timeline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Pentagon 44">
            <a:hlinkClick r:id="rId15" action="ppaction://hlinksldjump"/>
          </p:cNvPr>
          <p:cNvSpPr/>
          <p:nvPr/>
        </p:nvSpPr>
        <p:spPr>
          <a:xfrm>
            <a:off x="7270958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Links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Pentagon 45">
            <a:hlinkClick r:id="rId16" action="ppaction://hlinksldjump"/>
          </p:cNvPr>
          <p:cNvSpPr/>
          <p:nvPr/>
        </p:nvSpPr>
        <p:spPr>
          <a:xfrm>
            <a:off x="94214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3600" b="1" dirty="0" smtClean="0">
                <a:latin typeface="Corbel" charset="0"/>
                <a:ea typeface="Corbel" charset="0"/>
                <a:cs typeface="Corbel" charset="0"/>
              </a:rPr>
              <a:t>Links</a:t>
            </a:r>
            <a:endParaRPr lang="en-US" sz="36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805" y="6273388"/>
            <a:ext cx="12192000" cy="541162"/>
            <a:chOff x="60805" y="6273388"/>
            <a:chExt cx="12192000" cy="54116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0805" y="6273388"/>
              <a:ext cx="12192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7955" y="6287426"/>
              <a:ext cx="11925300" cy="527124"/>
              <a:chOff x="117955" y="6287426"/>
              <a:chExt cx="11925300" cy="52712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57417" y="6340525"/>
                <a:ext cx="985838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5020" y="6359521"/>
                <a:ext cx="2431611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955" y="6350788"/>
                <a:ext cx="1980000" cy="41300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9615" y="6331792"/>
                <a:ext cx="4320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4234" y="6323566"/>
                <a:ext cx="1980000" cy="43994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9974" y="6340525"/>
                <a:ext cx="14859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342" y="6287426"/>
                <a:ext cx="1710174" cy="527124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3" name="TextBox 32"/>
          <p:cNvSpPr txBox="1"/>
          <p:nvPr/>
        </p:nvSpPr>
        <p:spPr>
          <a:xfrm>
            <a:off x="98407" y="1393103"/>
            <a:ext cx="118083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White Paper</a:t>
            </a:r>
          </a:p>
          <a:p>
            <a:pPr algn="ctr"/>
            <a:r>
              <a:rPr lang="en-US" sz="2000" dirty="0"/>
              <a:t>http://</a:t>
            </a:r>
            <a:r>
              <a:rPr lang="en-US" sz="2000" dirty="0"/>
              <a:t>bit.ly/2p3BgLb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Email</a:t>
            </a:r>
            <a:endParaRPr lang="en-US" sz="2000" b="1" dirty="0"/>
          </a:p>
          <a:p>
            <a:pPr algn="ctr"/>
            <a:r>
              <a:rPr lang="en-US" sz="2000" dirty="0" smtClean="0"/>
              <a:t>cmip6-help@es-doc.org</a:t>
            </a:r>
            <a:endParaRPr lang="en-US" sz="2000" dirty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Further information</a:t>
            </a:r>
          </a:p>
          <a:p>
            <a:pPr algn="ctr"/>
            <a:r>
              <a:rPr lang="en-US" sz="2000" dirty="0" err="1" smtClean="0"/>
              <a:t>es-doc.org</a:t>
            </a:r>
            <a:r>
              <a:rPr lang="en-US" sz="2000" dirty="0" smtClean="0"/>
              <a:t>/cmip6</a:t>
            </a:r>
            <a:endParaRPr lang="en-US" sz="2000" dirty="0" smtClean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Published Documents</a:t>
            </a:r>
          </a:p>
          <a:p>
            <a:pPr algn="ctr"/>
            <a:r>
              <a:rPr lang="en-US" sz="2000" dirty="0" err="1" smtClean="0"/>
              <a:t>documentation.es-doc.org</a:t>
            </a:r>
            <a:r>
              <a:rPr lang="en-US" sz="2000" dirty="0" smtClean="0"/>
              <a:t>/cmip6</a:t>
            </a:r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Social Media</a:t>
            </a:r>
          </a:p>
          <a:p>
            <a:pPr algn="ctr"/>
            <a:r>
              <a:rPr lang="en-US" sz="2000" dirty="0" err="1" smtClean="0"/>
              <a:t>twitter.com</a:t>
            </a:r>
            <a:r>
              <a:rPr lang="en-US" sz="2000" dirty="0" smtClean="0"/>
              <a:t>/</a:t>
            </a:r>
            <a:r>
              <a:rPr lang="en-US" sz="2000" dirty="0" err="1" smtClean="0"/>
              <a:t>esdocumentation</a:t>
            </a:r>
            <a:endParaRPr lang="en-US" sz="2000" dirty="0"/>
          </a:p>
          <a:p>
            <a:pPr algn="ctr"/>
            <a:endParaRPr lang="en-US" sz="2000" dirty="0" smtClean="0"/>
          </a:p>
        </p:txBody>
      </p:sp>
      <p:sp>
        <p:nvSpPr>
          <p:cNvPr id="20" name="Pentagon 19">
            <a:hlinkClick r:id="rId10" action="ppaction://hlinksldjump"/>
          </p:cNvPr>
          <p:cNvSpPr/>
          <p:nvPr/>
        </p:nvSpPr>
        <p:spPr>
          <a:xfrm>
            <a:off x="2474528" y="201600"/>
            <a:ext cx="1152000" cy="583035"/>
          </a:xfrm>
          <a:prstGeom prst="homePlat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Phase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Pentagon 20">
            <a:hlinkClick r:id="rId11" action="ppaction://hlinksldjump"/>
          </p:cNvPr>
          <p:cNvSpPr/>
          <p:nvPr/>
        </p:nvSpPr>
        <p:spPr>
          <a:xfrm>
            <a:off x="3668368" y="200361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22" name="Pentagon 21">
            <a:hlinkClick r:id="rId12" action="ppaction://hlinksldjump"/>
          </p:cNvPr>
          <p:cNvSpPr/>
          <p:nvPr/>
        </p:nvSpPr>
        <p:spPr>
          <a:xfrm>
            <a:off x="4860838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23" name="Pentagon 22">
            <a:hlinkClick r:id="rId13" action="ppaction://hlinksldjump"/>
          </p:cNvPr>
          <p:cNvSpPr/>
          <p:nvPr/>
        </p:nvSpPr>
        <p:spPr>
          <a:xfrm>
            <a:off x="6063818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4</a:t>
            </a:r>
            <a:endParaRPr lang="en-US" dirty="0"/>
          </a:p>
        </p:txBody>
      </p:sp>
      <p:sp>
        <p:nvSpPr>
          <p:cNvPr id="25" name="Pentagon 24">
            <a:hlinkClick r:id="rId14" action="ppaction://hlinksldjump"/>
          </p:cNvPr>
          <p:cNvSpPr/>
          <p:nvPr/>
        </p:nvSpPr>
        <p:spPr>
          <a:xfrm>
            <a:off x="1289626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Timeline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Pentagon 25">
            <a:hlinkClick r:id="rId15" action="ppaction://hlinksldjump"/>
          </p:cNvPr>
          <p:cNvSpPr/>
          <p:nvPr/>
        </p:nvSpPr>
        <p:spPr>
          <a:xfrm>
            <a:off x="7270958" y="201600"/>
            <a:ext cx="1152000" cy="583035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Links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6" action="ppaction://hlinksldjump"/>
          </p:cNvPr>
          <p:cNvSpPr/>
          <p:nvPr/>
        </p:nvSpPr>
        <p:spPr>
          <a:xfrm>
            <a:off x="94214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64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3859</TotalTime>
  <Words>407</Words>
  <Application>Microsoft Macintosh PowerPoint</Application>
  <PresentationFormat>Widescreen</PresentationFormat>
  <Paragraphs>216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Corbel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ES-DOC: CIM 2 &amp; CMIP6</dc:title>
  <dc:creator>mark greenslade</dc:creator>
  <cp:lastModifiedBy>mark greenslade</cp:lastModifiedBy>
  <cp:revision>385</cp:revision>
  <cp:lastPrinted>2016-09-26T19:01:42Z</cp:lastPrinted>
  <dcterms:created xsi:type="dcterms:W3CDTF">2016-09-26T08:55:17Z</dcterms:created>
  <dcterms:modified xsi:type="dcterms:W3CDTF">2017-04-26T11:00:15Z</dcterms:modified>
</cp:coreProperties>
</file>