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3" r:id="rId2"/>
    <p:sldId id="283" r:id="rId3"/>
    <p:sldId id="295" r:id="rId4"/>
    <p:sldId id="294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1D72-1D8A-F342-B12F-115A1C8B1B1A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9842-3BE4-B944-AD50-32FDF075A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slide" Target="slide5.xml"/><Relationship Id="rId12" Type="http://schemas.openxmlformats.org/officeDocument/2006/relationships/slide" Target="slide6.xml"/><Relationship Id="rId13" Type="http://schemas.openxmlformats.org/officeDocument/2006/relationships/slide" Target="slide2.xml"/><Relationship Id="rId14" Type="http://schemas.openxmlformats.org/officeDocument/2006/relationships/slide" Target="slide7.xml"/><Relationship Id="rId15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slide" Target="slide3.xml"/><Relationship Id="rId10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es-doc.org/cmip6-models/" TargetMode="External"/><Relationship Id="rId12" Type="http://schemas.openxmlformats.org/officeDocument/2006/relationships/hyperlink" Target="https://es-doc.org/cmip6-performance/" TargetMode="External"/><Relationship Id="rId13" Type="http://schemas.openxmlformats.org/officeDocument/2006/relationships/hyperlink" Target="https://es-doc.org/cmip6-ensembles-simulation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9" Type="http://schemas.openxmlformats.org/officeDocument/2006/relationships/slide" Target="slide1.xml"/><Relationship Id="rId10" Type="http://schemas.openxmlformats.org/officeDocument/2006/relationships/hyperlink" Target="https://es-doc.org/cmip6-experi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2.xml"/><Relationship Id="rId15" Type="http://schemas.openxmlformats.org/officeDocument/2006/relationships/slide" Target="slide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2.xml"/><Relationship Id="rId15" Type="http://schemas.openxmlformats.org/officeDocument/2006/relationships/slide" Target="slide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2.xml"/><Relationship Id="rId15" Type="http://schemas.openxmlformats.org/officeDocument/2006/relationships/slide" Target="slide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0126" y="1182521"/>
            <a:ext cx="12192000" cy="434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002060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CMIP6 Documentation Timeline</a:t>
            </a:r>
            <a:endParaRPr lang="en-US" sz="3600" b="1" dirty="0" smtClean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Mark A. Greenslade</a:t>
            </a:r>
            <a:endParaRPr lang="en-US" sz="2000" dirty="0" smtClean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Institute Pierre Simon Laplace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The ES-DOC </a:t>
            </a:r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Team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IPSL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FR, NCAS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UK, STFC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UK, NOAA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US, GFDL-US, </a:t>
            </a:r>
            <a:r>
              <a:rPr lang="en-US" sz="2000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DKRZ </a:t>
            </a:r>
            <a:r>
              <a:rPr lang="mr-IN" sz="2000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BSC/RDA Spring School on Weather ,climate and air quality</a:t>
            </a:r>
            <a:endParaRPr lang="en-US" sz="2400" dirty="0" smtClean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805" y="6065547"/>
            <a:ext cx="12192000" cy="749003"/>
            <a:chOff x="60805" y="6273388"/>
            <a:chExt cx="12192000" cy="54116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0" y="0"/>
            <a:ext cx="12252805" cy="864000"/>
            <a:chOff x="0" y="0"/>
            <a:chExt cx="12252805" cy="102735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0805" y="127024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0" y="0"/>
              <a:ext cx="12192000" cy="10273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180000" rtlCol="0" anchor="ctr"/>
            <a:lstStyle/>
            <a:p>
              <a:pPr algn="r"/>
              <a:r>
                <a:rPr lang="en-US" sz="3600" dirty="0" err="1" smtClean="0">
                  <a:latin typeface="Corbel" charset="0"/>
                  <a:ea typeface="Corbel" charset="0"/>
                  <a:cs typeface="Corbel" charset="0"/>
                </a:rPr>
                <a:t>es-doc.org</a:t>
              </a:r>
              <a:endParaRPr lang="en-US" sz="3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Pentagon 28">
              <a:hlinkClick r:id="rId9" action="ppaction://hlinksldjump"/>
            </p:cNvPr>
            <p:cNvSpPr/>
            <p:nvPr/>
          </p:nvSpPr>
          <p:spPr>
            <a:xfrm>
              <a:off x="247452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Phase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Pentagon 30">
              <a:hlinkClick r:id="rId10" action="ppaction://hlinksldjump"/>
            </p:cNvPr>
            <p:cNvSpPr/>
            <p:nvPr/>
          </p:nvSpPr>
          <p:spPr>
            <a:xfrm>
              <a:off x="3668368" y="200361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32" name="Pentagon 31">
              <a:hlinkClick r:id="rId11" action="ppaction://hlinksldjump"/>
            </p:cNvPr>
            <p:cNvSpPr/>
            <p:nvPr/>
          </p:nvSpPr>
          <p:spPr>
            <a:xfrm>
              <a:off x="486083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3</a:t>
              </a:r>
              <a:endParaRPr lang="en-US" dirty="0"/>
            </a:p>
          </p:txBody>
        </p:sp>
        <p:sp>
          <p:nvSpPr>
            <p:cNvPr id="33" name="Pentagon 32">
              <a:hlinkClick r:id="rId12" action="ppaction://hlinksldjump"/>
            </p:cNvPr>
            <p:cNvSpPr/>
            <p:nvPr/>
          </p:nvSpPr>
          <p:spPr>
            <a:xfrm>
              <a:off x="606381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4</a:t>
              </a:r>
              <a:endParaRPr lang="en-US" dirty="0"/>
            </a:p>
          </p:txBody>
        </p:sp>
        <p:sp>
          <p:nvSpPr>
            <p:cNvPr id="34" name="Pentagon 33">
              <a:hlinkClick r:id="rId13" action="ppaction://hlinksldjump"/>
            </p:cNvPr>
            <p:cNvSpPr/>
            <p:nvPr/>
          </p:nvSpPr>
          <p:spPr>
            <a:xfrm>
              <a:off x="1289626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Timeline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Pentagon 34">
              <a:hlinkClick r:id="rId14" action="ppaction://hlinksldjump"/>
            </p:cNvPr>
            <p:cNvSpPr/>
            <p:nvPr/>
          </p:nvSpPr>
          <p:spPr>
            <a:xfrm>
              <a:off x="727095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Links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entagon 35">
              <a:hlinkClick r:id="rId15" action="ppaction://hlinksldjump"/>
            </p:cNvPr>
            <p:cNvSpPr/>
            <p:nvPr/>
          </p:nvSpPr>
          <p:spPr>
            <a:xfrm>
              <a:off x="94214" y="201600"/>
              <a:ext cx="1152000" cy="583035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12192000" cy="864000"/>
            <a:chOff x="0" y="0"/>
            <a:chExt cx="12192000" cy="10273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0273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180000" rtlCol="0" anchor="ctr"/>
            <a:lstStyle/>
            <a:p>
              <a:pPr algn="r"/>
              <a:r>
                <a:rPr lang="en-US" sz="3600" dirty="0" smtClean="0">
                  <a:latin typeface="Corbel" charset="0"/>
                  <a:ea typeface="Corbel" charset="0"/>
                  <a:cs typeface="Corbel" charset="0"/>
                </a:rPr>
                <a:t>Timeline</a:t>
              </a:r>
              <a:endParaRPr lang="en-US" sz="3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Pentagon 28">
              <a:hlinkClick r:id="rId3" action="ppaction://hlinksldjump"/>
            </p:cNvPr>
            <p:cNvSpPr/>
            <p:nvPr/>
          </p:nvSpPr>
          <p:spPr>
            <a:xfrm>
              <a:off x="247452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Phase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Pentagon 29">
              <a:hlinkClick r:id="rId4" action="ppaction://hlinksldjump"/>
            </p:cNvPr>
            <p:cNvSpPr/>
            <p:nvPr/>
          </p:nvSpPr>
          <p:spPr>
            <a:xfrm>
              <a:off x="3668368" y="200361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31" name="Pentagon 30">
              <a:hlinkClick r:id="rId5" action="ppaction://hlinksldjump"/>
            </p:cNvPr>
            <p:cNvSpPr/>
            <p:nvPr/>
          </p:nvSpPr>
          <p:spPr>
            <a:xfrm>
              <a:off x="486083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3</a:t>
              </a:r>
              <a:endParaRPr lang="en-US" dirty="0"/>
            </a:p>
          </p:txBody>
        </p:sp>
        <p:sp>
          <p:nvSpPr>
            <p:cNvPr id="32" name="Pentagon 31">
              <a:hlinkClick r:id="rId6" action="ppaction://hlinksldjump"/>
            </p:cNvPr>
            <p:cNvSpPr/>
            <p:nvPr/>
          </p:nvSpPr>
          <p:spPr>
            <a:xfrm>
              <a:off x="606381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4</a:t>
              </a:r>
              <a:endParaRPr lang="en-US" dirty="0"/>
            </a:p>
          </p:txBody>
        </p:sp>
        <p:sp>
          <p:nvSpPr>
            <p:cNvPr id="33" name="Pentagon 32">
              <a:hlinkClick r:id="rId7" action="ppaction://hlinksldjump"/>
            </p:cNvPr>
            <p:cNvSpPr/>
            <p:nvPr/>
          </p:nvSpPr>
          <p:spPr>
            <a:xfrm>
              <a:off x="1289626" y="201600"/>
              <a:ext cx="1152000" cy="583035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Timeline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Pentagon 35">
              <a:hlinkClick r:id="rId8" action="ppaction://hlinksldjump"/>
            </p:cNvPr>
            <p:cNvSpPr/>
            <p:nvPr/>
          </p:nvSpPr>
          <p:spPr>
            <a:xfrm>
              <a:off x="727095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Links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Pentagon 53">
              <a:hlinkClick r:id="rId9" action="ppaction://hlinksldjump"/>
            </p:cNvPr>
            <p:cNvSpPr/>
            <p:nvPr/>
          </p:nvSpPr>
          <p:spPr>
            <a:xfrm>
              <a:off x="94214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2581" y="1409245"/>
            <a:ext cx="11237589" cy="4895157"/>
            <a:chOff x="164115" y="1259997"/>
            <a:chExt cx="11754404" cy="5441612"/>
          </a:xfrm>
        </p:grpSpPr>
        <p:sp>
          <p:nvSpPr>
            <p:cNvPr id="35" name="Rectangle 34">
              <a:hlinkClick r:id="rId10"/>
            </p:cNvPr>
            <p:cNvSpPr/>
            <p:nvPr/>
          </p:nvSpPr>
          <p:spPr>
            <a:xfrm>
              <a:off x="240265" y="1260000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Phase 1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Protocols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Q1 2016 - Q2 2017</a:t>
              </a:r>
            </a:p>
          </p:txBody>
        </p:sp>
        <p:sp>
          <p:nvSpPr>
            <p:cNvPr id="37" name="Rectangle 36">
              <a:hlinkClick r:id="rId11"/>
            </p:cNvPr>
            <p:cNvSpPr/>
            <p:nvPr/>
          </p:nvSpPr>
          <p:spPr>
            <a:xfrm>
              <a:off x="3219107" y="1260000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Phase </a:t>
              </a:r>
              <a:r>
                <a:rPr lang="en-US" sz="2000" b="1" dirty="0" smtClean="0"/>
                <a:t>2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dirty="0"/>
                <a:t>Model </a:t>
              </a:r>
              <a:r>
                <a:rPr lang="en-US" sz="2000" dirty="0" smtClean="0"/>
                <a:t>Descriptions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Q2 2017 </a:t>
              </a:r>
              <a:r>
                <a:rPr lang="mr-IN" sz="2000" dirty="0" smtClean="0"/>
                <a:t>–</a:t>
              </a:r>
              <a:r>
                <a:rPr lang="en-US" sz="2000" dirty="0" smtClean="0"/>
                <a:t> Q4 2018</a:t>
              </a:r>
            </a:p>
          </p:txBody>
        </p:sp>
        <p:sp>
          <p:nvSpPr>
            <p:cNvPr id="38" name="Rectangle 37">
              <a:hlinkClick r:id="rId12"/>
            </p:cNvPr>
            <p:cNvSpPr/>
            <p:nvPr/>
          </p:nvSpPr>
          <p:spPr>
            <a:xfrm>
              <a:off x="9398519" y="1259997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b="1" dirty="0" smtClean="0"/>
                <a:t>Phase 4</a:t>
              </a:r>
            </a:p>
            <a:p>
              <a:pPr algn="ctr"/>
              <a:endParaRPr lang="en-US" sz="2000" b="1" dirty="0" smtClean="0"/>
            </a:p>
            <a:p>
              <a:pPr algn="ctr"/>
              <a:r>
                <a:rPr lang="en-US" sz="2000" dirty="0" smtClean="0"/>
                <a:t>Post-Simulation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Q1 2018 </a:t>
              </a:r>
              <a:r>
                <a:rPr lang="mr-IN" sz="2000" dirty="0" smtClean="0"/>
                <a:t>–</a:t>
              </a:r>
              <a:r>
                <a:rPr lang="en-US" sz="2000" dirty="0" smtClean="0"/>
                <a:t> Q4 2019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3915" y="407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915" y="461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Experiment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3915" y="515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Numerical Requirement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19107" y="407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19107" y="461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Realm</a:t>
              </a:r>
              <a:endParaRPr lang="en-US" dirty="0"/>
            </a:p>
          </p:txBody>
        </p:sp>
        <p:sp>
          <p:nvSpPr>
            <p:cNvPr id="44" name="Rectangle 43">
              <a:hlinkClick r:id="rId13"/>
            </p:cNvPr>
            <p:cNvSpPr/>
            <p:nvPr/>
          </p:nvSpPr>
          <p:spPr>
            <a:xfrm>
              <a:off x="6311988" y="1260000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Phase 3</a:t>
              </a:r>
            </a:p>
            <a:p>
              <a:pPr algn="ctr"/>
              <a:endParaRPr lang="en-US" sz="2000" b="1" dirty="0" smtClean="0"/>
            </a:p>
            <a:p>
              <a:pPr algn="ctr"/>
              <a:r>
                <a:rPr lang="en-US" sz="2000" dirty="0" smtClean="0"/>
                <a:t>Ensembles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Q3 2017</a:t>
              </a:r>
              <a:r>
                <a:rPr lang="mr-IN" sz="2000" dirty="0" smtClean="0"/>
                <a:t>–</a:t>
              </a:r>
              <a:r>
                <a:rPr lang="en-US" sz="2000" dirty="0" smtClean="0"/>
                <a:t> Q1 2019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24688" y="4077480"/>
              <a:ext cx="25073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Conformance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24688" y="4617480"/>
              <a:ext cx="25073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Ensemble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11988" y="5211688"/>
              <a:ext cx="25073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Simulation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85819" y="4617480"/>
              <a:ext cx="252635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85819" y="5157480"/>
              <a:ext cx="252635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Performance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92169" y="4077480"/>
              <a:ext cx="252635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 Errata</a:t>
              </a:r>
            </a:p>
          </p:txBody>
        </p:sp>
        <p:sp>
          <p:nvSpPr>
            <p:cNvPr id="2" name="Down Arrow 1"/>
            <p:cNvSpPr/>
            <p:nvPr/>
          </p:nvSpPr>
          <p:spPr>
            <a:xfrm>
              <a:off x="1268606" y="356301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4300205" y="356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7356047" y="356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0433053" y="356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4115" y="6304211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Spreadsheet, Script</a:t>
              </a:r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1289626" y="572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4304861" y="572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10426703" y="5688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19107" y="6305609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IPython, </a:t>
              </a:r>
              <a:r>
                <a:rPr lang="en-US" dirty="0" smtClean="0"/>
                <a:t>Questionnaire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2407" y="515748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311988" y="6304211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Spreadsheet, Script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80194" y="6304211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IPython, Script</a:t>
              </a:r>
              <a:endParaRPr lang="en-US" dirty="0"/>
            </a:p>
          </p:txBody>
        </p:sp>
        <p:sp>
          <p:nvSpPr>
            <p:cNvPr id="70" name="Down Arrow 69"/>
            <p:cNvSpPr/>
            <p:nvPr/>
          </p:nvSpPr>
          <p:spPr>
            <a:xfrm>
              <a:off x="7320096" y="572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2000" y="1829940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490" y="2511745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424" y="1436370"/>
            <a:ext cx="6991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Extensive interactions with </a:t>
            </a:r>
            <a:r>
              <a:rPr lang="en-US" b="1" dirty="0" smtClean="0"/>
              <a:t>WCRP &amp; MIPs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single </a:t>
            </a:r>
            <a:r>
              <a:rPr lang="en-US" b="1" dirty="0" smtClean="0"/>
              <a:t>spreadsheet </a:t>
            </a:r>
            <a:r>
              <a:rPr lang="en-US" dirty="0" smtClean="0"/>
              <a:t>used to capture &gt; 1000 documents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Major task was </a:t>
            </a:r>
            <a:r>
              <a:rPr lang="en-US" b="1" dirty="0" smtClean="0"/>
              <a:t>mapping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	MIPs </a:t>
            </a:r>
            <a:r>
              <a:rPr lang="en-US" dirty="0"/>
              <a:t>--&gt;</a:t>
            </a:r>
            <a:r>
              <a:rPr lang="en-US" dirty="0" smtClean="0"/>
              <a:t> Experiments</a:t>
            </a:r>
          </a:p>
          <a:p>
            <a:r>
              <a:rPr lang="en-US" dirty="0"/>
              <a:t>	</a:t>
            </a:r>
            <a:r>
              <a:rPr lang="en-US" dirty="0" smtClean="0"/>
              <a:t>Experiments --&gt; Requirements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Mandated by WCRP as </a:t>
            </a:r>
            <a:r>
              <a:rPr lang="en-US" b="1" dirty="0"/>
              <a:t>reference </a:t>
            </a:r>
            <a:r>
              <a:rPr lang="en-US" dirty="0" smtClean="0"/>
              <a:t>CMIP6 experimental documentation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Online @ </a:t>
            </a:r>
            <a:r>
              <a:rPr lang="en-US" dirty="0" err="1" smtClean="0"/>
              <a:t>documentation.es-doc.org</a:t>
            </a:r>
            <a:r>
              <a:rPr lang="en-US" dirty="0" smtClean="0"/>
              <a:t>/cmip6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Creation tools: </a:t>
            </a:r>
            <a:r>
              <a:rPr lang="en-US" dirty="0" smtClean="0"/>
              <a:t>Spreadsheet, script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2490" y="3217645"/>
            <a:ext cx="3240000" cy="22475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98872" y="3763458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Forcing Constraint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8870" y="4168060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Temporal Constraint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8868" y="4589619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Ensemble Requirement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1065" y="3316727"/>
            <a:ext cx="242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Numerical </a:t>
            </a:r>
            <a:r>
              <a:rPr lang="en-US" dirty="0" smtClean="0">
                <a:solidFill>
                  <a:schemeClr val="bg1"/>
                </a:solidFill>
              </a:rPr>
              <a:t>Requirement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868" y="5006518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Multi-Ensemble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Charlotte Pascoe @ NCAS, UK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2016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Q2 2017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-1"/>
            <a:ext cx="12192000" cy="864000"/>
            <a:chOff x="0" y="0"/>
            <a:chExt cx="12192000" cy="10273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0273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180000" rtlCol="0" anchor="ctr"/>
            <a:lstStyle/>
            <a:p>
              <a:pPr algn="r"/>
              <a:r>
                <a:rPr lang="en-US" sz="3600" dirty="0" smtClean="0">
                  <a:latin typeface="Corbel" charset="0"/>
                  <a:ea typeface="Corbel" charset="0"/>
                  <a:cs typeface="Corbel" charset="0"/>
                </a:rPr>
                <a:t>Protocols</a:t>
              </a:r>
              <a:endParaRPr lang="en-US" sz="3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Pentagon 20">
              <a:hlinkClick r:id="rId3" action="ppaction://hlinksldjump"/>
            </p:cNvPr>
            <p:cNvSpPr/>
            <p:nvPr/>
          </p:nvSpPr>
          <p:spPr>
            <a:xfrm>
              <a:off x="2474528" y="201600"/>
              <a:ext cx="1152000" cy="5830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Phase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Pentagon 21">
              <a:hlinkClick r:id="rId4" action="ppaction://hlinksldjump"/>
            </p:cNvPr>
            <p:cNvSpPr/>
            <p:nvPr/>
          </p:nvSpPr>
          <p:spPr>
            <a:xfrm>
              <a:off x="3668368" y="200361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23" name="Pentagon 22">
              <a:hlinkClick r:id="rId5" action="ppaction://hlinksldjump"/>
            </p:cNvPr>
            <p:cNvSpPr/>
            <p:nvPr/>
          </p:nvSpPr>
          <p:spPr>
            <a:xfrm>
              <a:off x="486083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3</a:t>
              </a:r>
              <a:endParaRPr lang="en-US" dirty="0"/>
            </a:p>
          </p:txBody>
        </p:sp>
        <p:sp>
          <p:nvSpPr>
            <p:cNvPr id="25" name="Pentagon 24">
              <a:hlinkClick r:id="rId6" action="ppaction://hlinksldjump"/>
            </p:cNvPr>
            <p:cNvSpPr/>
            <p:nvPr/>
          </p:nvSpPr>
          <p:spPr>
            <a:xfrm>
              <a:off x="606381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4</a:t>
              </a:r>
              <a:endParaRPr lang="en-US" dirty="0"/>
            </a:p>
          </p:txBody>
        </p:sp>
        <p:sp>
          <p:nvSpPr>
            <p:cNvPr id="26" name="Pentagon 25">
              <a:hlinkClick r:id="rId7" action="ppaction://hlinksldjump"/>
            </p:cNvPr>
            <p:cNvSpPr/>
            <p:nvPr/>
          </p:nvSpPr>
          <p:spPr>
            <a:xfrm>
              <a:off x="1289626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Timeline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Pentagon 37">
              <a:hlinkClick r:id="rId8" action="ppaction://hlinksldjump"/>
            </p:cNvPr>
            <p:cNvSpPr/>
            <p:nvPr/>
          </p:nvSpPr>
          <p:spPr>
            <a:xfrm>
              <a:off x="727095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Links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Pentagon 38">
              <a:hlinkClick r:id="rId9" action="ppaction://hlinksldjump"/>
            </p:cNvPr>
            <p:cNvSpPr/>
            <p:nvPr/>
          </p:nvSpPr>
          <p:spPr>
            <a:xfrm>
              <a:off x="94214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8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2206" y="1820143"/>
            <a:ext cx="6991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Realms</a:t>
            </a:r>
            <a:r>
              <a:rPr lang="en-US" dirty="0" smtClean="0"/>
              <a:t> defined by WCRP-CMIP, e.g. ocean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ES-DOC co-ordinates with realm </a:t>
            </a:r>
            <a:r>
              <a:rPr lang="en-US" dirty="0"/>
              <a:t>experts </a:t>
            </a:r>
            <a:r>
              <a:rPr lang="en-US" dirty="0" smtClean="0"/>
              <a:t>to define </a:t>
            </a:r>
            <a:r>
              <a:rPr lang="en-US" b="1" dirty="0" smtClean="0"/>
              <a:t>specializations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Processes - e.g</a:t>
            </a:r>
            <a:r>
              <a:rPr lang="en-US" dirty="0"/>
              <a:t>. ocean </a:t>
            </a:r>
            <a:r>
              <a:rPr lang="en-US" dirty="0" smtClean="0"/>
              <a:t>advection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Properties </a:t>
            </a:r>
            <a:r>
              <a:rPr lang="mr-IN" dirty="0" smtClean="0"/>
              <a:t>–</a:t>
            </a:r>
            <a:r>
              <a:rPr lang="en-US" dirty="0"/>
              <a:t> e.g. </a:t>
            </a:r>
            <a:r>
              <a:rPr lang="en-US" dirty="0" smtClean="0"/>
              <a:t>monotonic </a:t>
            </a:r>
            <a:r>
              <a:rPr lang="en-US" dirty="0"/>
              <a:t>flux limiter for vertical tracer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ES-DOC </a:t>
            </a:r>
            <a:r>
              <a:rPr lang="en-US" dirty="0"/>
              <a:t>co-ordinates </a:t>
            </a:r>
            <a:r>
              <a:rPr lang="en-US" dirty="0" smtClean="0"/>
              <a:t>with WGCM to define </a:t>
            </a:r>
            <a:r>
              <a:rPr lang="en-US" b="1" dirty="0" smtClean="0"/>
              <a:t>short tables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Institutes create </a:t>
            </a:r>
            <a:r>
              <a:rPr lang="en-US" b="1" dirty="0" smtClean="0"/>
              <a:t>documents </a:t>
            </a:r>
            <a:r>
              <a:rPr lang="en-US" dirty="0" smtClean="0"/>
              <a:t>using various tools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Creation tools: </a:t>
            </a:r>
            <a:r>
              <a:rPr lang="en-US" dirty="0" smtClean="0"/>
              <a:t>IPython, online questionnaire, script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82000" y="3811648"/>
            <a:ext cx="3240000" cy="10365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98382" y="4357459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Processes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000" y="3898028"/>
            <a:ext cx="32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Realm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2000" y="1202640"/>
            <a:ext cx="3240000" cy="24133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82000" y="1250273"/>
            <a:ext cx="32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5732" y="2454412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Atmosphere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5732" y="2072348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Aerosols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25732" y="2826797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Atmos-Chem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5732" y="3202339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Land-Ice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70464" y="3201820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Sea-Ice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68230" y="2838952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Ocean-BG-</a:t>
            </a:r>
            <a:r>
              <a:rPr lang="en-US" sz="1400" dirty="0" err="1" smtClean="0">
                <a:solidFill>
                  <a:srgbClr val="002060"/>
                </a:solidFill>
              </a:rPr>
              <a:t>Chem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4265" y="2464571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Ocean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74264" y="2086472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2060"/>
                </a:solidFill>
              </a:rPr>
              <a:t>Land-Surface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25732" y="1660575"/>
            <a:ext cx="2952532" cy="321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Top-Level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Eric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Guilyardi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@ IPSL, FR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Q2 2017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Q4 2018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2192000" cy="864000"/>
            <a:chOff x="0" y="0"/>
            <a:chExt cx="12192000" cy="10273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0273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180000" rtlCol="0" anchor="ctr"/>
            <a:lstStyle/>
            <a:p>
              <a:pPr algn="r"/>
              <a:r>
                <a:rPr lang="en-US" sz="3600" dirty="0" smtClean="0">
                  <a:latin typeface="Corbel" charset="0"/>
                  <a:ea typeface="Corbel" charset="0"/>
                  <a:cs typeface="Corbel" charset="0"/>
                </a:rPr>
                <a:t>Models</a:t>
              </a:r>
              <a:endParaRPr lang="en-US" sz="3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Pentagon 29">
              <a:hlinkClick r:id="rId3" action="ppaction://hlinksldjump"/>
            </p:cNvPr>
            <p:cNvSpPr/>
            <p:nvPr/>
          </p:nvSpPr>
          <p:spPr>
            <a:xfrm>
              <a:off x="247452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Phase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Pentagon 30">
              <a:hlinkClick r:id="rId4" action="ppaction://hlinksldjump"/>
            </p:cNvPr>
            <p:cNvSpPr/>
            <p:nvPr/>
          </p:nvSpPr>
          <p:spPr>
            <a:xfrm>
              <a:off x="3668368" y="200361"/>
              <a:ext cx="1152000" cy="583035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Phase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Pentagon 31">
              <a:hlinkClick r:id="rId5" action="ppaction://hlinksldjump"/>
            </p:cNvPr>
            <p:cNvSpPr/>
            <p:nvPr/>
          </p:nvSpPr>
          <p:spPr>
            <a:xfrm>
              <a:off x="486083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3</a:t>
              </a:r>
              <a:endParaRPr lang="en-US" dirty="0"/>
            </a:p>
          </p:txBody>
        </p:sp>
        <p:sp>
          <p:nvSpPr>
            <p:cNvPr id="33" name="Pentagon 32">
              <a:hlinkClick r:id="rId6" action="ppaction://hlinksldjump"/>
            </p:cNvPr>
            <p:cNvSpPr/>
            <p:nvPr/>
          </p:nvSpPr>
          <p:spPr>
            <a:xfrm>
              <a:off x="606381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4</a:t>
              </a:r>
              <a:endParaRPr lang="en-US" dirty="0"/>
            </a:p>
          </p:txBody>
        </p:sp>
        <p:sp>
          <p:nvSpPr>
            <p:cNvPr id="36" name="Pentagon 35">
              <a:hlinkClick r:id="rId7" action="ppaction://hlinksldjump"/>
            </p:cNvPr>
            <p:cNvSpPr/>
            <p:nvPr/>
          </p:nvSpPr>
          <p:spPr>
            <a:xfrm>
              <a:off x="1289626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Timeline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Pentagon 52">
              <a:hlinkClick r:id="rId8" action="ppaction://hlinksldjump"/>
            </p:cNvPr>
            <p:cNvSpPr/>
            <p:nvPr/>
          </p:nvSpPr>
          <p:spPr>
            <a:xfrm>
              <a:off x="727095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Links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Pentagon 53">
              <a:hlinkClick r:id="rId9" action="ppaction://hlinksldjump"/>
            </p:cNvPr>
            <p:cNvSpPr/>
            <p:nvPr/>
          </p:nvSpPr>
          <p:spPr>
            <a:xfrm>
              <a:off x="94214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82000" y="5068334"/>
            <a:ext cx="3240000" cy="991057"/>
            <a:chOff x="4724398" y="4111287"/>
            <a:chExt cx="3240000" cy="991057"/>
          </a:xfrm>
        </p:grpSpPr>
        <p:sp>
          <p:nvSpPr>
            <p:cNvPr id="59" name="Rectangle 58"/>
            <p:cNvSpPr/>
            <p:nvPr/>
          </p:nvSpPr>
          <p:spPr>
            <a:xfrm>
              <a:off x="4724398" y="4111287"/>
              <a:ext cx="3240000" cy="99105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24398" y="4169052"/>
              <a:ext cx="3239999" cy="24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Process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52572" y="4611510"/>
              <a:ext cx="2807235" cy="28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Properties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3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1" name="Rectangle 20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David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Hassell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@ NCAS, UK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2016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Q2 2017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0000" y="2058836"/>
            <a:ext cx="6991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Ensemble document(s) </a:t>
            </a:r>
            <a:r>
              <a:rPr lang="en-US" b="1" dirty="0" smtClean="0"/>
              <a:t>auto-initialized</a:t>
            </a:r>
            <a:r>
              <a:rPr lang="en-US" dirty="0" smtClean="0"/>
              <a:t> when datasets are published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Institutes must supply experimental requirement </a:t>
            </a:r>
            <a:r>
              <a:rPr lang="en-US" b="1" dirty="0" smtClean="0"/>
              <a:t>conformances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A spreadsheet to be filled in with </a:t>
            </a:r>
            <a:r>
              <a:rPr lang="en-US" b="1" dirty="0" smtClean="0"/>
              <a:t>default </a:t>
            </a:r>
            <a:r>
              <a:rPr lang="en-US" dirty="0" smtClean="0"/>
              <a:t>conformances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A spreadsheet </a:t>
            </a:r>
            <a:r>
              <a:rPr lang="en-US" u="sng" dirty="0" smtClean="0"/>
              <a:t>per MIP</a:t>
            </a:r>
            <a:r>
              <a:rPr lang="en-US" dirty="0" smtClean="0"/>
              <a:t> with </a:t>
            </a:r>
            <a:r>
              <a:rPr lang="en-US" b="1" dirty="0" smtClean="0"/>
              <a:t>specific/non </a:t>
            </a:r>
            <a:r>
              <a:rPr lang="en-US" dirty="0" smtClean="0"/>
              <a:t>conformances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CMIP6 </a:t>
            </a:r>
            <a:r>
              <a:rPr lang="en-US" dirty="0" err="1" smtClean="0"/>
              <a:t>NetCDF</a:t>
            </a:r>
            <a:r>
              <a:rPr lang="en-US" dirty="0" smtClean="0"/>
              <a:t> files have a </a:t>
            </a:r>
            <a:r>
              <a:rPr lang="en-US" b="1" dirty="0" smtClean="0"/>
              <a:t>futher_info_url</a:t>
            </a:r>
            <a:r>
              <a:rPr lang="en-US" dirty="0" smtClean="0"/>
              <a:t> header which will link to the full set of published ensemble documentation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Creation tools: Spreadsheet , Script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000" y="4053540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Conformance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2000" y="2499494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000" y="3010147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Member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000" y="3522553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000"/>
            <a:chOff x="0" y="0"/>
            <a:chExt cx="12192000" cy="10273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0273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180000" rtlCol="0" anchor="ctr"/>
            <a:lstStyle/>
            <a:p>
              <a:pPr algn="r"/>
              <a:r>
                <a:rPr lang="en-US" sz="3600" dirty="0" smtClean="0">
                  <a:latin typeface="Corbel" charset="0"/>
                  <a:ea typeface="Corbel" charset="0"/>
                  <a:cs typeface="Corbel" charset="0"/>
                </a:rPr>
                <a:t>Ensembles</a:t>
              </a:r>
              <a:endParaRPr lang="en-US" sz="3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Pentagon 32">
              <a:hlinkClick r:id="rId10" action="ppaction://hlinksldjump"/>
            </p:cNvPr>
            <p:cNvSpPr/>
            <p:nvPr/>
          </p:nvSpPr>
          <p:spPr>
            <a:xfrm>
              <a:off x="247452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Phase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Pentagon 34">
              <a:hlinkClick r:id="rId11" action="ppaction://hlinksldjump"/>
            </p:cNvPr>
            <p:cNvSpPr/>
            <p:nvPr/>
          </p:nvSpPr>
          <p:spPr>
            <a:xfrm>
              <a:off x="3668368" y="200361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36" name="Pentagon 35">
              <a:hlinkClick r:id="rId12" action="ppaction://hlinksldjump"/>
            </p:cNvPr>
            <p:cNvSpPr/>
            <p:nvPr/>
          </p:nvSpPr>
          <p:spPr>
            <a:xfrm>
              <a:off x="4860838" y="201600"/>
              <a:ext cx="1152000" cy="583035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Phase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Pentagon 36">
              <a:hlinkClick r:id="rId13" action="ppaction://hlinksldjump"/>
            </p:cNvPr>
            <p:cNvSpPr/>
            <p:nvPr/>
          </p:nvSpPr>
          <p:spPr>
            <a:xfrm>
              <a:off x="606381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4</a:t>
              </a:r>
              <a:endParaRPr lang="en-US" dirty="0"/>
            </a:p>
          </p:txBody>
        </p:sp>
        <p:sp>
          <p:nvSpPr>
            <p:cNvPr id="38" name="Pentagon 37">
              <a:hlinkClick r:id="rId14" action="ppaction://hlinksldjump"/>
            </p:cNvPr>
            <p:cNvSpPr/>
            <p:nvPr/>
          </p:nvSpPr>
          <p:spPr>
            <a:xfrm>
              <a:off x="1289626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Timeline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Pentagon 38">
              <a:hlinkClick r:id="rId15" action="ppaction://hlinksldjump"/>
            </p:cNvPr>
            <p:cNvSpPr/>
            <p:nvPr/>
          </p:nvSpPr>
          <p:spPr>
            <a:xfrm>
              <a:off x="727095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Links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Pentagon 39">
              <a:hlinkClick r:id="rId16" action="ppaction://hlinksldjump"/>
            </p:cNvPr>
            <p:cNvSpPr/>
            <p:nvPr/>
          </p:nvSpPr>
          <p:spPr>
            <a:xfrm>
              <a:off x="94214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7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2" name="Rectangle 21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2018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Q4 2019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16782" y="6220958"/>
            <a:ext cx="8473871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David </a:t>
            </a:r>
            <a:r>
              <a:rPr lang="en-US" sz="2400" b="1" dirty="0" err="1">
                <a:latin typeface="Corbel" charset="0"/>
                <a:ea typeface="Corbel" charset="0"/>
                <a:cs typeface="Corbel" charset="0"/>
              </a:rPr>
              <a:t>Hassell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 @ NCAS, 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UK / Guillaume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Levavasseur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IPSL, FR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0782" y="1190873"/>
            <a:ext cx="6991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After </a:t>
            </a:r>
            <a:r>
              <a:rPr lang="en-US" dirty="0" smtClean="0"/>
              <a:t>simulations have been run: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Metrics concerning </a:t>
            </a:r>
            <a:r>
              <a:rPr lang="en-US" b="1" dirty="0" smtClean="0"/>
              <a:t>HPC performance </a:t>
            </a:r>
            <a:r>
              <a:rPr lang="en-US" dirty="0" smtClean="0"/>
              <a:t>can be published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Performance information </a:t>
            </a:r>
            <a:r>
              <a:rPr lang="en-US" b="1" dirty="0" smtClean="0"/>
              <a:t>is linked to </a:t>
            </a:r>
            <a:r>
              <a:rPr lang="en-US" dirty="0" smtClean="0"/>
              <a:t>relevant ensembles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Creation tools: </a:t>
            </a:r>
            <a:r>
              <a:rPr lang="en-US" b="1" dirty="0" smtClean="0"/>
              <a:t>IPython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</a:t>
            </a:r>
            <a:r>
              <a:rPr lang="en-US" b="1" dirty="0" smtClean="0"/>
              <a:t>dataset errors </a:t>
            </a:r>
            <a:r>
              <a:rPr lang="en-US" dirty="0" smtClean="0"/>
              <a:t>are discovered: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Errata</a:t>
            </a:r>
            <a:r>
              <a:rPr lang="en-US" dirty="0" smtClean="0"/>
              <a:t> information is published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Persistent Identifier</a:t>
            </a:r>
            <a:r>
              <a:rPr lang="en-US" dirty="0" smtClean="0"/>
              <a:t> (PID) services are notified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Creation </a:t>
            </a:r>
            <a:r>
              <a:rPr lang="en-US" dirty="0"/>
              <a:t>tools: </a:t>
            </a:r>
            <a:r>
              <a:rPr lang="en-US" b="1" dirty="0" smtClean="0"/>
              <a:t>Script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799564" y="1952597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9564" y="2433945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99564" y="4202281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Errata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000"/>
            <a:chOff x="0" y="0"/>
            <a:chExt cx="12192000" cy="10273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0273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180000" rtlCol="0" anchor="ctr"/>
            <a:lstStyle/>
            <a:p>
              <a:pPr algn="r"/>
              <a:r>
                <a:rPr lang="en-US" sz="3600" dirty="0" smtClean="0">
                  <a:latin typeface="Corbel" charset="0"/>
                  <a:ea typeface="Corbel" charset="0"/>
                  <a:cs typeface="Corbel" charset="0"/>
                </a:rPr>
                <a:t>Post-Simulation</a:t>
              </a:r>
              <a:endParaRPr lang="en-US" sz="3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Pentagon 39">
              <a:hlinkClick r:id="rId10" action="ppaction://hlinksldjump"/>
            </p:cNvPr>
            <p:cNvSpPr/>
            <p:nvPr/>
          </p:nvSpPr>
          <p:spPr>
            <a:xfrm>
              <a:off x="247452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Phase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entagon 40">
              <a:hlinkClick r:id="rId11" action="ppaction://hlinksldjump"/>
            </p:cNvPr>
            <p:cNvSpPr/>
            <p:nvPr/>
          </p:nvSpPr>
          <p:spPr>
            <a:xfrm>
              <a:off x="3668368" y="200361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42" name="Pentagon 41">
              <a:hlinkClick r:id="rId12" action="ppaction://hlinksldjump"/>
            </p:cNvPr>
            <p:cNvSpPr/>
            <p:nvPr/>
          </p:nvSpPr>
          <p:spPr>
            <a:xfrm>
              <a:off x="486083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3</a:t>
              </a:r>
              <a:endParaRPr lang="en-US" dirty="0"/>
            </a:p>
          </p:txBody>
        </p:sp>
        <p:sp>
          <p:nvSpPr>
            <p:cNvPr id="43" name="Pentagon 42">
              <a:hlinkClick r:id="rId13" action="ppaction://hlinksldjump"/>
            </p:cNvPr>
            <p:cNvSpPr/>
            <p:nvPr/>
          </p:nvSpPr>
          <p:spPr>
            <a:xfrm>
              <a:off x="6063818" y="201600"/>
              <a:ext cx="1152000" cy="583035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Phase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Pentagon 43">
              <a:hlinkClick r:id="rId14" action="ppaction://hlinksldjump"/>
            </p:cNvPr>
            <p:cNvSpPr/>
            <p:nvPr/>
          </p:nvSpPr>
          <p:spPr>
            <a:xfrm>
              <a:off x="1289626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Timeline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Pentagon 44">
              <a:hlinkClick r:id="rId15" action="ppaction://hlinksldjump"/>
            </p:cNvPr>
            <p:cNvSpPr/>
            <p:nvPr/>
          </p:nvSpPr>
          <p:spPr>
            <a:xfrm>
              <a:off x="727095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Links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Pentagon 45">
              <a:hlinkClick r:id="rId16" action="ppaction://hlinksldjump"/>
            </p:cNvPr>
            <p:cNvSpPr/>
            <p:nvPr/>
          </p:nvSpPr>
          <p:spPr>
            <a:xfrm>
              <a:off x="94214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4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3" name="TextBox 32"/>
          <p:cNvSpPr txBox="1"/>
          <p:nvPr/>
        </p:nvSpPr>
        <p:spPr>
          <a:xfrm>
            <a:off x="98407" y="1393103"/>
            <a:ext cx="11808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White Paper</a:t>
            </a:r>
          </a:p>
          <a:p>
            <a:pPr algn="ctr"/>
            <a:r>
              <a:rPr lang="en-US" sz="2000" dirty="0"/>
              <a:t>http://bit.ly/2p3BgLb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Email</a:t>
            </a:r>
            <a:endParaRPr lang="en-US" sz="2000" b="1" dirty="0"/>
          </a:p>
          <a:p>
            <a:pPr algn="ctr"/>
            <a:r>
              <a:rPr lang="en-US" sz="2000" dirty="0" smtClean="0"/>
              <a:t>cmip6-help@es-doc.org</a:t>
            </a:r>
            <a:endParaRPr lang="en-US" sz="2000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Further information</a:t>
            </a:r>
          </a:p>
          <a:p>
            <a:pPr algn="ctr"/>
            <a:r>
              <a:rPr lang="en-US" sz="2000" dirty="0" err="1" smtClean="0"/>
              <a:t>es-doc.org</a:t>
            </a:r>
            <a:r>
              <a:rPr lang="en-US" sz="2000" dirty="0" smtClean="0"/>
              <a:t>/cmip6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Published Documents</a:t>
            </a:r>
          </a:p>
          <a:p>
            <a:pPr algn="ctr"/>
            <a:r>
              <a:rPr lang="en-US" sz="2000" dirty="0" err="1" smtClean="0"/>
              <a:t>documentation.es-doc.org</a:t>
            </a:r>
            <a:r>
              <a:rPr lang="en-US" sz="2000" dirty="0" smtClean="0"/>
              <a:t>/cmip6</a:t>
            </a:r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Social Media</a:t>
            </a:r>
          </a:p>
          <a:p>
            <a:pPr algn="ctr"/>
            <a:r>
              <a:rPr lang="en-US" sz="2000" dirty="0" err="1" smtClean="0"/>
              <a:t>twitter.com</a:t>
            </a:r>
            <a:r>
              <a:rPr lang="en-US" sz="2000" dirty="0" smtClean="0"/>
              <a:t>/</a:t>
            </a:r>
            <a:r>
              <a:rPr lang="en-US" sz="2000" dirty="0" err="1" smtClean="0"/>
              <a:t>esdocumentation</a:t>
            </a:r>
            <a:endParaRPr lang="en-US" sz="2000" dirty="0"/>
          </a:p>
          <a:p>
            <a:pPr algn="ctr"/>
            <a:endParaRPr 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000"/>
            <a:chOff x="0" y="0"/>
            <a:chExt cx="12192000" cy="10273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0273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180000" rtlCol="0" anchor="ctr"/>
            <a:lstStyle/>
            <a:p>
              <a:pPr algn="r"/>
              <a:r>
                <a:rPr lang="en-US" sz="3600" dirty="0" smtClean="0">
                  <a:latin typeface="Corbel" charset="0"/>
                  <a:ea typeface="Corbel" charset="0"/>
                  <a:cs typeface="Corbel" charset="0"/>
                </a:rPr>
                <a:t>Links</a:t>
              </a:r>
              <a:endParaRPr lang="en-US" sz="3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Pentagon 19">
              <a:hlinkClick r:id="rId10" action="ppaction://hlinksldjump"/>
            </p:cNvPr>
            <p:cNvSpPr/>
            <p:nvPr/>
          </p:nvSpPr>
          <p:spPr>
            <a:xfrm>
              <a:off x="247452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Phase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Pentagon 20">
              <a:hlinkClick r:id="rId11" action="ppaction://hlinksldjump"/>
            </p:cNvPr>
            <p:cNvSpPr/>
            <p:nvPr/>
          </p:nvSpPr>
          <p:spPr>
            <a:xfrm>
              <a:off x="3668368" y="200361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22" name="Pentagon 21">
              <a:hlinkClick r:id="rId12" action="ppaction://hlinksldjump"/>
            </p:cNvPr>
            <p:cNvSpPr/>
            <p:nvPr/>
          </p:nvSpPr>
          <p:spPr>
            <a:xfrm>
              <a:off x="486083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3</a:t>
              </a:r>
              <a:endParaRPr lang="en-US" dirty="0"/>
            </a:p>
          </p:txBody>
        </p:sp>
        <p:sp>
          <p:nvSpPr>
            <p:cNvPr id="23" name="Pentagon 22">
              <a:hlinkClick r:id="rId13" action="ppaction://hlinksldjump"/>
            </p:cNvPr>
            <p:cNvSpPr/>
            <p:nvPr/>
          </p:nvSpPr>
          <p:spPr>
            <a:xfrm>
              <a:off x="6063818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4</a:t>
              </a:r>
              <a:endParaRPr lang="en-US" dirty="0"/>
            </a:p>
          </p:txBody>
        </p:sp>
        <p:sp>
          <p:nvSpPr>
            <p:cNvPr id="25" name="Pentagon 24">
              <a:hlinkClick r:id="rId14" action="ppaction://hlinksldjump"/>
            </p:cNvPr>
            <p:cNvSpPr/>
            <p:nvPr/>
          </p:nvSpPr>
          <p:spPr>
            <a:xfrm>
              <a:off x="1289626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Timeline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Pentagon 25">
              <a:hlinkClick r:id="rId15" action="ppaction://hlinksldjump"/>
            </p:cNvPr>
            <p:cNvSpPr/>
            <p:nvPr/>
          </p:nvSpPr>
          <p:spPr>
            <a:xfrm>
              <a:off x="7270958" y="201600"/>
              <a:ext cx="1152000" cy="583035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Links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Pentagon 28">
              <a:hlinkClick r:id="rId16" action="ppaction://hlinksldjump"/>
            </p:cNvPr>
            <p:cNvSpPr/>
            <p:nvPr/>
          </p:nvSpPr>
          <p:spPr>
            <a:xfrm>
              <a:off x="94214" y="201600"/>
              <a:ext cx="1152000" cy="583035"/>
            </a:xfrm>
            <a:prstGeom prst="homePlate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6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3869</TotalTime>
  <Words>392</Words>
  <Application>Microsoft Macintosh PowerPoint</Application>
  <PresentationFormat>Widescreen</PresentationFormat>
  <Paragraphs>214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Corbel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ES-DOC: CIM 2 &amp; CMIP6</dc:title>
  <dc:creator>mark greenslade</dc:creator>
  <cp:lastModifiedBy>mark greenslade</cp:lastModifiedBy>
  <cp:revision>397</cp:revision>
  <cp:lastPrinted>2016-09-26T19:01:42Z</cp:lastPrinted>
  <dcterms:created xsi:type="dcterms:W3CDTF">2016-09-26T08:55:17Z</dcterms:created>
  <dcterms:modified xsi:type="dcterms:W3CDTF">2017-05-25T08:58:00Z</dcterms:modified>
</cp:coreProperties>
</file>