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3DDF-F19A-EC42-95ED-FF3CDC603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ED94-439E-8E45-B4F6-4048D6A5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3DDF-F19A-EC42-95ED-FF3CDC603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ED94-439E-8E45-B4F6-4048D6A5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3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3DDF-F19A-EC42-95ED-FF3CDC603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ED94-439E-8E45-B4F6-4048D6A5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1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3DDF-F19A-EC42-95ED-FF3CDC603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ED94-439E-8E45-B4F6-4048D6A5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8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3DDF-F19A-EC42-95ED-FF3CDC603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ED94-439E-8E45-B4F6-4048D6A5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3DDF-F19A-EC42-95ED-FF3CDC603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ED94-439E-8E45-B4F6-4048D6A5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7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3DDF-F19A-EC42-95ED-FF3CDC603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ED94-439E-8E45-B4F6-4048D6A5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5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3DDF-F19A-EC42-95ED-FF3CDC603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ED94-439E-8E45-B4F6-4048D6A5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3DDF-F19A-EC42-95ED-FF3CDC603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ED94-439E-8E45-B4F6-4048D6A5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3DDF-F19A-EC42-95ED-FF3CDC603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ED94-439E-8E45-B4F6-4048D6A5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1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3DDF-F19A-EC42-95ED-FF3CDC603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ED94-439E-8E45-B4F6-4048D6A5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03DDF-F19A-EC42-95ED-FF3CDC603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ED94-439E-8E45-B4F6-4048D6A5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4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717" y="3698064"/>
            <a:ext cx="2942593" cy="236651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0805" y="6238679"/>
            <a:ext cx="12192000" cy="575870"/>
            <a:chOff x="60805" y="6273388"/>
            <a:chExt cx="12192000" cy="54116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0805" y="6273388"/>
              <a:ext cx="12192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117955" y="6287426"/>
              <a:ext cx="11925300" cy="527124"/>
              <a:chOff x="117955" y="6287426"/>
              <a:chExt cx="11925300" cy="527124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7417" y="6340525"/>
                <a:ext cx="985838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020" y="6359521"/>
                <a:ext cx="2431611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5" y="6350788"/>
                <a:ext cx="1980000" cy="41300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615" y="6331792"/>
                <a:ext cx="4320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4234" y="6323566"/>
                <a:ext cx="1980000" cy="43994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9974" y="6340525"/>
                <a:ext cx="14859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342" y="6287426"/>
                <a:ext cx="1710174" cy="52712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" name="Rectangle 13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ctr"/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The centrality of meta-programming in the ES-DOC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eco-system</a:t>
            </a:r>
          </a:p>
          <a:p>
            <a:pPr algn="ctr"/>
            <a:r>
              <a:rPr lang="en-US" sz="2000" b="1" dirty="0" smtClean="0">
                <a:latin typeface="Helvetica Neue" charset="0"/>
                <a:ea typeface="Helvetica Neue" charset="0"/>
                <a:cs typeface="Helvetica Neue" charset="0"/>
              </a:rPr>
              <a:t>Mark A. Greenslade &amp; The ES-DOC team</a:t>
            </a:r>
            <a:endParaRPr lang="en-US" sz="20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6" y="3800863"/>
            <a:ext cx="2948140" cy="2332976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116826" y="1187999"/>
            <a:ext cx="2988000" cy="2486213"/>
            <a:chOff x="116825" y="1215028"/>
            <a:chExt cx="3148746" cy="2317492"/>
          </a:xfrm>
        </p:grpSpPr>
        <p:grpSp>
          <p:nvGrpSpPr>
            <p:cNvPr id="55" name="Group 54"/>
            <p:cNvGrpSpPr/>
            <p:nvPr/>
          </p:nvGrpSpPr>
          <p:grpSpPr>
            <a:xfrm>
              <a:off x="116825" y="1215028"/>
              <a:ext cx="3148746" cy="2317492"/>
              <a:chOff x="116825" y="1090849"/>
              <a:chExt cx="3148746" cy="231749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16825" y="1090849"/>
                <a:ext cx="3148746" cy="369332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CIM Data Model</a:t>
                </a:r>
                <a:endParaRPr lang="en-US" b="1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116826" y="1798330"/>
                <a:ext cx="3139840" cy="1610011"/>
                <a:chOff x="1450173" y="1910660"/>
                <a:chExt cx="7688513" cy="426388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450173" y="1935470"/>
                  <a:ext cx="2369341" cy="1207075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>
                      <a:solidFill>
                        <a:schemeClr val="bg1"/>
                      </a:solidFill>
                      <a:latin typeface="Helvetica Neue" charset="0"/>
                      <a:ea typeface="Helvetica Neue" charset="0"/>
                      <a:cs typeface="Helvetica Neue" charset="0"/>
                    </a:rPr>
                    <a:t>Activity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4109770" y="1912345"/>
                  <a:ext cx="2369341" cy="1207075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>
                      <a:solidFill>
                        <a:schemeClr val="bg1"/>
                      </a:solidFill>
                      <a:latin typeface="Helvetica Neue" charset="0"/>
                      <a:ea typeface="Helvetica Neue" charset="0"/>
                      <a:cs typeface="Helvetica Neue" charset="0"/>
                    </a:rPr>
                    <a:t>Data</a:t>
                  </a: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769345" y="1910660"/>
                  <a:ext cx="2369341" cy="1207075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>
                      <a:solidFill>
                        <a:schemeClr val="bg1"/>
                      </a:solidFill>
                      <a:latin typeface="Helvetica Neue" charset="0"/>
                      <a:ea typeface="Helvetica Neue" charset="0"/>
                      <a:cs typeface="Helvetica Neue" charset="0"/>
                    </a:rPr>
                    <a:t>Designing</a:t>
                  </a: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450173" y="3451388"/>
                  <a:ext cx="2369341" cy="1207075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chemeClr val="bg1"/>
                      </a:solidFill>
                      <a:latin typeface="Corbel" charset="0"/>
                      <a:ea typeface="Corbel" charset="0"/>
                      <a:cs typeface="Corbel" charset="0"/>
                    </a:rPr>
                    <a:t>DRS</a:t>
                  </a:r>
                  <a:endParaRPr lang="en-US" sz="1300" dirty="0">
                    <a:solidFill>
                      <a:schemeClr val="bg1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4124063" y="3463915"/>
                  <a:ext cx="2369341" cy="1207075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chemeClr val="bg1"/>
                      </a:solidFill>
                      <a:latin typeface="Corbel" charset="0"/>
                      <a:ea typeface="Corbel" charset="0"/>
                      <a:cs typeface="Corbel" charset="0"/>
                    </a:rPr>
                    <a:t>Platform</a:t>
                  </a:r>
                  <a:endParaRPr lang="en-US" sz="1300" dirty="0">
                    <a:solidFill>
                      <a:schemeClr val="bg1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6769345" y="3435424"/>
                  <a:ext cx="2369341" cy="1207075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chemeClr val="bg1"/>
                      </a:solidFill>
                      <a:latin typeface="Corbel" charset="0"/>
                      <a:ea typeface="Corbel" charset="0"/>
                      <a:cs typeface="Corbel" charset="0"/>
                    </a:rPr>
                    <a:t>Science</a:t>
                  </a:r>
                  <a:endParaRPr lang="en-US" sz="1300" dirty="0">
                    <a:solidFill>
                      <a:schemeClr val="bg1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450173" y="4967465"/>
                  <a:ext cx="2369341" cy="1207075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chemeClr val="bg1"/>
                      </a:solidFill>
                      <a:latin typeface="Corbel" charset="0"/>
                      <a:ea typeface="Corbel" charset="0"/>
                      <a:cs typeface="Corbel" charset="0"/>
                    </a:rPr>
                    <a:t>Shared</a:t>
                  </a:r>
                  <a:endParaRPr lang="en-US" sz="1300" dirty="0">
                    <a:solidFill>
                      <a:schemeClr val="bg1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095484" y="4967465"/>
                  <a:ext cx="2369341" cy="1207075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chemeClr val="bg1"/>
                      </a:solidFill>
                      <a:latin typeface="Corbel" charset="0"/>
                      <a:ea typeface="Corbel" charset="0"/>
                      <a:cs typeface="Corbel" charset="0"/>
                    </a:rPr>
                    <a:t>Software</a:t>
                  </a:r>
                  <a:endParaRPr lang="en-US" sz="1300" dirty="0">
                    <a:solidFill>
                      <a:schemeClr val="bg1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769345" y="4938974"/>
                  <a:ext cx="2369341" cy="1207075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chemeClr val="bg1"/>
                      </a:solidFill>
                      <a:latin typeface="Corbel" charset="0"/>
                      <a:ea typeface="Corbel" charset="0"/>
                      <a:cs typeface="Corbel" charset="0"/>
                    </a:rPr>
                    <a:t>Time</a:t>
                  </a:r>
                  <a:endParaRPr lang="en-US" sz="1300" dirty="0">
                    <a:solidFill>
                      <a:schemeClr val="bg1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127858" y="1578144"/>
              <a:ext cx="3106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 Neue" charset="0"/>
                  <a:ea typeface="Helvetica Neue" charset="0"/>
                  <a:cs typeface="Helvetica Neue" charset="0"/>
                </a:rPr>
                <a:t>9 Packages, 68 classes, 22 </a:t>
              </a:r>
              <a:r>
                <a:rPr lang="en-US" sz="1400" dirty="0" err="1" smtClean="0">
                  <a:latin typeface="Helvetica Neue" charset="0"/>
                  <a:ea typeface="Helvetica Neue" charset="0"/>
                  <a:cs typeface="Helvetica Neue" charset="0"/>
                </a:rPr>
                <a:t>enums</a:t>
              </a:r>
              <a:endParaRPr 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55364" y="1188000"/>
            <a:ext cx="2988000" cy="2474670"/>
            <a:chOff x="121183" y="3778491"/>
            <a:chExt cx="3146515" cy="2329646"/>
          </a:xfrm>
        </p:grpSpPr>
        <p:grpSp>
          <p:nvGrpSpPr>
            <p:cNvPr id="54" name="Group 53"/>
            <p:cNvGrpSpPr/>
            <p:nvPr/>
          </p:nvGrpSpPr>
          <p:grpSpPr>
            <a:xfrm>
              <a:off x="121183" y="3778491"/>
              <a:ext cx="3146515" cy="2329646"/>
              <a:chOff x="7833155" y="1211547"/>
              <a:chExt cx="3146515" cy="232964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7833155" y="1211547"/>
                <a:ext cx="3133822" cy="369332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CMIP6 </a:t>
                </a:r>
                <a:r>
                  <a:rPr lang="en-US" b="1" dirty="0" err="1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Specialisations</a:t>
                </a:r>
                <a:endParaRPr lang="en-US" b="1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7839830" y="1931182"/>
                <a:ext cx="3139840" cy="1610011"/>
                <a:chOff x="1450173" y="1791067"/>
                <a:chExt cx="7688513" cy="426388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450173" y="1815876"/>
                  <a:ext cx="2369341" cy="1207076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chemeClr val="bg1"/>
                      </a:solidFill>
                      <a:latin typeface="Helvetica Neue" charset="0"/>
                      <a:ea typeface="Helvetica Neue" charset="0"/>
                      <a:cs typeface="Helvetica Neue" charset="0"/>
                    </a:rPr>
                    <a:t>Top-Level</a:t>
                  </a:r>
                  <a:endParaRPr lang="en-US" sz="1300" dirty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109770" y="1792751"/>
                  <a:ext cx="2369341" cy="1207076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chemeClr val="bg1"/>
                      </a:solidFill>
                      <a:latin typeface="Helvetica Neue" charset="0"/>
                      <a:ea typeface="Helvetica Neue" charset="0"/>
                      <a:cs typeface="Helvetica Neue" charset="0"/>
                    </a:rPr>
                    <a:t>Aerosols</a:t>
                  </a:r>
                  <a:endParaRPr lang="en-US" sz="1300" dirty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6769345" y="1791067"/>
                  <a:ext cx="2369341" cy="1207076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err="1" smtClean="0">
                      <a:solidFill>
                        <a:schemeClr val="bg1"/>
                      </a:solidFill>
                      <a:latin typeface="Helvetica Neue" charset="0"/>
                      <a:ea typeface="Helvetica Neue" charset="0"/>
                      <a:cs typeface="Helvetica Neue" charset="0"/>
                    </a:rPr>
                    <a:t>Atmos</a:t>
                  </a:r>
                  <a:endParaRPr lang="en-US" sz="1300" dirty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450173" y="3331796"/>
                  <a:ext cx="2369341" cy="1207075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err="1" smtClean="0">
                      <a:solidFill>
                        <a:schemeClr val="bg1"/>
                      </a:solidFill>
                      <a:latin typeface="Corbel" charset="0"/>
                      <a:ea typeface="Corbel" charset="0"/>
                      <a:cs typeface="Corbel" charset="0"/>
                    </a:rPr>
                    <a:t>Atmos</a:t>
                  </a:r>
                  <a:r>
                    <a:rPr lang="en-US" sz="1300" dirty="0">
                      <a:solidFill>
                        <a:schemeClr val="bg1"/>
                      </a:solidFill>
                      <a:latin typeface="Corbel" charset="0"/>
                      <a:ea typeface="Corbel" charset="0"/>
                      <a:cs typeface="Corbel" charset="0"/>
                    </a:rPr>
                    <a:t> </a:t>
                  </a:r>
                  <a:r>
                    <a:rPr lang="en-US" sz="1300" dirty="0" err="1" smtClean="0">
                      <a:solidFill>
                        <a:schemeClr val="bg1"/>
                      </a:solidFill>
                      <a:latin typeface="Helvetica Neue" charset="0"/>
                      <a:ea typeface="Helvetica Neue" charset="0"/>
                      <a:cs typeface="Helvetica Neue" charset="0"/>
                    </a:rPr>
                    <a:t>Ch</a:t>
                  </a:r>
                  <a:endParaRPr lang="en-US" sz="1300" dirty="0">
                    <a:solidFill>
                      <a:schemeClr val="bg1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124063" y="3344322"/>
                  <a:ext cx="2369341" cy="1207075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chemeClr val="bg1"/>
                      </a:solidFill>
                      <a:latin typeface="Helvetica Neue" charset="0"/>
                      <a:ea typeface="Helvetica Neue" charset="0"/>
                      <a:cs typeface="Helvetica Neue" charset="0"/>
                    </a:rPr>
                    <a:t>Land</a:t>
                  </a:r>
                  <a:endParaRPr lang="en-US" sz="1300" dirty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769345" y="3315831"/>
                  <a:ext cx="2369341" cy="1207075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chemeClr val="bg1"/>
                      </a:solidFill>
                      <a:latin typeface="Helvetica Neue" charset="0"/>
                      <a:ea typeface="Helvetica Neue" charset="0"/>
                      <a:cs typeface="Helvetica Neue" charset="0"/>
                    </a:rPr>
                    <a:t>Land Ice</a:t>
                  </a:r>
                  <a:endParaRPr lang="en-US" sz="1300" dirty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450173" y="4847873"/>
                  <a:ext cx="2369341" cy="1207075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chemeClr val="bg1"/>
                      </a:solidFill>
                      <a:latin typeface="Helvetica Neue" charset="0"/>
                      <a:ea typeface="Helvetica Neue" charset="0"/>
                      <a:cs typeface="Helvetica Neue" charset="0"/>
                    </a:rPr>
                    <a:t>Ocean</a:t>
                  </a:r>
                  <a:endParaRPr lang="en-US" sz="1300" dirty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095484" y="4847873"/>
                  <a:ext cx="2369341" cy="1207075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chemeClr val="bg1"/>
                      </a:solidFill>
                      <a:latin typeface="Helvetica Neue" charset="0"/>
                      <a:ea typeface="Helvetica Neue" charset="0"/>
                      <a:cs typeface="Helvetica Neue" charset="0"/>
                    </a:rPr>
                    <a:t>Ocean </a:t>
                  </a:r>
                  <a:r>
                    <a:rPr lang="en-US" sz="1300" dirty="0" err="1" smtClean="0">
                      <a:solidFill>
                        <a:schemeClr val="bg1"/>
                      </a:solidFill>
                      <a:latin typeface="Helvetica Neue" charset="0"/>
                      <a:ea typeface="Helvetica Neue" charset="0"/>
                      <a:cs typeface="Helvetica Neue" charset="0"/>
                    </a:rPr>
                    <a:t>bg</a:t>
                  </a:r>
                  <a:endParaRPr lang="en-US" sz="1300" dirty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769345" y="4819382"/>
                  <a:ext cx="2369341" cy="1207075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chemeClr val="bg1"/>
                      </a:solidFill>
                      <a:latin typeface="Helvetica Neue" charset="0"/>
                      <a:ea typeface="Helvetica Neue" charset="0"/>
                      <a:cs typeface="Helvetica Neue" charset="0"/>
                    </a:rPr>
                    <a:t>Sea Ice</a:t>
                  </a:r>
                  <a:endParaRPr lang="en-US" sz="1300" dirty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</p:grpSp>
        </p:grpSp>
        <p:sp>
          <p:nvSpPr>
            <p:cNvPr id="58" name="TextBox 57"/>
            <p:cNvSpPr txBox="1"/>
            <p:nvPr/>
          </p:nvSpPr>
          <p:spPr>
            <a:xfrm>
              <a:off x="124179" y="4171067"/>
              <a:ext cx="3106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 Neue" charset="0"/>
                  <a:ea typeface="Helvetica Neue" charset="0"/>
                  <a:cs typeface="Helvetica Neue" charset="0"/>
                </a:rPr>
                <a:t>8 realms + top-level</a:t>
              </a:r>
              <a:endParaRPr 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897975" y="1140463"/>
            <a:ext cx="4213012" cy="4797494"/>
            <a:chOff x="7766755" y="1140463"/>
            <a:chExt cx="4344232" cy="4797494"/>
          </a:xfrm>
        </p:grpSpPr>
        <p:grpSp>
          <p:nvGrpSpPr>
            <p:cNvPr id="61" name="Group 60"/>
            <p:cNvGrpSpPr/>
            <p:nvPr/>
          </p:nvGrpSpPr>
          <p:grpSpPr>
            <a:xfrm>
              <a:off x="7766755" y="3913105"/>
              <a:ext cx="4276498" cy="2024852"/>
              <a:chOff x="7076029" y="4342858"/>
              <a:chExt cx="4892252" cy="123866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6029" y="4361258"/>
                <a:ext cx="1428063" cy="1220269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5143" y="4366442"/>
                <a:ext cx="1708952" cy="1215085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0007" y="4342858"/>
                <a:ext cx="1708274" cy="1238669"/>
              </a:xfrm>
              <a:prstGeom prst="rect">
                <a:avLst/>
              </a:prstGeom>
            </p:spPr>
          </p:pic>
        </p:grpSp>
        <p:grpSp>
          <p:nvGrpSpPr>
            <p:cNvPr id="69" name="Group 68"/>
            <p:cNvGrpSpPr/>
            <p:nvPr/>
          </p:nvGrpSpPr>
          <p:grpSpPr>
            <a:xfrm>
              <a:off x="7766755" y="1140463"/>
              <a:ext cx="4276497" cy="2056419"/>
              <a:chOff x="7923527" y="1557344"/>
              <a:chExt cx="3881804" cy="1303852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3527" y="1557344"/>
                <a:ext cx="1897271" cy="1303852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7931" y="1575802"/>
                <a:ext cx="1857400" cy="1260182"/>
              </a:xfrm>
              <a:prstGeom prst="rect">
                <a:avLst/>
              </a:prstGeom>
            </p:spPr>
          </p:pic>
        </p:grpSp>
        <p:sp>
          <p:nvSpPr>
            <p:cNvPr id="68" name="TextBox 67"/>
            <p:cNvSpPr txBox="1"/>
            <p:nvPr/>
          </p:nvSpPr>
          <p:spPr>
            <a:xfrm>
              <a:off x="7766755" y="3408510"/>
              <a:ext cx="4344232" cy="338554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Mind-Maps, Python, </a:t>
              </a:r>
              <a:r>
                <a:rPr lang="en-US" sz="1600" dirty="0" err="1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Config</a:t>
              </a:r>
              <a:r>
                <a:rPr lang="en-US" sz="16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Files, Notebooks</a:t>
              </a:r>
              <a:endParaRPr lang="en-US" sz="16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93138" y="1174565"/>
            <a:ext cx="1307094" cy="4916983"/>
            <a:chOff x="6496783" y="1174565"/>
            <a:chExt cx="1101847" cy="4916983"/>
          </a:xfrm>
        </p:grpSpPr>
        <p:sp>
          <p:nvSpPr>
            <p:cNvPr id="76" name="Down Arrow Callout 75"/>
            <p:cNvSpPr/>
            <p:nvPr/>
          </p:nvSpPr>
          <p:spPr>
            <a:xfrm>
              <a:off x="6496783" y="1174565"/>
              <a:ext cx="1093156" cy="1183010"/>
            </a:xfrm>
            <a:prstGeom prst="downArrowCallou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Define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Down Arrow Callout 77"/>
            <p:cNvSpPr/>
            <p:nvPr/>
          </p:nvSpPr>
          <p:spPr>
            <a:xfrm>
              <a:off x="6505474" y="2555603"/>
              <a:ext cx="1093156" cy="1183010"/>
            </a:xfrm>
            <a:prstGeom prst="downArrowCallou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Validate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Down Arrow Callout 78"/>
            <p:cNvSpPr/>
            <p:nvPr/>
          </p:nvSpPr>
          <p:spPr>
            <a:xfrm>
              <a:off x="6505474" y="3954029"/>
              <a:ext cx="1093156" cy="1183010"/>
            </a:xfrm>
            <a:prstGeom prst="downArrowCallou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501302" y="5252871"/>
              <a:ext cx="1097327" cy="83867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Generate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Connector 82"/>
          <p:cNvCxnSpPr/>
          <p:nvPr/>
        </p:nvCxnSpPr>
        <p:spPr>
          <a:xfrm flipH="1">
            <a:off x="3160889" y="1187999"/>
            <a:ext cx="22577" cy="500385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293287" y="1172283"/>
            <a:ext cx="22577" cy="500385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7787815" y="1169575"/>
            <a:ext cx="22577" cy="500385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71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67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Corbel</vt:lpstr>
      <vt:lpstr>Helvetica Neue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greenslade</dc:creator>
  <cp:lastModifiedBy>mark greenslade</cp:lastModifiedBy>
  <cp:revision>60</cp:revision>
  <dcterms:created xsi:type="dcterms:W3CDTF">2017-04-26T12:20:05Z</dcterms:created>
  <dcterms:modified xsi:type="dcterms:W3CDTF">2017-04-26T21:01:26Z</dcterms:modified>
</cp:coreProperties>
</file>