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313" r:id="rId4"/>
    <p:sldId id="317" r:id="rId5"/>
    <p:sldId id="325" r:id="rId6"/>
    <p:sldId id="319" r:id="rId7"/>
    <p:sldId id="309" r:id="rId8"/>
    <p:sldId id="321" r:id="rId9"/>
    <p:sldId id="310" r:id="rId10"/>
    <p:sldId id="311" r:id="rId11"/>
    <p:sldId id="295" r:id="rId12"/>
    <p:sldId id="322" r:id="rId13"/>
    <p:sldId id="323" r:id="rId14"/>
    <p:sldId id="314" r:id="rId15"/>
    <p:sldId id="316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B2D1-9EAA-3643-887C-6C1089C51E12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BF74-E31D-CB41-BEBA-D7DA1B38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820" y="1082525"/>
            <a:ext cx="10249132" cy="2387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 smtClean="0"/>
              <a:t>ISENES Semantic Landscape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425" y="3663831"/>
            <a:ext cx="9144000" cy="1655762"/>
          </a:xfrm>
        </p:spPr>
        <p:txBody>
          <a:bodyPr/>
          <a:lstStyle/>
          <a:p>
            <a:r>
              <a:rPr lang="en-US" b="1" dirty="0" smtClean="0"/>
              <a:t>Mark A. Greenslade, Sebastien </a:t>
            </a:r>
            <a:r>
              <a:rPr lang="en-US" b="1" dirty="0" err="1" smtClean="0"/>
              <a:t>Denvil</a:t>
            </a:r>
            <a:endParaRPr lang="en-US" b="1" dirty="0" smtClean="0"/>
          </a:p>
          <a:p>
            <a:r>
              <a:rPr lang="en-US" dirty="0" smtClean="0"/>
              <a:t>Institut Pierre Simon Laplace (IPSL)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8" y="5868687"/>
            <a:ext cx="4435198" cy="82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70754"/>
            <a:ext cx="3944099" cy="800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5986463"/>
            <a:ext cx="2799174" cy="706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6" y="132159"/>
            <a:ext cx="1706222" cy="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791" y="2197933"/>
            <a:ext cx="10963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Documentation of dataset errata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Typically published post-simulation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Multi project support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Integrates with PID handle service using B2Handle</a:t>
            </a:r>
            <a:endParaRPr lang="en-US" sz="2400" b="1" dirty="0"/>
          </a:p>
          <a:p>
            <a:pPr algn="ctr"/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Activities  -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Dataset Errata</a:t>
            </a:r>
            <a:endParaRPr lang="en-US" sz="4400" b="1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769" y="2176404"/>
            <a:ext cx="10963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Detailed documentation </a:t>
            </a:r>
            <a:r>
              <a:rPr lang="en-US" sz="2400" b="1" dirty="0" smtClean="0"/>
              <a:t>of </a:t>
            </a:r>
            <a:r>
              <a:rPr lang="en-US" sz="2400" b="1" dirty="0" smtClean="0"/>
              <a:t>projects, experiments</a:t>
            </a:r>
            <a:r>
              <a:rPr lang="en-US" sz="2400" b="1" dirty="0" smtClean="0"/>
              <a:t>, models, ensembles, &amp; </a:t>
            </a:r>
            <a:r>
              <a:rPr lang="en-US" sz="2400" b="1" dirty="0" smtClean="0"/>
              <a:t>platforms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Ontology + Specializations + Vocabularies</a:t>
            </a:r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Extensive </a:t>
            </a:r>
            <a:r>
              <a:rPr lang="en-US" sz="2400" b="1" dirty="0" smtClean="0"/>
              <a:t>web infrastructure &amp; </a:t>
            </a:r>
            <a:r>
              <a:rPr lang="en-US" sz="2400" b="1" dirty="0"/>
              <a:t>tooling </a:t>
            </a:r>
            <a:r>
              <a:rPr lang="en-US" sz="2400" b="1" dirty="0" smtClean="0"/>
              <a:t>eco-system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Well run project with good access to senior scientists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Activities  -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Documentation</a:t>
            </a:r>
            <a:endParaRPr lang="en-US" sz="4400" b="1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0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Implementations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4362" y="1990025"/>
            <a:ext cx="109632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Request = XML &amp; Python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Citation Service = JSON, PostgreSQL, PID, </a:t>
            </a:r>
            <a:r>
              <a:rPr lang="en-US" sz="2400" b="1" dirty="0" smtClean="0"/>
              <a:t>REST, HTML, Python</a:t>
            </a:r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Dataset Publication = JSON, SOLR, PostgreSQL, </a:t>
            </a:r>
            <a:r>
              <a:rPr lang="en-US" sz="2400" b="1" dirty="0" smtClean="0"/>
              <a:t>REST, HTML, Python</a:t>
            </a:r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Dataset Errata = JSON, PostgreSQL, REST, HTML, Python, </a:t>
            </a:r>
            <a:r>
              <a:rPr lang="en-US" sz="2400" b="1" dirty="0" err="1" smtClean="0"/>
              <a:t>Javascript</a:t>
            </a:r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ES-DOC = JSON, Python,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, PostgreSQL, REST, meta-programming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Implementations</a:t>
            </a:r>
            <a:endParaRPr lang="en-US" sz="4400" b="1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6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Takeaways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7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Documentation Services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Takeaways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249" y="1641176"/>
            <a:ext cx="9623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Fluid narratives versus static ontologies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High Bus Factor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Institutional Fragmentation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Algorithm design != semantic web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Software engineering as a discipline in its own right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Simplicity is undervalued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02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3112" y="869796"/>
            <a:ext cx="8396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spcAft>
                <a:spcPts val="0"/>
              </a:spcAft>
            </a:pPr>
            <a:r>
              <a:rPr lang="en-US" sz="2400" b="1" dirty="0">
                <a:latin typeface="Arial" charset="0"/>
              </a:rPr>
              <a:t>Are you using or are you planning to use the existing EUDAT semantic services?</a:t>
            </a:r>
            <a:endParaRPr lang="en-US" sz="2400" b="1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8935" y="3502592"/>
            <a:ext cx="9478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spcAft>
                <a:spcPts val="0"/>
              </a:spcAft>
            </a:pPr>
            <a:r>
              <a:rPr lang="en-US" sz="2400" b="1" dirty="0">
                <a:latin typeface="Arial" charset="0"/>
              </a:rPr>
              <a:t> Which potential needs for additional semantic services or functionalities of existing service would you need?</a:t>
            </a:r>
            <a:endParaRPr lang="en-US" sz="2400" b="1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6994" y="2081563"/>
            <a:ext cx="932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spcAft>
                <a:spcPts val="0"/>
              </a:spcAft>
            </a:pPr>
            <a:r>
              <a:rPr lang="en-US" sz="2400" dirty="0" smtClean="0">
                <a:latin typeface="Arial" charset="0"/>
              </a:rPr>
              <a:t>B2 services are being used within the context of </a:t>
            </a:r>
            <a:r>
              <a:rPr lang="en-US" sz="2400" smtClean="0">
                <a:latin typeface="Arial" charset="0"/>
              </a:rPr>
              <a:t>dataset errata</a:t>
            </a:r>
            <a:endParaRPr lang="en-US" sz="2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8935" y="4664929"/>
            <a:ext cx="9322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spcAft>
                <a:spcPts val="0"/>
              </a:spcAft>
            </a:pPr>
            <a:r>
              <a:rPr lang="en-US" sz="2400" dirty="0" smtClean="0">
                <a:effectLst/>
              </a:rPr>
              <a:t>Data life cycle &amp; provenance could be of </a:t>
            </a:r>
            <a:r>
              <a:rPr lang="en-US" sz="2400" dirty="0" smtClean="0">
                <a:effectLst/>
              </a:rPr>
              <a:t>interest</a:t>
            </a:r>
          </a:p>
          <a:p>
            <a:pPr marL="457200" algn="ctr">
              <a:spcAft>
                <a:spcPts val="0"/>
              </a:spcAft>
            </a:pPr>
            <a:endParaRPr lang="en-US" sz="2400" dirty="0"/>
          </a:p>
          <a:p>
            <a:pPr marL="457200" algn="ctr">
              <a:spcAft>
                <a:spcPts val="0"/>
              </a:spcAft>
            </a:pPr>
            <a:r>
              <a:rPr lang="en-US" sz="2400" dirty="0" smtClean="0">
                <a:effectLst/>
              </a:rPr>
              <a:t>OWL &amp; SKOS engineering might be a useful step towards unification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934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Context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946" y="2001866"/>
            <a:ext cx="1195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I</a:t>
            </a:r>
            <a:r>
              <a:rPr lang="en-US" sz="2400" b="1" dirty="0" smtClean="0"/>
              <a:t>nfra</a:t>
            </a:r>
            <a:r>
              <a:rPr lang="en-US" sz="2400" b="1" u="sng" dirty="0" smtClean="0"/>
              <a:t>s</a:t>
            </a:r>
            <a:r>
              <a:rPr lang="en-US" sz="2400" b="1" dirty="0" smtClean="0"/>
              <a:t>tructure for the </a:t>
            </a:r>
            <a:r>
              <a:rPr lang="en-US" sz="2400" b="1" u="sng" dirty="0" smtClean="0"/>
              <a:t>E</a:t>
            </a:r>
            <a:r>
              <a:rPr lang="en-US" sz="2400" b="1" dirty="0" smtClean="0"/>
              <a:t>uropean </a:t>
            </a:r>
            <a:r>
              <a:rPr lang="en-US" sz="2400" b="1" u="sng" dirty="0" smtClean="0"/>
              <a:t>N</a:t>
            </a:r>
            <a:r>
              <a:rPr lang="en-US" sz="2400" b="1" dirty="0" smtClean="0"/>
              <a:t>etwork for </a:t>
            </a:r>
            <a:r>
              <a:rPr lang="en-US" sz="2400" b="1" u="sng" dirty="0" smtClean="0"/>
              <a:t>E</a:t>
            </a:r>
            <a:r>
              <a:rPr lang="en-US" sz="2400" b="1" dirty="0" smtClean="0"/>
              <a:t>arth </a:t>
            </a:r>
            <a:r>
              <a:rPr lang="en-US" sz="2400" b="1" u="sng" dirty="0" smtClean="0"/>
              <a:t>S</a:t>
            </a:r>
            <a:r>
              <a:rPr lang="en-US" sz="2400" b="1" dirty="0" smtClean="0"/>
              <a:t>ystem </a:t>
            </a:r>
            <a:r>
              <a:rPr lang="en-US" sz="2400" b="1" u="sng" dirty="0" smtClean="0"/>
              <a:t>M</a:t>
            </a:r>
            <a:r>
              <a:rPr lang="en-US" sz="2400" b="1" dirty="0" smtClean="0"/>
              <a:t>odelling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Experiments </a:t>
            </a:r>
            <a:r>
              <a:rPr lang="en-US" sz="2400" b="1" dirty="0" smtClean="0">
                <a:sym typeface="Wingdings"/>
              </a:rPr>
              <a:t></a:t>
            </a:r>
            <a:r>
              <a:rPr lang="en-US" sz="2400" b="1" dirty="0" smtClean="0"/>
              <a:t> </a:t>
            </a:r>
            <a:r>
              <a:rPr lang="en-US" sz="2400" b="1" dirty="0"/>
              <a:t>Models </a:t>
            </a:r>
            <a:r>
              <a:rPr lang="en-US" sz="2400" b="1" dirty="0" smtClean="0">
                <a:sym typeface="Wingdings"/>
              </a:rPr>
              <a:t></a:t>
            </a:r>
            <a:r>
              <a:rPr lang="en-US" sz="2400" b="1" dirty="0" smtClean="0"/>
              <a:t> </a:t>
            </a:r>
            <a:r>
              <a:rPr lang="en-US" sz="2400" b="1" dirty="0"/>
              <a:t>Simulations  </a:t>
            </a:r>
            <a:r>
              <a:rPr lang="en-US" sz="2400" b="1" dirty="0" smtClean="0">
                <a:sym typeface="Wingdings"/>
              </a:rPr>
              <a:t></a:t>
            </a:r>
            <a:r>
              <a:rPr lang="en-US" sz="2400" b="1" dirty="0" smtClean="0"/>
              <a:t> </a:t>
            </a:r>
            <a:r>
              <a:rPr lang="en-US" sz="2400" b="1" dirty="0"/>
              <a:t>Datasets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Full data life cycle - very long term archives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Strong links with global partners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EU Funded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funding cycle imminent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Context - ISENES</a:t>
            </a:r>
          </a:p>
        </p:txBody>
      </p:sp>
    </p:spTree>
    <p:extLst>
      <p:ext uri="{BB962C8B-B14F-4D97-AF65-F5344CB8AC3E}">
        <p14:creationId xmlns:p14="http://schemas.microsoft.com/office/powerpoint/2010/main" val="87870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53383" y="2623003"/>
            <a:ext cx="11276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are the datasets for a certain ensemble axis ?</a:t>
            </a:r>
          </a:p>
          <a:p>
            <a:pPr algn="ctr"/>
            <a:r>
              <a:rPr lang="en-US" sz="2400" dirty="0" smtClean="0"/>
              <a:t>What set of experiments are common to projects A &amp; B ?</a:t>
            </a:r>
            <a:endParaRPr lang="en-US" sz="2400" dirty="0" smtClean="0"/>
          </a:p>
          <a:p>
            <a:pPr algn="ctr"/>
            <a:r>
              <a:rPr lang="en-US" sz="2400" dirty="0" smtClean="0"/>
              <a:t>What is the estimated output (in </a:t>
            </a:r>
            <a:r>
              <a:rPr lang="en-US" sz="2400" dirty="0" err="1" smtClean="0"/>
              <a:t>Pb</a:t>
            </a:r>
            <a:r>
              <a:rPr lang="en-US" sz="2400" dirty="0" smtClean="0"/>
              <a:t>) experiment X ?</a:t>
            </a:r>
          </a:p>
          <a:p>
            <a:pPr algn="ctr"/>
            <a:r>
              <a:rPr lang="en-US" sz="2400" dirty="0" smtClean="0"/>
              <a:t>What are the boundary forcing requirements for experiment Y ?</a:t>
            </a:r>
          </a:p>
          <a:p>
            <a:pPr algn="ctr"/>
            <a:r>
              <a:rPr lang="en-US" sz="2400" dirty="0" smtClean="0"/>
              <a:t>What is a model’s ocean </a:t>
            </a:r>
            <a:r>
              <a:rPr lang="en-US" sz="2400" dirty="0" smtClean="0"/>
              <a:t>advection </a:t>
            </a:r>
            <a:r>
              <a:rPr lang="en-US" sz="2400" dirty="0" smtClean="0"/>
              <a:t>schema ?</a:t>
            </a:r>
            <a:endParaRPr lang="en-US" sz="2400" dirty="0" smtClean="0"/>
          </a:p>
          <a:p>
            <a:pPr algn="ctr"/>
            <a:r>
              <a:rPr lang="en-US" sz="2400" dirty="0" smtClean="0"/>
              <a:t>How is the model parametrizing </a:t>
            </a:r>
            <a:r>
              <a:rPr lang="en-US" sz="2400" dirty="0" smtClean="0"/>
              <a:t>sea-ice radiation ?</a:t>
            </a:r>
            <a:endParaRPr lang="en-US" sz="2400" dirty="0" smtClean="0"/>
          </a:p>
          <a:p>
            <a:pPr algn="ctr"/>
            <a:r>
              <a:rPr lang="en-US" sz="2400" dirty="0" smtClean="0"/>
              <a:t>Upon which computational platform was the simulation ran ?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Context -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46" y="1773555"/>
            <a:ext cx="119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Experiments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&gt; </a:t>
            </a:r>
            <a:r>
              <a:rPr lang="en-US" sz="2400" b="1" dirty="0"/>
              <a:t>Models </a:t>
            </a:r>
            <a:r>
              <a:rPr lang="en-US" sz="2400" b="1" dirty="0" smtClean="0">
                <a:sym typeface="Wingdings"/>
              </a:rPr>
              <a:t></a:t>
            </a:r>
            <a:r>
              <a:rPr lang="en-US" sz="2400" b="1" dirty="0" smtClean="0"/>
              <a:t> </a:t>
            </a:r>
            <a:r>
              <a:rPr lang="en-US" sz="2400" b="1" dirty="0"/>
              <a:t>Simulations </a:t>
            </a:r>
            <a:r>
              <a:rPr lang="en-US" sz="2400" b="1" dirty="0" smtClean="0">
                <a:sym typeface="Wingdings"/>
              </a:rPr>
              <a:t></a:t>
            </a:r>
            <a:r>
              <a:rPr lang="en-US" sz="2400" b="1" dirty="0" smtClean="0"/>
              <a:t> Datasets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31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Activites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53383" y="2001866"/>
            <a:ext cx="11276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Request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Dataset Publication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Citation Service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Dataset Errata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Documentation</a:t>
            </a:r>
            <a:endParaRPr lang="en-US" sz="24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208947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4362" y="2567265"/>
            <a:ext cx="10963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Metadata describing </a:t>
            </a:r>
            <a:r>
              <a:rPr lang="en-US" sz="2400" b="1" dirty="0" smtClean="0"/>
              <a:t>relationships </a:t>
            </a:r>
            <a:r>
              <a:rPr lang="en-US" sz="2400" b="1" dirty="0" smtClean="0"/>
              <a:t>between model inter-comparison projects, experiments &amp; requested </a:t>
            </a:r>
            <a:r>
              <a:rPr lang="en-US" sz="2400" b="1" dirty="0" smtClean="0"/>
              <a:t>variables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Useful</a:t>
            </a:r>
            <a:r>
              <a:rPr lang="en-US" sz="2400" b="1" dirty="0"/>
              <a:t> for deriving data output size (in </a:t>
            </a:r>
            <a:r>
              <a:rPr lang="en-US" sz="2400" b="1" dirty="0" smtClean="0"/>
              <a:t>Terabytes)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Essential for normalizing output variables across </a:t>
            </a:r>
            <a:r>
              <a:rPr lang="en-US" sz="2400" b="1" dirty="0" smtClean="0"/>
              <a:t>models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Activities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- Data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23201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4362" y="2521097"/>
            <a:ext cx="1096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Centralized citation management application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Links datasets to citations via persistent identifiers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Activities  -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Citation Service</a:t>
            </a:r>
            <a:endParaRPr lang="en-US" sz="4400" b="1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4898" y="1895125"/>
            <a:ext cx="113951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Earth System Grid Federation (ESG-F)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Globally distributed </a:t>
            </a:r>
            <a:r>
              <a:rPr lang="en-US" sz="2400" b="1" dirty="0" smtClean="0"/>
              <a:t>P2P dataset publication </a:t>
            </a:r>
            <a:r>
              <a:rPr lang="en-US" sz="2400" b="1" dirty="0" smtClean="0"/>
              <a:t>system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Hosts model &amp; observational </a:t>
            </a:r>
            <a:r>
              <a:rPr lang="en-US" sz="2400" b="1" dirty="0" smtClean="0"/>
              <a:t>datasets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Extensive community &amp; tooling </a:t>
            </a:r>
            <a:r>
              <a:rPr lang="en-US" sz="2400" b="1" dirty="0" smtClean="0"/>
              <a:t>eco-system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Node types = Index | Identity | Compute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b="1" dirty="0" smtClean="0"/>
          </a:p>
          <a:p>
            <a:pPr algn="ctr"/>
            <a:endParaRPr lang="en-US" sz="24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0" y="6240766"/>
            <a:ext cx="12192000" cy="575440"/>
            <a:chOff x="0" y="6217965"/>
            <a:chExt cx="12192000" cy="57544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451" y="6217965"/>
              <a:ext cx="1793594" cy="5754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55" y="6313723"/>
              <a:ext cx="2700000" cy="47968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6313723"/>
              <a:ext cx="2700000" cy="427251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0" y="0"/>
            <a:ext cx="12192000" cy="120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Activities  -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Dataset Publication</a:t>
            </a:r>
            <a:endParaRPr lang="en-US" sz="4400" b="1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3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3234</TotalTime>
  <Words>429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Corbel</vt:lpstr>
      <vt:lpstr>Mangal</vt:lpstr>
      <vt:lpstr>Wingdings</vt:lpstr>
      <vt:lpstr>Arial</vt:lpstr>
      <vt:lpstr>Office Theme</vt:lpstr>
      <vt:lpstr>ISENES Semantic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146</cp:revision>
  <cp:lastPrinted>2018-01-22T10:31:37Z</cp:lastPrinted>
  <dcterms:created xsi:type="dcterms:W3CDTF">2016-09-26T08:55:17Z</dcterms:created>
  <dcterms:modified xsi:type="dcterms:W3CDTF">2018-01-23T09:07:35Z</dcterms:modified>
</cp:coreProperties>
</file>