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97" r:id="rId3"/>
    <p:sldId id="295" r:id="rId4"/>
    <p:sldId id="262" r:id="rId5"/>
    <p:sldId id="261" r:id="rId6"/>
    <p:sldId id="263" r:id="rId7"/>
    <p:sldId id="265" r:id="rId8"/>
    <p:sldId id="269" r:id="rId9"/>
    <p:sldId id="294" r:id="rId10"/>
    <p:sldId id="266" r:id="rId11"/>
    <p:sldId id="270" r:id="rId12"/>
    <p:sldId id="273" r:id="rId13"/>
    <p:sldId id="274" r:id="rId14"/>
    <p:sldId id="275" r:id="rId15"/>
    <p:sldId id="267" r:id="rId16"/>
    <p:sldId id="276" r:id="rId17"/>
    <p:sldId id="272" r:id="rId18"/>
    <p:sldId id="296" r:id="rId19"/>
    <p:sldId id="280" r:id="rId20"/>
    <p:sldId id="281" r:id="rId21"/>
    <p:sldId id="283" r:id="rId22"/>
    <p:sldId id="285" r:id="rId23"/>
    <p:sldId id="286" r:id="rId24"/>
    <p:sldId id="284" r:id="rId25"/>
    <p:sldId id="288" r:id="rId26"/>
    <p:sldId id="287" r:id="rId27"/>
    <p:sldId id="289" r:id="rId28"/>
    <p:sldId id="290" r:id="rId29"/>
    <p:sldId id="277" r:id="rId30"/>
    <p:sldId id="300" r:id="rId31"/>
    <p:sldId id="298" r:id="rId32"/>
    <p:sldId id="302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B2D1-9EAA-3643-887C-6C1089C51E12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BF74-E31D-CB41-BEBA-D7DA1B386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8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1328-7966-414E-8720-39739E2EFA1D}" type="datetimeFigureOut">
              <a:rPr lang="en-US" smtClean="0"/>
              <a:t>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7C659-955E-724B-92C8-814AC83B1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S-DOC/cmip6-specializations-ocean-bgc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barcelona-rda.es-doc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ES-DOC/pyessv-archive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820" y="1082525"/>
            <a:ext cx="10249132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400" dirty="0" smtClean="0"/>
              <a:t>Ontologies</a:t>
            </a:r>
            <a:r>
              <a:rPr lang="en-US" sz="4400" dirty="0"/>
              <a:t>, specializations &amp; </a:t>
            </a:r>
            <a:r>
              <a:rPr lang="en-US" sz="4400" dirty="0" smtClean="0"/>
              <a:t>vocabularies</a:t>
            </a:r>
            <a:br>
              <a:rPr lang="en-US" sz="4400" dirty="0" smtClean="0"/>
            </a:br>
            <a:r>
              <a:rPr lang="en-US" sz="4400" dirty="0" smtClean="0"/>
              <a:t>ES-DOC </a:t>
            </a:r>
            <a:r>
              <a:rPr lang="en-US" sz="4400" dirty="0"/>
              <a:t>infrastructure for CMIP6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425" y="3663831"/>
            <a:ext cx="9144000" cy="1655762"/>
          </a:xfrm>
        </p:spPr>
        <p:txBody>
          <a:bodyPr/>
          <a:lstStyle/>
          <a:p>
            <a:r>
              <a:rPr lang="en-US" b="1" dirty="0" smtClean="0"/>
              <a:t>Mark A. Greenslade</a:t>
            </a:r>
          </a:p>
          <a:p>
            <a:r>
              <a:rPr lang="en-US" dirty="0" smtClean="0"/>
              <a:t>Institut Pierre Simon Laplace (IPSL)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8" y="5868687"/>
            <a:ext cx="4435198" cy="82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270754"/>
            <a:ext cx="3944099" cy="800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5986463"/>
            <a:ext cx="2799174" cy="706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6" y="132159"/>
            <a:ext cx="1706222" cy="93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v2.0 -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21481" y="3134163"/>
            <a:ext cx="11291888" cy="2601314"/>
            <a:chOff x="421481" y="2834123"/>
            <a:chExt cx="11291888" cy="2601314"/>
          </a:xfrm>
        </p:grpSpPr>
        <p:sp>
          <p:nvSpPr>
            <p:cNvPr id="31" name="Rectangle 30"/>
            <p:cNvSpPr/>
            <p:nvPr/>
          </p:nvSpPr>
          <p:spPr>
            <a:xfrm>
              <a:off x="421481" y="2834123"/>
              <a:ext cx="11291888" cy="260131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1370" y="3103100"/>
              <a:ext cx="10897755" cy="797865"/>
              <a:chOff x="743764" y="2639709"/>
              <a:chExt cx="10897755" cy="7978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376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Create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9206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Search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4748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Publish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52129" y="4344833"/>
              <a:ext cx="10886996" cy="797865"/>
              <a:chOff x="754523" y="4267218"/>
              <a:chExt cx="10886996" cy="7978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147484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I/O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4523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Archival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79206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XML / JSON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388387" y="1136389"/>
            <a:ext cx="813673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pyesdoc = python 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client to the </a:t>
            </a:r>
            <a:r>
              <a:rPr lang="en-US" sz="2800" b="1" dirty="0" err="1">
                <a:latin typeface="Corbel" charset="0"/>
                <a:ea typeface="Corbel" charset="0"/>
                <a:cs typeface="Corbel" charset="0"/>
              </a:rPr>
              <a:t>esdoc</a:t>
            </a:r>
            <a:r>
              <a:rPr lang="en-US" sz="2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at the heart of the ES-DOC 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mature, unit-tested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pip install pyesdoc</a:t>
            </a:r>
            <a:endParaRPr 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7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CMIP</a:t>
            </a:r>
            <a:r>
              <a:rPr lang="en-US" sz="28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 Experiments Spreadsheet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1012" y="5152541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transforming a spreadsheet into archived CIM 2.0 documents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99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Archived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JSON 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HTML pages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transforming documents into HTML pages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282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(JSON | XML)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Validation report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validating a CIM 2.0 document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22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PYESDOC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175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Local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CIM 2.0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8663" y="2078831"/>
            <a:ext cx="3114674" cy="2471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PYESDOC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3012" y="2078831"/>
            <a:ext cx="3071813" cy="247173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Documents published to web-service</a:t>
            </a:r>
            <a:endParaRPr lang="en-US" sz="28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3328988" y="3128963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7653337" y="3057525"/>
            <a:ext cx="1209675" cy="571500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7175" y="5152541"/>
            <a:ext cx="116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yesdoc usage scenario </a:t>
            </a:r>
            <a:r>
              <a:rPr lang="mr-IN" sz="2400" b="1" dirty="0" smtClean="0"/>
              <a:t>–</a:t>
            </a:r>
            <a:r>
              <a:rPr lang="en-US" sz="2400" b="1" dirty="0" smtClean="0"/>
              <a:t> publishing documents to ES-DOC web-service</a:t>
            </a:r>
            <a:endParaRPr lang="en-US" sz="24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25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en-US" sz="4400" b="1" dirty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Assets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7982" y="1815839"/>
            <a:ext cx="10224610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Web Services</a:t>
            </a: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api.es-doc.org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982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pPr algn="ctr"/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search.es-doc.org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7244" y="3855057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View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v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iew.es-doc.org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36506" y="3820954"/>
            <a:ext cx="2986086" cy="15744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Compare</a:t>
            </a:r>
          </a:p>
          <a:p>
            <a:pPr algn="ctr"/>
            <a:r>
              <a:rPr lang="en-US" sz="2000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000" dirty="0" err="1" smtClean="0">
                <a:latin typeface="Corbel" charset="0"/>
                <a:ea typeface="Corbel" charset="0"/>
                <a:cs typeface="Corbel" charset="0"/>
              </a:rPr>
              <a:t>ompare.es-doc.org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6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Web Service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Web Service Endpoints @ </a:t>
            </a:r>
            <a:r>
              <a:rPr lang="en-US" sz="2800" b="1" dirty="0" err="1" smtClean="0"/>
              <a:t>api.es-doc.org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6558256" y="2404063"/>
            <a:ext cx="4108817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Search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drs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</a:t>
            </a:r>
            <a:r>
              <a:rPr lang="en-US" sz="2400" dirty="0" err="1" smtClean="0">
                <a:latin typeface="Corbel" charset="0"/>
                <a:ea typeface="Corbel" charset="0"/>
                <a:cs typeface="Corbel" charset="0"/>
              </a:rPr>
              <a:t>externalid</a:t>
            </a:r>
            <a:endParaRPr 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/2/document/search-id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/2/document/search-name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/2/summary/search-setup</a:t>
            </a:r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6514" y="2404063"/>
            <a:ext cx="2978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rbel" charset="0"/>
                <a:ea typeface="Corbel" charset="0"/>
                <a:cs typeface="Corbel" charset="0"/>
              </a:rPr>
              <a:t>Publishing</a:t>
            </a:r>
          </a:p>
          <a:p>
            <a:endParaRPr lang="en-US" sz="8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2/document/create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/2/document/delete</a:t>
            </a:r>
          </a:p>
          <a:p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/2/document/retrieve</a:t>
            </a: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/2/document/update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30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Search &amp; View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756463"/>
            <a:ext cx="5029200" cy="441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7" y="1756463"/>
            <a:ext cx="5000626" cy="4428170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5300663" y="3579317"/>
            <a:ext cx="1528762" cy="757238"/>
          </a:xfrm>
          <a:prstGeom prst="stripedRightArrow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9564" y="1137911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Documentation search &amp; view @ </a:t>
            </a:r>
            <a:r>
              <a:rPr lang="en-US" sz="2800" b="1" dirty="0" err="1" smtClean="0"/>
              <a:t>search.es-doc.org</a:t>
            </a:r>
            <a:endParaRPr lang="en-US" sz="28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2: CMIP6 Specializations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7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1637501"/>
            <a:ext cx="110728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CIM 2.0 is a set of </a:t>
            </a:r>
            <a:r>
              <a:rPr lang="en-US" sz="2800" b="1" dirty="0" smtClean="0"/>
              <a:t>static</a:t>
            </a:r>
            <a:r>
              <a:rPr lang="en-US" sz="2800" dirty="0" smtClean="0"/>
              <a:t> data structures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standardization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However on a project by project basis we need to capture much finer grained documentation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  <a:r>
              <a:rPr lang="en-US" sz="2800" u="sng" dirty="0" smtClean="0"/>
              <a:t>think fluid scientific narratives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Specializations allow the scientific community to decide what (model) documentation they wish to capture.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The CIM moves from the foreground to the background (where it belongs).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7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1: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v2.0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Problem Space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156" y="1537489"/>
            <a:ext cx="9379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Consider capturing information related to a model’s 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advection schema;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ocean lateral &amp; vertical physics;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atmosphere transport layer;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sea-ice radiative properties;</a:t>
            </a:r>
          </a:p>
          <a:p>
            <a:pPr algn="just"/>
            <a:r>
              <a:rPr lang="en-US" sz="2800" dirty="0" smtClean="0"/>
              <a:t>	ocean bio-geochemistry boundary forcing;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Only the community can decide what to capture </a:t>
            </a:r>
            <a:r>
              <a:rPr lang="mr-IN" sz="2800" dirty="0" smtClean="0"/>
              <a:t>–</a:t>
            </a:r>
            <a:r>
              <a:rPr lang="en-US" sz="2800" dirty="0" smtClean="0"/>
              <a:t> not ES-DOC.</a:t>
            </a:r>
          </a:p>
          <a:p>
            <a:pPr algn="just"/>
            <a:r>
              <a:rPr lang="en-US" sz="2800" dirty="0" smtClean="0"/>
              <a:t>	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7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Community role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068388"/>
            <a:ext cx="11072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the community own a set of specializations </a:t>
            </a:r>
            <a:r>
              <a:rPr lang="en-US" sz="2800" b="1" dirty="0" smtClean="0"/>
              <a:t>per modelling realm</a:t>
            </a:r>
            <a:r>
              <a:rPr lang="en-US" sz="2800" dirty="0" smtClean="0"/>
              <a:t>: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the community define a specialization per </a:t>
            </a:r>
            <a:r>
              <a:rPr lang="en-US" sz="2800" b="1" dirty="0" smtClean="0"/>
              <a:t>realm process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automatically </a:t>
            </a:r>
            <a:r>
              <a:rPr lang="en-US" sz="2800" b="1" dirty="0" smtClean="0"/>
              <a:t>validate </a:t>
            </a:r>
            <a:r>
              <a:rPr lang="en-US" sz="2800" dirty="0" smtClean="0"/>
              <a:t>each specialization.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the community automatically </a:t>
            </a:r>
            <a:r>
              <a:rPr lang="en-US" sz="2800" b="1" dirty="0" smtClean="0"/>
              <a:t>generate</a:t>
            </a:r>
            <a:r>
              <a:rPr lang="en-US" sz="2800" dirty="0" smtClean="0"/>
              <a:t> artefacts, e.g. </a:t>
            </a:r>
            <a:r>
              <a:rPr lang="en-US" sz="2800" dirty="0" err="1" smtClean="0"/>
              <a:t>mindmaps</a:t>
            </a:r>
            <a:r>
              <a:rPr lang="en-US" sz="2800" dirty="0" smtClean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94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ES-DOC role 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914" y="2068388"/>
            <a:ext cx="108512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Let ES-DOC guide the realm experts via workshops &amp; training resources.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aggregate the various specializations.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Let ES-DOC build value added downstream tools.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Let ES-DOC ensure visibility of final documentation.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377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GitHub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301" y="2154116"/>
            <a:ext cx="11072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aerosols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atmospheric-chemistry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landice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landsurface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ocean-bgc</a:t>
            </a:r>
            <a:endParaRPr lang="en-US" sz="2800" b="1" dirty="0" smtClean="0"/>
          </a:p>
          <a:p>
            <a:pPr algn="just"/>
            <a:r>
              <a:rPr lang="en-US" sz="2800" dirty="0" smtClean="0">
                <a:hlinkClick r:id="rId2"/>
              </a:rPr>
              <a:t>https://github.com/ES-DOC/cmip6-specializations-</a:t>
            </a:r>
            <a:r>
              <a:rPr lang="en-US" sz="2800" b="1" dirty="0" smtClean="0">
                <a:hlinkClick r:id="rId2"/>
              </a:rPr>
              <a:t>seaice</a:t>
            </a:r>
            <a:endParaRPr lang="en-US" sz="28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9564" y="1437959"/>
            <a:ext cx="1167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One GitHub repo per modelling realm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community owned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81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Authoring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1170068"/>
            <a:ext cx="6872288" cy="4942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15150" y="2028825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Very simple python data structures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Help guides &amp; support from ES-DOC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Validation tool to sanity check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Great for small workshops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413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 -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Specializations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73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- </a:t>
            </a:r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Mindmap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1134794"/>
            <a:ext cx="6960554" cy="502759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85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1152794"/>
            <a:ext cx="6667418" cy="49051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29422" y="2128841"/>
            <a:ext cx="5276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IPython notebooks are generated from specializations.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One notebook per model per realm.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As the specializations evolve, so do the notebooks.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673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IPython Notebooks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103180"/>
            <a:ext cx="6067425" cy="5109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0813" y="2128841"/>
            <a:ext cx="5605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can be iteratively completed over time.  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The notebooks will be hosted by ES-DOC.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Light-weight but effective solution to gathering a lot of complex information.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28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CMIP6 Specializations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Comparator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3" y="1204522"/>
            <a:ext cx="7167249" cy="4957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72326" y="3009573"/>
            <a:ext cx="5019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Model comparison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@ </a:t>
            </a:r>
            <a:r>
              <a:rPr lang="en-US" sz="2800" b="1" dirty="0" err="1" smtClean="0"/>
              <a:t>compare.es-doc.org</a:t>
            </a:r>
            <a:endParaRPr lang="en-US" sz="28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5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2" y="1719593"/>
            <a:ext cx="109632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data model for documenting climate modelling experiments, processes, output, simulations, workflows.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The data model is partitioned into packages, each package addressing a particular documentation/problem space.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smtClean="0"/>
              <a:t>An eco-system of tools &amp; services is built upon the data model.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809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atin typeface="Corbel" charset="0"/>
                <a:ea typeface="Corbel" charset="0"/>
                <a:cs typeface="Corbel" charset="0"/>
              </a:rPr>
              <a:t>Ipython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Notebook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5" y="2641919"/>
            <a:ext cx="11677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http://barcelona-rda.es-doc.org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~/cmip6/</a:t>
            </a:r>
            <a:r>
              <a:rPr lang="en-US" sz="3600" dirty="0" err="1" smtClean="0"/>
              <a:t>seaice.ipynb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740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30243"/>
            <a:ext cx="12192000" cy="2042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Part 3: CMIP6 Vocabularies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57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PYESSV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20148" y="3945278"/>
            <a:ext cx="11773731" cy="2018798"/>
            <a:chOff x="421481" y="2834123"/>
            <a:chExt cx="11291888" cy="2601314"/>
          </a:xfrm>
        </p:grpSpPr>
        <p:sp>
          <p:nvSpPr>
            <p:cNvPr id="31" name="Rectangle 30"/>
            <p:cNvSpPr/>
            <p:nvPr/>
          </p:nvSpPr>
          <p:spPr>
            <a:xfrm>
              <a:off x="421481" y="2834123"/>
              <a:ext cx="11291888" cy="260131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dirty="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1370" y="3103100"/>
              <a:ext cx="10897755" cy="797865"/>
              <a:chOff x="743764" y="2639709"/>
              <a:chExt cx="10897755" cy="79786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376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Create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479206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Load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147484" y="2639709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Parse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52129" y="4344833"/>
              <a:ext cx="10886996" cy="797865"/>
              <a:chOff x="754523" y="4267218"/>
              <a:chExt cx="10886996" cy="79786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147484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I/O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54523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Archival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479206" y="4267218"/>
                <a:ext cx="3494035" cy="7978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Corbel" charset="0"/>
                    <a:ea typeface="Corbel" charset="0"/>
                    <a:cs typeface="Corbel" charset="0"/>
                  </a:rPr>
                  <a:t>XML / JSON</a:t>
                </a:r>
                <a:endParaRPr lang="en-US" sz="3200" b="1" dirty="0">
                  <a:solidFill>
                    <a:srgbClr val="00206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2914234" y="1560360"/>
            <a:ext cx="6363532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err="1" smtClean="0">
                <a:latin typeface="Corbel" charset="0"/>
                <a:ea typeface="Corbel" charset="0"/>
                <a:cs typeface="Corbel" charset="0"/>
              </a:rPr>
              <a:t>pyessv</a:t>
            </a: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 = python vocabulary manager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at the heart of the ES-DOC eco-system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rbel" charset="0"/>
                <a:ea typeface="Corbel" charset="0"/>
                <a:cs typeface="Corbel" charset="0"/>
              </a:rPr>
              <a:t>mature, unit-tested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orbel" charset="0"/>
                <a:ea typeface="Corbel" charset="0"/>
                <a:cs typeface="Corbel" charset="0"/>
              </a:rPr>
              <a:t>https://</a:t>
            </a:r>
            <a:r>
              <a:rPr lang="en-US" sz="2800" dirty="0" err="1">
                <a:latin typeface="Corbel" charset="0"/>
                <a:ea typeface="Corbel" charset="0"/>
                <a:cs typeface="Corbel" charset="0"/>
              </a:rPr>
              <a:t>github.com</a:t>
            </a:r>
            <a:r>
              <a:rPr lang="en-US" sz="2800" dirty="0">
                <a:latin typeface="Corbel" charset="0"/>
                <a:ea typeface="Corbel" charset="0"/>
                <a:cs typeface="Corbel" charset="0"/>
              </a:rPr>
              <a:t>/ES-DOC/</a:t>
            </a:r>
            <a:r>
              <a:rPr lang="en-US" sz="2800" dirty="0" err="1">
                <a:latin typeface="Corbel" charset="0"/>
                <a:ea typeface="Corbel" charset="0"/>
                <a:cs typeface="Corbel" charset="0"/>
              </a:rPr>
              <a:t>pyessv.git</a:t>
            </a:r>
            <a:endParaRPr lang="en-US" sz="280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1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PYESSV-ARCHIVE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7634" y="2237664"/>
            <a:ext cx="8136732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>
                <a:latin typeface="Corbel" charset="0"/>
                <a:ea typeface="Corbel" charset="0"/>
                <a:cs typeface="Corbel" charset="0"/>
              </a:rPr>
              <a:t>pyessv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-archive = vocabulary archive</a:t>
            </a: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>
                <a:latin typeface="Corbel" charset="0"/>
                <a:ea typeface="Corbel" charset="0"/>
                <a:cs typeface="Corbel" charset="0"/>
                <a:hlinkClick r:id="rId2"/>
              </a:rPr>
              <a:t>https://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  <a:hlinkClick r:id="rId2"/>
              </a:rPr>
              <a:t>github.com/ES-DOC/pyessv-archive.git</a:t>
            </a: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2800" b="1" dirty="0" smtClean="0">
              <a:latin typeface="Corbel" charset="0"/>
              <a:ea typeface="Corbel" charset="0"/>
              <a:cs typeface="Corbe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1" dirty="0" err="1" smtClean="0">
                <a:latin typeface="Corbel" charset="0"/>
                <a:ea typeface="Corbel" charset="0"/>
                <a:cs typeface="Corbel" charset="0"/>
              </a:rPr>
              <a:t>Iniitialized</a:t>
            </a:r>
            <a:r>
              <a:rPr lang="en-US" sz="2800" b="1" dirty="0" smtClean="0">
                <a:latin typeface="Corbel" charset="0"/>
                <a:ea typeface="Corbel" charset="0"/>
                <a:cs typeface="Corbel" charset="0"/>
              </a:rPr>
              <a:t> with WCRP-CMIP6 vocabularies</a:t>
            </a:r>
            <a:endParaRPr lang="en-US" sz="28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1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Packages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35916" y="1491560"/>
            <a:ext cx="9151158" cy="4262199"/>
            <a:chOff x="1450173" y="1284497"/>
            <a:chExt cx="9151158" cy="4262199"/>
          </a:xfrm>
        </p:grpSpPr>
        <p:sp>
          <p:nvSpPr>
            <p:cNvPr id="7" name="Rectangle 6"/>
            <p:cNvSpPr/>
            <p:nvPr/>
          </p:nvSpPr>
          <p:spPr>
            <a:xfrm>
              <a:off x="1450173" y="130762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Activity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41081" y="1284497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31989" y="1311304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Designing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0173" y="2823543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DRS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55371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Platform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31989" y="2836069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Science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5017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Shared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26793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Software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1989" y="4339620"/>
              <a:ext cx="2369342" cy="120707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sz="3200" b="1" dirty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1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Class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54" y="1098794"/>
            <a:ext cx="8831899" cy="508587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030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ENUM Definition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05" y="1069030"/>
            <a:ext cx="8789622" cy="505805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30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53" y="2311108"/>
            <a:ext cx="8791575" cy="11787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rPr>
              <a:t>Definitions</a:t>
            </a:r>
            <a:endParaRPr lang="en-US" sz="3200" b="1" dirty="0">
              <a:solidFill>
                <a:schemeClr val="tx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7690" y="3755491"/>
            <a:ext cx="285750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Corbel" charset="0"/>
                <a:ea typeface="Corbel" charset="0"/>
                <a:cs typeface="Corbel" charset="0"/>
              </a:rPr>
              <a:t>Parser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415" y="3755491"/>
            <a:ext cx="2724150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Validator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43315" y="3755491"/>
            <a:ext cx="2728912" cy="11787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Corbel" charset="0"/>
                <a:ea typeface="Corbel" charset="0"/>
                <a:cs typeface="Corbel" charset="0"/>
              </a:rPr>
              <a:t>Generators</a:t>
            </a:r>
            <a:endParaRPr lang="en-US" sz="32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7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52" y="1192179"/>
            <a:ext cx="9581961" cy="495434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02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27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CIM v2.0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Tooling </a:t>
            </a:r>
            <a:r>
              <a:rPr lang="mr-IN" sz="4400" b="1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sz="4400" b="1" dirty="0" smtClean="0">
                <a:latin typeface="Corbel" charset="0"/>
                <a:ea typeface="Corbel" charset="0"/>
                <a:cs typeface="Corbel" charset="0"/>
              </a:rPr>
              <a:t> Generator Output</a:t>
            </a:r>
            <a:endParaRPr lang="en-US" sz="4400" b="1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6217965"/>
            <a:ext cx="12192000" cy="594878"/>
            <a:chOff x="0" y="6217965"/>
            <a:chExt cx="12192000" cy="594878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2761" y="6289405"/>
              <a:ext cx="1157283" cy="504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962" y="6325405"/>
              <a:ext cx="2700000" cy="47968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147" y="6329118"/>
              <a:ext cx="2700000" cy="42725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9" y="6308843"/>
              <a:ext cx="1386000" cy="504000"/>
            </a:xfrm>
            <a:prstGeom prst="rect">
              <a:avLst/>
            </a:prstGeom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0" y="6217965"/>
              <a:ext cx="12192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9" y="1155069"/>
            <a:ext cx="6487047" cy="49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1670</TotalTime>
  <Words>667</Words>
  <Application>Microsoft Macintosh PowerPoint</Application>
  <PresentationFormat>Widescreen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Corbel</vt:lpstr>
      <vt:lpstr>Mangal</vt:lpstr>
      <vt:lpstr>Office Theme</vt:lpstr>
      <vt:lpstr>Ontologies, specializations &amp; vocabularies ES-DOC infrastructure for CMIP6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ES-DOC: CIM 2 &amp; CMIP6</dc:title>
  <dc:creator>mark greenslade</dc:creator>
  <cp:lastModifiedBy>mark greenslade</cp:lastModifiedBy>
  <cp:revision>90</cp:revision>
  <cp:lastPrinted>2016-09-26T19:01:42Z</cp:lastPrinted>
  <dcterms:created xsi:type="dcterms:W3CDTF">2016-09-26T08:55:17Z</dcterms:created>
  <dcterms:modified xsi:type="dcterms:W3CDTF">2018-01-12T08:56:26Z</dcterms:modified>
</cp:coreProperties>
</file>