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es-doc.org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es-doc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1.png" descr="es-doc-splash-main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59" y="1338907"/>
            <a:ext cx="9144001" cy="4026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2.png" descr="es-doc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6973" y="376749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-1" y="5658956"/>
            <a:ext cx="91440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000"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http://es-doc.org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4" name="es-doc-viewer-standalone-screen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994" y="0"/>
            <a:ext cx="862601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4.png" descr="agu-compa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" y="0"/>
            <a:ext cx="905354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57200" y="335916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/>
            <a:r>
              <a:t>PYESDOC &amp; CMIP6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Shape 150"/>
          <p:cNvSpPr/>
          <p:nvPr/>
        </p:nvSpPr>
        <p:spPr>
          <a:xfrm>
            <a:off x="234001" y="2211001"/>
            <a:ext cx="8675998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/>
            </a:pPr>
            <a:r>
              <a:t>Groups will be able to leverage pyesdoc in order to output documentation at simulation runtime.  </a:t>
            </a:r>
          </a:p>
          <a:p>
            <a:pPr algn="ctr">
              <a:defRPr sz="3600"/>
            </a:pPr>
          </a:p>
          <a:p>
            <a:pPr algn="ctr">
              <a:defRPr sz="3600"/>
            </a:pPr>
            <a:r>
              <a:t>E.G.  MOHC already writes metadata to internal databases.  Mark Elkington and Emma Hibling are developing a pyesdoc adaptor.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457200" y="335916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/>
            <a:r>
              <a:t>PYESDOC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hape 154"/>
          <p:cNvSpPr/>
          <p:nvPr/>
        </p:nvSpPr>
        <p:spPr>
          <a:xfrm>
            <a:off x="3592470" y="2268220"/>
            <a:ext cx="1959060" cy="382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600"/>
            </a:pPr>
            <a:r>
              <a:t>Create</a:t>
            </a:r>
          </a:p>
          <a:p>
            <a:pPr algn="ctr"/>
            <a:r>
              <a:rPr sz="3600"/>
              <a:t>I/O</a:t>
            </a:r>
            <a:endParaRPr sz="3600"/>
          </a:p>
          <a:p>
            <a:pPr algn="ctr"/>
            <a:r>
              <a:rPr sz="3600"/>
              <a:t>Parse</a:t>
            </a:r>
            <a:endParaRPr sz="3600"/>
          </a:p>
          <a:p>
            <a:pPr algn="ctr"/>
            <a:r>
              <a:rPr sz="3600"/>
              <a:t>Publish</a:t>
            </a:r>
            <a:endParaRPr sz="3600"/>
          </a:p>
          <a:p>
            <a:pPr algn="ctr"/>
            <a:r>
              <a:rPr sz="3600"/>
              <a:t>Search</a:t>
            </a:r>
            <a:endParaRPr sz="3600"/>
          </a:p>
          <a:p>
            <a:pPr algn="ctr"/>
            <a:r>
              <a:rPr sz="3600"/>
              <a:t>Serialise</a:t>
            </a:r>
            <a:endParaRPr sz="3600"/>
          </a:p>
          <a:p>
            <a:pPr algn="ctr"/>
            <a:r>
              <a:rPr sz="3600"/>
              <a:t>Validate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1.png" descr="es-doc-splash-main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459" y="1338907"/>
            <a:ext cx="9144001" cy="4026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2.png" descr="es-doc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6973" y="376749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-1" y="5658956"/>
            <a:ext cx="914400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5000"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http://es-doc.org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48916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>
              <a:defRPr b="0" sz="4400"/>
            </a:pPr>
            <a:r>
              <a:rPr b="1" sz="6600"/>
              <a:t>Mission</a:t>
            </a:r>
          </a:p>
        </p:txBody>
      </p:sp>
      <p:pic>
        <p:nvPicPr>
          <p:cNvPr id="114" name="image2.png" descr="es-doc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8430" y="5962277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0" y="2263043"/>
            <a:ext cx="9144001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/>
            </a:lvl1pPr>
          </a:lstStyle>
          <a:p>
            <a:pPr/>
            <a:r>
              <a:t>Standards based eco-system in support of earth system modelling documentation creation, analysis &amp; dissemination.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457200" y="48916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>
              <a:defRPr b="0" sz="4400"/>
            </a:pPr>
            <a:r>
              <a:rPr b="1" sz="6600"/>
              <a:t>Strategic Relevance</a:t>
            </a:r>
          </a:p>
        </p:txBody>
      </p:sp>
      <p:pic>
        <p:nvPicPr>
          <p:cNvPr id="118" name="image2.png" descr="es-doc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8430" y="5962277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0" y="1948100"/>
            <a:ext cx="9144000" cy="382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/>
            </a:pPr>
            <a:r>
              <a:t>EXA-Scale search enhancement</a:t>
            </a:r>
          </a:p>
          <a:p>
            <a:pPr algn="ctr">
              <a:defRPr sz="3600"/>
            </a:pPr>
          </a:p>
          <a:p>
            <a:pPr algn="ctr">
              <a:defRPr sz="3600"/>
            </a:pPr>
            <a:r>
              <a:t>IPCC reports generation</a:t>
            </a:r>
          </a:p>
          <a:p>
            <a:pPr algn="ctr">
              <a:defRPr sz="3600"/>
            </a:pPr>
          </a:p>
          <a:p>
            <a:pPr algn="ctr">
              <a:defRPr sz="3600"/>
            </a:pPr>
            <a:r>
              <a:t>Model inter-comparison</a:t>
            </a:r>
          </a:p>
          <a:p>
            <a:pPr algn="ctr">
              <a:defRPr sz="3600"/>
            </a:pPr>
          </a:p>
          <a:p>
            <a:pPr algn="ctr">
              <a:defRPr sz="3600"/>
            </a:pPr>
            <a:r>
              <a:t>Realtime simulation documentation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48916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>
              <a:defRPr b="0" sz="4400"/>
            </a:pPr>
            <a:r>
              <a:rPr b="1" sz="6600"/>
              <a:t>Funders</a:t>
            </a:r>
          </a:p>
        </p:txBody>
      </p:sp>
      <p:pic>
        <p:nvPicPr>
          <p:cNvPr id="122" name="image2.png" descr="es-doc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8430" y="5962277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2202975"/>
            <a:ext cx="9144001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4800"/>
              <a:t>IPSL (EU)</a:t>
            </a:r>
            <a:endParaRPr sz="4800"/>
          </a:p>
          <a:p>
            <a:pPr algn="ctr"/>
            <a:r>
              <a:rPr sz="4800"/>
              <a:t>NOAA (US)</a:t>
            </a:r>
            <a:endParaRPr sz="4800"/>
          </a:p>
          <a:p>
            <a:pPr algn="ctr"/>
            <a:r>
              <a:rPr sz="4800"/>
              <a:t>ISENES-2 (EU)</a:t>
            </a:r>
            <a:endParaRPr sz="4800"/>
          </a:p>
          <a:p>
            <a:pPr algn="ctr"/>
            <a:r>
              <a:rPr sz="4800"/>
              <a:t>NCAS (UK)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457200" y="48916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>
              <a:defRPr b="0" sz="4400"/>
            </a:pPr>
            <a:r>
              <a:rPr b="1" sz="6600"/>
              <a:t>PI’s</a:t>
            </a:r>
          </a:p>
        </p:txBody>
      </p:sp>
      <p:pic>
        <p:nvPicPr>
          <p:cNvPr id="126" name="image2.png" descr="es-doc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8430" y="5962277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0" y="1645211"/>
            <a:ext cx="9144001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rPr sz="4400"/>
              <a:t>Venkatramani Balaji (US - GFDL)</a:t>
            </a:r>
            <a:endParaRPr sz="4400"/>
          </a:p>
          <a:p>
            <a:pPr algn="ctr"/>
            <a:r>
              <a:rPr sz="4400"/>
              <a:t>Cecelia DeLuca (US - NOAA)</a:t>
            </a:r>
            <a:endParaRPr sz="4400"/>
          </a:p>
          <a:p>
            <a:pPr algn="ctr"/>
            <a:r>
              <a:rPr sz="4400"/>
              <a:t>Sébastien Denvil (EU - IPSL)</a:t>
            </a:r>
            <a:endParaRPr sz="4400"/>
          </a:p>
          <a:p>
            <a:pPr algn="ctr"/>
            <a:r>
              <a:rPr sz="4400"/>
              <a:t>Eric Guilyardi (EU - IPSL)</a:t>
            </a:r>
            <a:endParaRPr sz="4400"/>
          </a:p>
          <a:p>
            <a:pPr algn="ctr"/>
            <a:r>
              <a:rPr sz="4400"/>
              <a:t>Bryan Lawrence (EU - BADC)</a:t>
            </a:r>
            <a:endParaRPr sz="4400"/>
          </a:p>
          <a:p>
            <a:pPr algn="ctr"/>
            <a:r>
              <a:rPr sz="4400"/>
              <a:t>Karl Taylor (US - PCMDI)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457200" y="48916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>
              <a:defRPr b="0" sz="4400"/>
            </a:pPr>
            <a:r>
              <a:rPr b="1" sz="6600"/>
              <a:t>Core Team</a:t>
            </a:r>
          </a:p>
        </p:txBody>
      </p:sp>
      <p:pic>
        <p:nvPicPr>
          <p:cNvPr id="130" name="image2.png" descr="es-doc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8430" y="5962277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0" y="2297366"/>
            <a:ext cx="9144001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/>
            </a:pPr>
            <a:r>
              <a:t>Sylvia Murphy (US - NOAA)</a:t>
            </a:r>
          </a:p>
          <a:p>
            <a:pPr algn="ctr">
              <a:defRPr sz="4400"/>
            </a:pPr>
            <a:r>
              <a:t>Allyn Treshansky (US - NOAA)</a:t>
            </a:r>
          </a:p>
          <a:p>
            <a:pPr algn="ctr">
              <a:defRPr sz="4400"/>
            </a:pPr>
            <a:r>
              <a:t>Mark Greenslade (EU - IPSL)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457200" y="48916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>
              <a:defRPr b="0" sz="4400"/>
            </a:pPr>
            <a:r>
              <a:rPr b="1" sz="6600"/>
              <a:t>Services</a:t>
            </a:r>
          </a:p>
        </p:txBody>
      </p:sp>
      <p:pic>
        <p:nvPicPr>
          <p:cNvPr id="134" name="image2.png" descr="es-doc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8430" y="5962277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0" y="1808400"/>
            <a:ext cx="9144000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/>
            </a:pPr>
            <a:r>
              <a:t>Engage scientific community</a:t>
            </a:r>
          </a:p>
          <a:p>
            <a:pPr algn="ctr">
              <a:defRPr sz="4400"/>
            </a:pPr>
            <a:r>
              <a:t>Nurture standards, e.g. CIM</a:t>
            </a:r>
          </a:p>
          <a:p>
            <a:pPr algn="ctr">
              <a:defRPr sz="4400"/>
            </a:pPr>
            <a:r>
              <a:t>Advocacy</a:t>
            </a:r>
          </a:p>
          <a:p>
            <a:pPr algn="ctr">
              <a:defRPr sz="4400"/>
            </a:pPr>
            <a:r>
              <a:t>Governance</a:t>
            </a:r>
          </a:p>
          <a:p>
            <a:pPr algn="ctr">
              <a:defRPr sz="4400"/>
            </a:pPr>
            <a:r>
              <a:t>Dissemination</a:t>
            </a:r>
          </a:p>
          <a:p>
            <a:pPr algn="ctr">
              <a:defRPr sz="4400"/>
            </a:pPr>
            <a:r>
              <a:t>Outreach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457200" y="48916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6600"/>
            </a:lvl1pPr>
          </a:lstStyle>
          <a:p>
            <a:pPr>
              <a:defRPr b="0" sz="4400"/>
            </a:pPr>
            <a:r>
              <a:rPr b="1" sz="6600"/>
              <a:t>Tools</a:t>
            </a:r>
          </a:p>
        </p:txBody>
      </p:sp>
      <p:pic>
        <p:nvPicPr>
          <p:cNvPr id="138" name="image2.png" descr="es-doc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8430" y="5962277"/>
            <a:ext cx="2592254" cy="65390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>
            <a:off x="0" y="2048517"/>
            <a:ext cx="9144001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/>
            </a:pPr>
            <a:r>
              <a:t>Create</a:t>
            </a:r>
          </a:p>
          <a:p>
            <a:pPr algn="ctr">
              <a:defRPr sz="4400"/>
            </a:pPr>
            <a:r>
              <a:t>Search</a:t>
            </a:r>
          </a:p>
          <a:p>
            <a:pPr algn="ctr">
              <a:defRPr sz="4400"/>
            </a:pPr>
            <a:r>
              <a:t>View</a:t>
            </a:r>
          </a:p>
          <a:p>
            <a:pPr algn="ctr">
              <a:defRPr sz="4400"/>
            </a:pPr>
            <a:r>
              <a:t>Compare</a:t>
            </a:r>
          </a:p>
          <a:p>
            <a:pPr algn="ctr">
              <a:defRPr sz="4400"/>
            </a:pPr>
            <a:r>
              <a:t>Visualize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es-doc-search-screen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386" y="0"/>
            <a:ext cx="788122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