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3" r:id="rId3"/>
    <p:sldId id="269" r:id="rId4"/>
    <p:sldId id="295" r:id="rId5"/>
    <p:sldId id="291" r:id="rId6"/>
    <p:sldId id="294" r:id="rId7"/>
    <p:sldId id="292" r:id="rId8"/>
    <p:sldId id="267" r:id="rId9"/>
    <p:sldId id="288" r:id="rId10"/>
    <p:sldId id="289" r:id="rId11"/>
    <p:sldId id="290" r:id="rId12"/>
    <p:sldId id="285" r:id="rId13"/>
    <p:sldId id="286" r:id="rId14"/>
    <p:sldId id="287" r:id="rId15"/>
    <p:sldId id="264" r:id="rId16"/>
    <p:sldId id="284" r:id="rId17"/>
    <p:sldId id="280" r:id="rId18"/>
    <p:sldId id="270" r:id="rId19"/>
    <p:sldId id="273" r:id="rId20"/>
    <p:sldId id="281" r:id="rId21"/>
    <p:sldId id="274" r:id="rId22"/>
    <p:sldId id="275" r:id="rId23"/>
    <p:sldId id="282" r:id="rId24"/>
    <p:sldId id="276" r:id="rId25"/>
    <p:sldId id="277" r:id="rId26"/>
    <p:sldId id="283" r:id="rId27"/>
    <p:sldId id="278" r:id="rId28"/>
    <p:sldId id="279" r:id="rId29"/>
    <p:sldId id="296" r:id="rId30"/>
    <p:sldId id="26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09DAC35-6533-4441-A137-1C5F39F44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11BE8F-EE44-46BC-8E44-D5B15F095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969A-0D16-4FA4-ABB6-7B88355AC66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7A097E-882F-493B-AB75-923F29FB40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26B1A6-29C3-4AE6-A800-F8E438EB0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1966E-A16B-479F-9024-AA4CB49289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643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DBE5-38DA-4EED-B135-4880CD215E6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062-279D-419F-8B98-442C9F97AA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001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36C6-20E4-42EB-B433-E911AFE2E4F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7EA6-CBA8-47D7-A8BE-A985972F5FF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3EB3-D255-428B-9489-CD3F62B1989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BA7-0171-44BD-B654-337A793D53AC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9A1B-4DF7-49E9-92C7-F496ED7A586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C013-3104-4158-91E5-F792FD28B0A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1C2D-295F-478E-B411-0AD47823AB6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3828-A08A-4C59-A10E-315B0601CCD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3E-31DE-434B-8A01-73E6436D3ACA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DB143CF-90CD-4189-80FA-B8FEF4DE568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129AA-AED1-41EC-9C1B-52B59A2EAB6A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1A2160E0-C2BB-4CCD-AC13-4F5D461789CD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Bryan Murrone, Eric Spinelli, Federico Luzzi, Luca Pretini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629CF-4F20-49B8-B986-3EB73CD8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Reddit’s polarization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40A503-69B7-4DDF-A4FC-2C187AB9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Studio topic polarization di subreddit 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379C4F-C246-4C62-880A-52E030258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1" r="36202" b="-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BF8BC43-1119-405F-90A3-8284E3F8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00143"/>
            <a:ext cx="746449" cy="746449"/>
          </a:xfrm>
          <a:prstGeom prst="rect">
            <a:avLst/>
          </a:prstGeom>
        </p:spPr>
      </p:pic>
      <p:pic>
        <p:nvPicPr>
          <p:cNvPr id="8" name="Immagine 7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C1A5F0B1-DA48-4313-B873-978CA1AD2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83" y="100143"/>
            <a:ext cx="746449" cy="7464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FBF870-9C5F-42ED-9BE7-47813E3C1FB1}"/>
              </a:ext>
            </a:extLst>
          </p:cNvPr>
          <p:cNvSpPr txBox="1"/>
          <p:nvPr/>
        </p:nvSpPr>
        <p:spPr>
          <a:xfrm>
            <a:off x="1929425" y="197031"/>
            <a:ext cx="545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Unimib</a:t>
            </a:r>
            <a:r>
              <a:rPr lang="en-US" dirty="0"/>
              <a:t> – Anno </a:t>
            </a:r>
            <a:r>
              <a:rPr lang="en-US" dirty="0" err="1"/>
              <a:t>Accademico</a:t>
            </a:r>
            <a:r>
              <a:rPr lang="en-US" dirty="0"/>
              <a:t> 2019-20</a:t>
            </a:r>
          </a:p>
          <a:p>
            <a:r>
              <a:rPr lang="en-US" dirty="0"/>
              <a:t>Bryan </a:t>
            </a:r>
            <a:r>
              <a:rPr lang="en-US" dirty="0" err="1"/>
              <a:t>Murrone</a:t>
            </a:r>
            <a:r>
              <a:rPr lang="en-US" dirty="0"/>
              <a:t>, Eric Spinelli, Federico Luzzi, Luca </a:t>
            </a:r>
            <a:r>
              <a:rPr lang="en-US" dirty="0" err="1"/>
              <a:t>Pretini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57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2345DA8-F598-45D9-8067-620715E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Lemmatization con NLTK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6011900-BC4F-49A7-96EA-D77A34D7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4" y="2088859"/>
            <a:ext cx="10974355" cy="39344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libreria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b="1" dirty="0"/>
              <a:t>NLTK</a:t>
            </a:r>
            <a:r>
              <a:rPr lang="it-IT" dirty="0"/>
              <a:t> (Natural </a:t>
            </a:r>
            <a:r>
              <a:rPr lang="it-IT" dirty="0" err="1"/>
              <a:t>Leanguage</a:t>
            </a:r>
            <a:r>
              <a:rPr lang="it-IT" dirty="0"/>
              <a:t> </a:t>
            </a:r>
            <a:r>
              <a:rPr lang="it-IT" dirty="0" err="1"/>
              <a:t>ToolKit</a:t>
            </a:r>
            <a:r>
              <a:rPr lang="it-IT" dirty="0"/>
              <a:t>), da cui </a:t>
            </a:r>
            <a:r>
              <a:rPr lang="it-IT" b="1" dirty="0" err="1"/>
              <a:t>WordNetLemmatizer</a:t>
            </a:r>
            <a:r>
              <a:rPr lang="it-IT" b="1" dirty="0"/>
              <a:t>()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 </a:t>
            </a:r>
            <a:r>
              <a:rPr lang="it-IT" dirty="0"/>
              <a:t>database lessicale per lingua inglese </a:t>
            </a:r>
            <a:r>
              <a:rPr lang="it-IT" b="1" dirty="0" err="1"/>
              <a:t>WordNet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Caratteristiche: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400" dirty="0"/>
              <a:t>Pro: velocità di esecuzione, precisione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400" dirty="0"/>
              <a:t>Contro: limitato ai termini plurali e alla terza persona singolare in –s</a:t>
            </a:r>
          </a:p>
        </p:txBody>
      </p:sp>
    </p:spTree>
    <p:extLst>
      <p:ext uri="{BB962C8B-B14F-4D97-AF65-F5344CB8AC3E}">
        <p14:creationId xmlns:p14="http://schemas.microsoft.com/office/powerpoint/2010/main" val="349840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: Single Corner Rounded 9">
            <a:extLst>
              <a:ext uri="{FF2B5EF4-FFF2-40B4-BE49-F238E27FC236}">
                <a16:creationId xmlns:a16="http://schemas.microsoft.com/office/drawing/2014/main" id="{11EBC129-9742-4DC8-B1DD-4975F96DDED2}"/>
              </a:ext>
            </a:extLst>
          </p:cNvPr>
          <p:cNvSpPr/>
          <p:nvPr/>
        </p:nvSpPr>
        <p:spPr>
          <a:xfrm>
            <a:off x="5360565" y="3997656"/>
            <a:ext cx="1048624" cy="28072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6938382-E477-4758-BC4B-31698615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Esempio</a:t>
            </a:r>
            <a:r>
              <a:rPr lang="en-US" dirty="0">
                <a:solidFill>
                  <a:srgbClr val="FFFFFF"/>
                </a:solidFill>
              </a:rPr>
              <a:t> di Lemmatization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45E158C-7CA5-49BF-BABD-5C3E0365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18" y="1905000"/>
            <a:ext cx="10987481" cy="4495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Esempio tratto dal corpus «</a:t>
            </a:r>
            <a:r>
              <a:rPr lang="it-IT" dirty="0" err="1"/>
              <a:t>Atheism</a:t>
            </a:r>
            <a:r>
              <a:rPr lang="it-IT" dirty="0"/>
              <a:t>»: primo testo originale, secondo </a:t>
            </a:r>
            <a:r>
              <a:rPr lang="it-IT" dirty="0" err="1"/>
              <a:t>lemmatization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Si noti: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400" dirty="0"/>
              <a:t>Aggettivi come «</a:t>
            </a:r>
            <a:r>
              <a:rPr lang="it-IT" sz="2400" dirty="0" err="1"/>
              <a:t>religious</a:t>
            </a:r>
            <a:r>
              <a:rPr lang="it-IT" sz="2400" dirty="0"/>
              <a:t>» giustamente non corretti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400" dirty="0"/>
              <a:t>Plurali irregolari erroneamente non corretti</a:t>
            </a:r>
          </a:p>
          <a:p>
            <a:r>
              <a:rPr lang="it-IT" dirty="0"/>
              <a:t>                                                                  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25C63B11-8166-43A4-B09B-A459B954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8" y="5239862"/>
            <a:ext cx="11555081" cy="1098945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27C8FDB-8336-4D15-A416-9C1EBE2D5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8" y="3997656"/>
            <a:ext cx="11555081" cy="1076760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82631A36-5DD1-4E42-95B6-91A9E127D9F0}"/>
              </a:ext>
            </a:extLst>
          </p:cNvPr>
          <p:cNvCxnSpPr/>
          <p:nvPr/>
        </p:nvCxnSpPr>
        <p:spPr>
          <a:xfrm>
            <a:off x="5360565" y="4278385"/>
            <a:ext cx="10486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F7F294-4A47-41F9-A424-707ED6F41A38}"/>
              </a:ext>
            </a:extLst>
          </p:cNvPr>
          <p:cNvCxnSpPr/>
          <p:nvPr/>
        </p:nvCxnSpPr>
        <p:spPr>
          <a:xfrm>
            <a:off x="5360565" y="5512965"/>
            <a:ext cx="10486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3E0B061B-BF61-44A0-BEC7-39F1B123991C}"/>
              </a:ext>
            </a:extLst>
          </p:cNvPr>
          <p:cNvCxnSpPr>
            <a:cxnSpLocks/>
          </p:cNvCxnSpPr>
          <p:nvPr/>
        </p:nvCxnSpPr>
        <p:spPr>
          <a:xfrm>
            <a:off x="1284913" y="4278385"/>
            <a:ext cx="7703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9">
            <a:extLst>
              <a:ext uri="{FF2B5EF4-FFF2-40B4-BE49-F238E27FC236}">
                <a16:creationId xmlns:a16="http://schemas.microsoft.com/office/drawing/2014/main" id="{51EF8543-5EA4-4884-84E5-7D6D96AD5003}"/>
              </a:ext>
            </a:extLst>
          </p:cNvPr>
          <p:cNvCxnSpPr>
            <a:cxnSpLocks/>
          </p:cNvCxnSpPr>
          <p:nvPr/>
        </p:nvCxnSpPr>
        <p:spPr>
          <a:xfrm>
            <a:off x="1284913" y="5512965"/>
            <a:ext cx="7703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71A4ED0A-552D-4A55-ADD3-4702EE0C3BAA}"/>
              </a:ext>
            </a:extLst>
          </p:cNvPr>
          <p:cNvCxnSpPr>
            <a:cxnSpLocks/>
          </p:cNvCxnSpPr>
          <p:nvPr/>
        </p:nvCxnSpPr>
        <p:spPr>
          <a:xfrm>
            <a:off x="6493079" y="4278385"/>
            <a:ext cx="6207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5544BF3C-BE8B-416D-A106-D97757B592E4}"/>
              </a:ext>
            </a:extLst>
          </p:cNvPr>
          <p:cNvCxnSpPr>
            <a:cxnSpLocks/>
          </p:cNvCxnSpPr>
          <p:nvPr/>
        </p:nvCxnSpPr>
        <p:spPr>
          <a:xfrm>
            <a:off x="6493079" y="5512965"/>
            <a:ext cx="6207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D6895C20-4CC2-4A66-AD17-5AD6FBB9AC5E}"/>
              </a:ext>
            </a:extLst>
          </p:cNvPr>
          <p:cNvCxnSpPr>
            <a:cxnSpLocks/>
          </p:cNvCxnSpPr>
          <p:nvPr/>
        </p:nvCxnSpPr>
        <p:spPr>
          <a:xfrm>
            <a:off x="2450984" y="4523064"/>
            <a:ext cx="6207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4C227047-3437-4A67-9927-7DCD7289CC55}"/>
              </a:ext>
            </a:extLst>
          </p:cNvPr>
          <p:cNvCxnSpPr>
            <a:cxnSpLocks/>
          </p:cNvCxnSpPr>
          <p:nvPr/>
        </p:nvCxnSpPr>
        <p:spPr>
          <a:xfrm>
            <a:off x="2450984" y="5789334"/>
            <a:ext cx="6207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2F09A7D3-1D27-40BB-BB46-72B6298DDA90}"/>
              </a:ext>
            </a:extLst>
          </p:cNvPr>
          <p:cNvCxnSpPr>
            <a:cxnSpLocks/>
          </p:cNvCxnSpPr>
          <p:nvPr/>
        </p:nvCxnSpPr>
        <p:spPr>
          <a:xfrm>
            <a:off x="3459061" y="4801299"/>
            <a:ext cx="5005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9">
            <a:extLst>
              <a:ext uri="{FF2B5EF4-FFF2-40B4-BE49-F238E27FC236}">
                <a16:creationId xmlns:a16="http://schemas.microsoft.com/office/drawing/2014/main" id="{973BD34C-4E5D-4998-9FBC-08EB4504505A}"/>
              </a:ext>
            </a:extLst>
          </p:cNvPr>
          <p:cNvCxnSpPr>
            <a:cxnSpLocks/>
          </p:cNvCxnSpPr>
          <p:nvPr/>
        </p:nvCxnSpPr>
        <p:spPr>
          <a:xfrm>
            <a:off x="3459061" y="6044267"/>
            <a:ext cx="38309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3">
            <a:extLst>
              <a:ext uri="{FF2B5EF4-FFF2-40B4-BE49-F238E27FC236}">
                <a16:creationId xmlns:a16="http://schemas.microsoft.com/office/drawing/2014/main" id="{22A55883-F0D1-43EF-B418-CCB6A73F1DF0}"/>
              </a:ext>
            </a:extLst>
          </p:cNvPr>
          <p:cNvCxnSpPr>
            <a:cxnSpLocks/>
          </p:cNvCxnSpPr>
          <p:nvPr/>
        </p:nvCxnSpPr>
        <p:spPr>
          <a:xfrm>
            <a:off x="6493079" y="4801299"/>
            <a:ext cx="6207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5">
            <a:extLst>
              <a:ext uri="{FF2B5EF4-FFF2-40B4-BE49-F238E27FC236}">
                <a16:creationId xmlns:a16="http://schemas.microsoft.com/office/drawing/2014/main" id="{BD7E7A27-AE3D-47BB-BF97-04455CC2A9A1}"/>
              </a:ext>
            </a:extLst>
          </p:cNvPr>
          <p:cNvCxnSpPr>
            <a:cxnSpLocks/>
          </p:cNvCxnSpPr>
          <p:nvPr/>
        </p:nvCxnSpPr>
        <p:spPr>
          <a:xfrm>
            <a:off x="6409189" y="6044267"/>
            <a:ext cx="4530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7">
            <a:extLst>
              <a:ext uri="{FF2B5EF4-FFF2-40B4-BE49-F238E27FC236}">
                <a16:creationId xmlns:a16="http://schemas.microsoft.com/office/drawing/2014/main" id="{F1E2584A-AD87-4178-86C6-2931DB9B6C38}"/>
              </a:ext>
            </a:extLst>
          </p:cNvPr>
          <p:cNvCxnSpPr>
            <a:cxnSpLocks/>
          </p:cNvCxnSpPr>
          <p:nvPr/>
        </p:nvCxnSpPr>
        <p:spPr>
          <a:xfrm>
            <a:off x="10653739" y="4797104"/>
            <a:ext cx="562342" cy="419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9">
            <a:extLst>
              <a:ext uri="{FF2B5EF4-FFF2-40B4-BE49-F238E27FC236}">
                <a16:creationId xmlns:a16="http://schemas.microsoft.com/office/drawing/2014/main" id="{653670B5-47E6-4783-92F8-B41223CC5AC0}"/>
              </a:ext>
            </a:extLst>
          </p:cNvPr>
          <p:cNvCxnSpPr>
            <a:cxnSpLocks/>
          </p:cNvCxnSpPr>
          <p:nvPr/>
        </p:nvCxnSpPr>
        <p:spPr>
          <a:xfrm>
            <a:off x="10504135" y="6044267"/>
            <a:ext cx="4307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1">
            <a:extLst>
              <a:ext uri="{FF2B5EF4-FFF2-40B4-BE49-F238E27FC236}">
                <a16:creationId xmlns:a16="http://schemas.microsoft.com/office/drawing/2014/main" id="{24A4FC55-38A3-487D-80C6-B2A26A28A51F}"/>
              </a:ext>
            </a:extLst>
          </p:cNvPr>
          <p:cNvCxnSpPr>
            <a:cxnSpLocks/>
          </p:cNvCxnSpPr>
          <p:nvPr/>
        </p:nvCxnSpPr>
        <p:spPr>
          <a:xfrm>
            <a:off x="5264093" y="5012422"/>
            <a:ext cx="86238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3">
            <a:extLst>
              <a:ext uri="{FF2B5EF4-FFF2-40B4-BE49-F238E27FC236}">
                <a16:creationId xmlns:a16="http://schemas.microsoft.com/office/drawing/2014/main" id="{A9C07404-747C-4469-B516-A0539771E454}"/>
              </a:ext>
            </a:extLst>
          </p:cNvPr>
          <p:cNvCxnSpPr>
            <a:cxnSpLocks/>
          </p:cNvCxnSpPr>
          <p:nvPr/>
        </p:nvCxnSpPr>
        <p:spPr>
          <a:xfrm>
            <a:off x="5264093" y="6268899"/>
            <a:ext cx="86238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B456E1D-D6AD-4D06-92AB-FB4FD6CB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Word Phrase</a:t>
            </a:r>
            <a:endParaRPr lang="it-IT" sz="440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77EEEA-A730-4D47-93F9-95E2CDDD5B1B}"/>
              </a:ext>
            </a:extLst>
          </p:cNvPr>
          <p:cNvSpPr txBox="1"/>
          <p:nvPr/>
        </p:nvSpPr>
        <p:spPr>
          <a:xfrm>
            <a:off x="6674657" y="1083557"/>
            <a:ext cx="15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“new”   “</a:t>
            </a:r>
            <a:r>
              <a:rPr lang="en-US" dirty="0" err="1"/>
              <a:t>york</a:t>
            </a:r>
            <a:r>
              <a:rPr lang="en-US" dirty="0"/>
              <a:t>”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5FA680-BF61-47EF-9F99-7E9E1F2E5910}"/>
              </a:ext>
            </a:extLst>
          </p:cNvPr>
          <p:cNvSpPr txBox="1"/>
          <p:nvPr/>
        </p:nvSpPr>
        <p:spPr>
          <a:xfrm>
            <a:off x="8891777" y="1083557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new_york</a:t>
            </a:r>
            <a:r>
              <a:rPr lang="en-US" dirty="0"/>
              <a:t>”</a:t>
            </a:r>
            <a:endParaRPr lang="it-IT" dirty="0"/>
          </a:p>
        </p:txBody>
      </p:sp>
      <p:pic>
        <p:nvPicPr>
          <p:cNvPr id="13" name="Immagine 12" descr="Immagine che contiene finestra, schermo, edificio, specchio&#10;&#10;Descrizione generata automaticamente">
            <a:extLst>
              <a:ext uri="{FF2B5EF4-FFF2-40B4-BE49-F238E27FC236}">
                <a16:creationId xmlns:a16="http://schemas.microsoft.com/office/drawing/2014/main" id="{6BE3CD56-1D37-42D1-963A-C8A60104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1930" y="1461494"/>
            <a:ext cx="333902" cy="1339835"/>
          </a:xfrm>
          <a:prstGeom prst="rect">
            <a:avLst/>
          </a:prstGeom>
        </p:spPr>
      </p:pic>
      <p:pic>
        <p:nvPicPr>
          <p:cNvPr id="14" name="Immagine 13" descr="Immagine che contiene finestra, schermo, edificio, specchio&#10;&#10;Descrizione generata automaticamente">
            <a:extLst>
              <a:ext uri="{FF2B5EF4-FFF2-40B4-BE49-F238E27FC236}">
                <a16:creationId xmlns:a16="http://schemas.microsoft.com/office/drawing/2014/main" id="{8CE0E841-C20E-4827-9386-0BBC29BD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8545" y="1461494"/>
            <a:ext cx="333902" cy="1339835"/>
          </a:xfrm>
          <a:prstGeom prst="rect">
            <a:avLst/>
          </a:prstGeom>
        </p:spPr>
      </p:pic>
      <p:pic>
        <p:nvPicPr>
          <p:cNvPr id="15" name="Immagine 14" descr="Immagine che contiene finestra, schermo, edificio, specchio&#10;&#10;Descrizione generata automaticamente">
            <a:extLst>
              <a:ext uri="{FF2B5EF4-FFF2-40B4-BE49-F238E27FC236}">
                <a16:creationId xmlns:a16="http://schemas.microsoft.com/office/drawing/2014/main" id="{39059206-E6BC-4624-8F82-ABF2C378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9071" y="1461494"/>
            <a:ext cx="333902" cy="1339835"/>
          </a:xfrm>
          <a:prstGeom prst="rect">
            <a:avLst/>
          </a:prstGeom>
        </p:spPr>
      </p:pic>
      <p:pic>
        <p:nvPicPr>
          <p:cNvPr id="16" name="Immagine 1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66D026BC-BA18-4F61-BFC6-EADE1947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42" y="1392061"/>
            <a:ext cx="765490" cy="7654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AD69063-8B19-44AB-B47D-309217D071E1}"/>
              </a:ext>
            </a:extLst>
          </p:cNvPr>
          <p:cNvSpPr txBox="1"/>
          <p:nvPr/>
        </p:nvSpPr>
        <p:spPr>
          <a:xfrm>
            <a:off x="4946638" y="198111"/>
            <a:ext cx="694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identificare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significato</a:t>
            </a:r>
            <a:r>
              <a:rPr lang="en-US" dirty="0"/>
              <a:t> di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espressioni</a:t>
            </a:r>
            <a:r>
              <a:rPr lang="en-US" dirty="0"/>
              <a:t>/</a:t>
            </a:r>
            <a:r>
              <a:rPr lang="en-US" dirty="0" err="1"/>
              <a:t>combinazioni</a:t>
            </a:r>
            <a:r>
              <a:rPr lang="en-US" dirty="0"/>
              <a:t> di parole,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applicato</a:t>
            </a:r>
            <a:r>
              <a:rPr lang="en-US" dirty="0"/>
              <a:t> 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tecnica</a:t>
            </a:r>
            <a:r>
              <a:rPr lang="en-US" dirty="0"/>
              <a:t> di word phrase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40A1139-143E-413A-B9D8-94B02AAB5FF2}"/>
                  </a:ext>
                </a:extLst>
              </p:cNvPr>
              <p:cNvSpPr txBox="1"/>
              <p:nvPr/>
            </p:nvSpPr>
            <p:spPr>
              <a:xfrm>
                <a:off x="4946638" y="3123148"/>
                <a:ext cx="6752993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Vengono prese </a:t>
                </a:r>
                <a:r>
                  <a:rPr lang="en-US" dirty="0" err="1"/>
                  <a:t>coppie</a:t>
                </a:r>
                <a:r>
                  <a:rPr lang="en-US" dirty="0"/>
                  <a:t> di parole consecutive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calcolato il seguente score [</a:t>
                </a:r>
                <a:r>
                  <a:rPr lang="en-US" dirty="0"/>
                  <a:t>William L. Hamilton</a:t>
                </a:r>
                <a:r>
                  <a:rPr lang="it-IT" dirty="0"/>
                  <a:t>]: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40A1139-143E-413A-B9D8-94B02AAB5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638" y="3123148"/>
                <a:ext cx="6752993" cy="668645"/>
              </a:xfrm>
              <a:prstGeom prst="rect">
                <a:avLst/>
              </a:prstGeom>
              <a:blipFill>
                <a:blip r:embed="rId4"/>
                <a:stretch>
                  <a:fillRect l="-722" t="-2727"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3D0AC40-94A9-4A33-BFFE-8D08E6D9C4DC}"/>
              </a:ext>
            </a:extLst>
          </p:cNvPr>
          <p:cNvSpPr txBox="1"/>
          <p:nvPr/>
        </p:nvSpPr>
        <p:spPr>
          <a:xfrm>
            <a:off x="7063237" y="4659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C467D5-15AE-4835-80AA-BA8E7F35ECEC}"/>
              </a:ext>
            </a:extLst>
          </p:cNvPr>
          <p:cNvSpPr txBox="1"/>
          <p:nvPr/>
        </p:nvSpPr>
        <p:spPr>
          <a:xfrm>
            <a:off x="7063237" y="4659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5E5A6E3-81FC-48BB-AE37-4BD1E7CB1B05}"/>
                  </a:ext>
                </a:extLst>
              </p:cNvPr>
              <p:cNvSpPr txBox="1"/>
              <p:nvPr/>
            </p:nvSpPr>
            <p:spPr>
              <a:xfrm>
                <a:off x="7070935" y="3891097"/>
                <a:ext cx="2376676" cy="65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𝑝h𝑟𝑎𝑠𝑒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5E5A6E3-81FC-48BB-AE37-4BD1E7CB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935" y="3891097"/>
                <a:ext cx="2376676" cy="656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26FE6614-EDBA-4D77-9357-76381E7D8ECC}"/>
                  </a:ext>
                </a:extLst>
              </p:cNvPr>
              <p:cNvSpPr txBox="1"/>
              <p:nvPr/>
            </p:nvSpPr>
            <p:spPr>
              <a:xfrm>
                <a:off x="4946638" y="4738875"/>
                <a:ext cx="69493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dirty="0"/>
                  <a:t> funzione che conta il numero di occorrenze nel testo,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threshold</a:t>
                </a:r>
                <a:r>
                  <a:rPr lang="it-IT" dirty="0"/>
                  <a:t> sulla frequenza della coppia.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26FE6614-EDBA-4D77-9357-76381E7D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638" y="4738875"/>
                <a:ext cx="6949396" cy="646331"/>
              </a:xfrm>
              <a:prstGeom prst="rect">
                <a:avLst/>
              </a:prstGeom>
              <a:blipFill>
                <a:blip r:embed="rId6"/>
                <a:stretch>
                  <a:fillRect l="-702" t="-3774" r="-263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1CCB333-F40F-46A3-9094-EE1ABCDD6E04}"/>
                  </a:ext>
                </a:extLst>
              </p:cNvPr>
              <p:cNvSpPr txBox="1"/>
              <p:nvPr/>
            </p:nvSpPr>
            <p:spPr>
              <a:xfrm>
                <a:off x="6488756" y="5523671"/>
                <a:ext cx="3541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Threshold </a:t>
                </a:r>
                <a:r>
                  <a:rPr lang="en-US" dirty="0" err="1"/>
                  <a:t>scelti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= 10 e Score &gt; 30</a:t>
                </a:r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1CCB333-F40F-46A3-9094-EE1ABCDD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756" y="5523671"/>
                <a:ext cx="3541034" cy="369332"/>
              </a:xfrm>
              <a:prstGeom prst="rect">
                <a:avLst/>
              </a:prstGeom>
              <a:blipFill>
                <a:blip r:embed="rId7"/>
                <a:stretch>
                  <a:fillRect l="-1377" t="-6557" r="-688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2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7BFEE9E-851F-4CA8-B02F-48B4BFE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Word Phrase - </a:t>
            </a:r>
            <a:r>
              <a:rPr lang="en-US" dirty="0" err="1">
                <a:solidFill>
                  <a:srgbClr val="FFFFFF"/>
                </a:solidFill>
              </a:rPr>
              <a:t>esempi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1B656E-7D37-453A-9330-388E7B482E85}"/>
              </a:ext>
            </a:extLst>
          </p:cNvPr>
          <p:cNvSpPr txBox="1"/>
          <p:nvPr/>
        </p:nvSpPr>
        <p:spPr>
          <a:xfrm>
            <a:off x="6220215" y="5204226"/>
            <a:ext cx="452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northern </a:t>
            </a:r>
            <a:r>
              <a:rPr lang="en-US" b="1" dirty="0" err="1"/>
              <a:t>bible_belt</a:t>
            </a:r>
            <a:r>
              <a:rPr lang="en-US" b="1" dirty="0"/>
              <a:t> </a:t>
            </a:r>
            <a:r>
              <a:rPr lang="en-US" b="1" dirty="0" err="1"/>
              <a:t>new_york</a:t>
            </a:r>
            <a:r>
              <a:rPr lang="en-US" dirty="0"/>
              <a:t> is dark red </a:t>
            </a:r>
            <a:r>
              <a:rPr lang="en-US" dirty="0" err="1"/>
              <a:t>i</a:t>
            </a:r>
            <a:r>
              <a:rPr lang="en-US" dirty="0"/>
              <a:t> live in </a:t>
            </a:r>
            <a:r>
              <a:rPr lang="en-US" dirty="0" err="1"/>
              <a:t>ny</a:t>
            </a:r>
            <a:r>
              <a:rPr lang="en-US" dirty="0"/>
              <a:t> and this place is pretty damn secular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only ever met one creationist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C16F69-961A-4CC9-A42E-621384CA3FEA}"/>
              </a:ext>
            </a:extLst>
          </p:cNvPr>
          <p:cNvSpPr txBox="1"/>
          <p:nvPr/>
        </p:nvSpPr>
        <p:spPr>
          <a:xfrm>
            <a:off x="758448" y="5209162"/>
            <a:ext cx="452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northern </a:t>
            </a:r>
            <a:r>
              <a:rPr lang="en-US" b="1" dirty="0"/>
              <a:t>bible belt new </a:t>
            </a:r>
            <a:r>
              <a:rPr lang="en-US" b="1" dirty="0" err="1"/>
              <a:t>york</a:t>
            </a:r>
            <a:r>
              <a:rPr lang="en-US" dirty="0"/>
              <a:t> is dark red </a:t>
            </a:r>
            <a:r>
              <a:rPr lang="en-US" dirty="0" err="1"/>
              <a:t>i</a:t>
            </a:r>
            <a:r>
              <a:rPr lang="en-US" dirty="0"/>
              <a:t> live in </a:t>
            </a:r>
            <a:r>
              <a:rPr lang="en-US" dirty="0" err="1"/>
              <a:t>ny</a:t>
            </a:r>
            <a:r>
              <a:rPr lang="en-US" dirty="0"/>
              <a:t> and this place is pretty damn secular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only ever met one creationist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80AA87-BB42-429C-BD12-38B9A410F4C1}"/>
              </a:ext>
            </a:extLst>
          </p:cNvPr>
          <p:cNvSpPr txBox="1"/>
          <p:nvPr/>
        </p:nvSpPr>
        <p:spPr>
          <a:xfrm>
            <a:off x="833949" y="2147944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AskMen.txt</a:t>
            </a:r>
            <a:endParaRPr lang="it-IT" sz="2400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DFD13BE-2FFC-450C-AA26-D726C0D3B728}"/>
              </a:ext>
            </a:extLst>
          </p:cNvPr>
          <p:cNvSpPr txBox="1"/>
          <p:nvPr/>
        </p:nvSpPr>
        <p:spPr>
          <a:xfrm>
            <a:off x="6220215" y="4704614"/>
            <a:ext cx="201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Word Phrased</a:t>
            </a:r>
            <a:endParaRPr lang="it-IT" sz="2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77F4CD-E01B-47B4-9468-241EB0C28BA4}"/>
              </a:ext>
            </a:extLst>
          </p:cNvPr>
          <p:cNvSpPr txBox="1"/>
          <p:nvPr/>
        </p:nvSpPr>
        <p:spPr>
          <a:xfrm>
            <a:off x="6112557" y="2674474"/>
            <a:ext cx="2633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f_150 </a:t>
            </a:r>
            <a:r>
              <a:rPr lang="it-IT" dirty="0" err="1"/>
              <a:t>raptor</a:t>
            </a:r>
            <a:endParaRPr lang="it-IT" dirty="0"/>
          </a:p>
          <a:p>
            <a:r>
              <a:rPr lang="it-IT" b="1" dirty="0" err="1"/>
              <a:t>ducati_monster</a:t>
            </a:r>
            <a:endParaRPr lang="it-IT" b="1" dirty="0"/>
          </a:p>
          <a:p>
            <a:r>
              <a:rPr lang="it-IT" b="1" dirty="0" err="1"/>
              <a:t>harley_davidson</a:t>
            </a:r>
            <a:r>
              <a:rPr lang="it-IT" b="1" dirty="0"/>
              <a:t> </a:t>
            </a:r>
            <a:r>
              <a:rPr lang="it-IT" dirty="0" err="1"/>
              <a:t>sportster</a:t>
            </a:r>
            <a:endParaRPr lang="it-IT" dirty="0"/>
          </a:p>
          <a:p>
            <a:r>
              <a:rPr lang="it-IT" b="1" dirty="0" err="1"/>
              <a:t>range_rover</a:t>
            </a:r>
            <a:r>
              <a:rPr lang="it-IT" b="1" dirty="0"/>
              <a:t> </a:t>
            </a:r>
            <a:r>
              <a:rPr lang="it-IT" dirty="0"/>
              <a:t>sport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25D383-6278-402F-9694-588434D3C985}"/>
              </a:ext>
            </a:extLst>
          </p:cNvPr>
          <p:cNvSpPr txBox="1"/>
          <p:nvPr/>
        </p:nvSpPr>
        <p:spPr>
          <a:xfrm>
            <a:off x="910848" y="489942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Atheism.txt</a:t>
            </a:r>
            <a:endParaRPr lang="it-IT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AAD87D-71A2-4471-BE68-90F020026CC1}"/>
              </a:ext>
            </a:extLst>
          </p:cNvPr>
          <p:cNvSpPr txBox="1"/>
          <p:nvPr/>
        </p:nvSpPr>
        <p:spPr>
          <a:xfrm>
            <a:off x="6112557" y="2143478"/>
            <a:ext cx="201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Word Phrased</a:t>
            </a:r>
            <a:endParaRPr lang="it-IT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EB0E57-3E94-47B2-B748-1A67AF371574}"/>
              </a:ext>
            </a:extLst>
          </p:cNvPr>
          <p:cNvSpPr txBox="1"/>
          <p:nvPr/>
        </p:nvSpPr>
        <p:spPr>
          <a:xfrm>
            <a:off x="833949" y="2675804"/>
            <a:ext cx="2576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 150 </a:t>
            </a:r>
            <a:r>
              <a:rPr lang="it-IT" dirty="0" err="1"/>
              <a:t>raptor</a:t>
            </a:r>
            <a:endParaRPr lang="it-IT" dirty="0"/>
          </a:p>
          <a:p>
            <a:r>
              <a:rPr lang="it-IT" b="1" dirty="0"/>
              <a:t>ducati </a:t>
            </a:r>
            <a:r>
              <a:rPr lang="it-IT" b="1" dirty="0" err="1"/>
              <a:t>monster</a:t>
            </a:r>
            <a:endParaRPr lang="it-IT" b="1" dirty="0"/>
          </a:p>
          <a:p>
            <a:r>
              <a:rPr lang="it-IT" b="1" dirty="0" err="1"/>
              <a:t>harley</a:t>
            </a:r>
            <a:r>
              <a:rPr lang="it-IT" b="1" dirty="0"/>
              <a:t> </a:t>
            </a:r>
            <a:r>
              <a:rPr lang="it-IT" b="1" dirty="0" err="1"/>
              <a:t>davidson</a:t>
            </a:r>
            <a:r>
              <a:rPr lang="it-IT" b="1" dirty="0"/>
              <a:t> </a:t>
            </a:r>
            <a:r>
              <a:rPr lang="it-IT" dirty="0" err="1"/>
              <a:t>sportster</a:t>
            </a:r>
            <a:endParaRPr lang="it-IT" dirty="0"/>
          </a:p>
          <a:p>
            <a:r>
              <a:rPr lang="it-IT" b="1" dirty="0"/>
              <a:t>range </a:t>
            </a:r>
            <a:r>
              <a:rPr lang="it-IT" b="1" dirty="0" err="1"/>
              <a:t>rover</a:t>
            </a:r>
            <a:r>
              <a:rPr lang="it-IT" b="1" dirty="0"/>
              <a:t> </a:t>
            </a:r>
            <a:r>
              <a:rPr lang="it-IT" dirty="0"/>
              <a:t>sport</a:t>
            </a:r>
          </a:p>
        </p:txBody>
      </p: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80FBB4E0-AF08-49D2-ADB3-C5EDEB6FD7D6}"/>
              </a:ext>
            </a:extLst>
          </p:cNvPr>
          <p:cNvSpPr/>
          <p:nvPr/>
        </p:nvSpPr>
        <p:spPr>
          <a:xfrm>
            <a:off x="8855061" y="2034530"/>
            <a:ext cx="3229805" cy="2583671"/>
          </a:xfrm>
          <a:prstGeom prst="wedgeRoundRectCallout">
            <a:avLst>
              <a:gd name="adj1" fmla="val -73819"/>
              <a:gd name="adj2" fmla="val 759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E5A51C-8CF6-4DD1-B57C-FC96BFB9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51" y="2323385"/>
            <a:ext cx="2989955" cy="20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668E2F4-9C40-4EC6-A478-4AFA4FF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Word Phrase - </a:t>
            </a:r>
            <a:r>
              <a:rPr lang="en-US" dirty="0" err="1">
                <a:solidFill>
                  <a:srgbClr val="FFFFFF"/>
                </a:solidFill>
              </a:rPr>
              <a:t>esempi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793C9F5-8A39-4672-84D9-DA0A2FC1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80" y="1895283"/>
            <a:ext cx="7617829" cy="87926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Mediamente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generate 5.000-10.000 word phrase,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senza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significato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256AD23-39AA-4F38-A5C0-9BA6D536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6" y="3146382"/>
            <a:ext cx="3010320" cy="31055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A8B2E5-B757-4DA0-85E0-751D14D5ECA0}"/>
              </a:ext>
            </a:extLst>
          </p:cNvPr>
          <p:cNvSpPr txBox="1"/>
          <p:nvPr/>
        </p:nvSpPr>
        <p:spPr>
          <a:xfrm>
            <a:off x="858417" y="282282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Science.txt</a:t>
            </a:r>
            <a:endParaRPr lang="it-IT" b="1" dirty="0"/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F7DC60-1812-4809-920C-4F49D991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52" y="3192152"/>
            <a:ext cx="3998677" cy="289436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38F075-C6D4-4742-9747-C7F7276F86EF}"/>
              </a:ext>
            </a:extLst>
          </p:cNvPr>
          <p:cNvSpPr txBox="1"/>
          <p:nvPr/>
        </p:nvSpPr>
        <p:spPr>
          <a:xfrm>
            <a:off x="4647676" y="29032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AskMen.txt</a:t>
            </a:r>
            <a:endParaRPr lang="it-IT" b="1" dirty="0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30D0E3-541B-4F38-8F6F-77C3BEBB2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70" y="3022195"/>
            <a:ext cx="4096322" cy="308653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9824A2-8AC6-4826-AE6F-076DA4BAB241}"/>
              </a:ext>
            </a:extLst>
          </p:cNvPr>
          <p:cNvSpPr txBox="1"/>
          <p:nvPr/>
        </p:nvSpPr>
        <p:spPr>
          <a:xfrm>
            <a:off x="9546155" y="2730121"/>
            <a:ext cx="163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Christianity.txt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86399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1A4908-4EC9-4478-9C1F-2D208F98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E5A470FA-9FF6-4331-9D19-D9A3E03A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32327"/>
              </p:ext>
            </p:extLst>
          </p:nvPr>
        </p:nvGraphicFramePr>
        <p:xfrm>
          <a:off x="1371600" y="2276669"/>
          <a:ext cx="9638524" cy="34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631">
                  <a:extLst>
                    <a:ext uri="{9D8B030D-6E8A-4147-A177-3AD203B41FA5}">
                      <a16:colId xmlns:a16="http://schemas.microsoft.com/office/drawing/2014/main" val="2065838822"/>
                    </a:ext>
                  </a:extLst>
                </a:gridCol>
                <a:gridCol w="2409631">
                  <a:extLst>
                    <a:ext uri="{9D8B030D-6E8A-4147-A177-3AD203B41FA5}">
                      <a16:colId xmlns:a16="http://schemas.microsoft.com/office/drawing/2014/main" val="1075975823"/>
                    </a:ext>
                  </a:extLst>
                </a:gridCol>
                <a:gridCol w="2409631">
                  <a:extLst>
                    <a:ext uri="{9D8B030D-6E8A-4147-A177-3AD203B41FA5}">
                      <a16:colId xmlns:a16="http://schemas.microsoft.com/office/drawing/2014/main" val="1989643627"/>
                    </a:ext>
                  </a:extLst>
                </a:gridCol>
                <a:gridCol w="2409631">
                  <a:extLst>
                    <a:ext uri="{9D8B030D-6E8A-4147-A177-3AD203B41FA5}">
                      <a16:colId xmlns:a16="http://schemas.microsoft.com/office/drawing/2014/main" val="3522806763"/>
                    </a:ext>
                  </a:extLst>
                </a:gridCol>
              </a:tblGrid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Subreddit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Dimensioni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 Parole (in </a:t>
                      </a:r>
                      <a:r>
                        <a:rPr lang="en-US" dirty="0" err="1"/>
                        <a:t>migliaia</a:t>
                      </a:r>
                      <a:r>
                        <a:rPr lang="en-US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 </a:t>
                      </a:r>
                      <a:r>
                        <a:rPr lang="en-US" dirty="0" err="1"/>
                        <a:t>Wordphrase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5723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 err="1"/>
                        <a:t>AskMen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69.753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10.451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32153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 err="1"/>
                        <a:t>AskWomen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64.868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11.349 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91130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Atheism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69.097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13.602 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47741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Christianity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51.125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9.642 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5819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Guns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24.396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9.025 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3791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CodCompetitive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15.358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3.212 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19856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Politics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619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120.212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21.575 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58306"/>
                  </a:ext>
                </a:extLst>
              </a:tr>
              <a:tr h="380130">
                <a:tc>
                  <a:txBody>
                    <a:bodyPr/>
                    <a:lstStyle/>
                    <a:p>
                      <a:r>
                        <a:rPr lang="en-US" dirty="0"/>
                        <a:t>Conspiracy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 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 32.484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12.855 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7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E7F4DF-4C7C-43FF-90CD-63FF61B5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rgbClr val="FFFFFF"/>
                </a:solidFill>
              </a:rPr>
              <a:t>Implementazioni</a:t>
            </a:r>
            <a:r>
              <a:rPr lang="en-US" sz="9600" dirty="0">
                <a:solidFill>
                  <a:srgbClr val="FFFFFF"/>
                </a:solidFill>
              </a:rPr>
              <a:t> SWEAT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1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83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325151-FE7D-4EA6-BA66-C8785B0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AskMen – AskWomen</a:t>
            </a:r>
            <a:r>
              <a:rPr lang="en-US" sz="4400">
                <a:solidFill>
                  <a:srgbClr val="FFFFFF"/>
                </a:solidFill>
              </a:rPr>
              <a:t>: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sexuality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95F060-BA96-4519-9686-329D8CFC6B75}"/>
              </a:ext>
            </a:extLst>
          </p:cNvPr>
          <p:cNvSpPr txBox="1"/>
          <p:nvPr/>
        </p:nvSpPr>
        <p:spPr>
          <a:xfrm>
            <a:off x="5080660" y="231542"/>
            <a:ext cx="556908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words: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it-IT" sz="2000" b="0" dirty="0">
                <a:effectLst/>
                <a:latin typeface="Garamond" panose="02020404030301010803" pitchFamily="18" charset="0"/>
              </a:rPr>
              <a:t>gay,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lesbian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sex, porn,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taboo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homosexual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sextoy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lgbt</a:t>
            </a:r>
          </a:p>
          <a:p>
            <a:pPr>
              <a:spcAft>
                <a:spcPts val="600"/>
              </a:spcAft>
            </a:pP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91FDCD-D6FA-410F-AB53-D3DEA0AAB503}"/>
              </a:ext>
            </a:extLst>
          </p:cNvPr>
          <p:cNvSpPr txBox="1"/>
          <p:nvPr/>
        </p:nvSpPr>
        <p:spPr>
          <a:xfrm>
            <a:off x="5080660" y="1131467"/>
            <a:ext cx="45815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word-phrase: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0" dirty="0" err="1">
                <a:effectLst/>
                <a:latin typeface="Garamond" panose="02020404030301010803" pitchFamily="18" charset="0"/>
              </a:rPr>
              <a:t>porn_stars</a:t>
            </a:r>
            <a:r>
              <a:rPr lang="en-US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en-US" sz="2000" b="0" dirty="0" err="1">
                <a:effectLst/>
                <a:latin typeface="Garamond" panose="02020404030301010803" pitchFamily="18" charset="0"/>
              </a:rPr>
              <a:t>sexually_active</a:t>
            </a:r>
            <a:r>
              <a:rPr lang="en-US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en-US" sz="2000" b="0" dirty="0" err="1">
                <a:effectLst/>
                <a:latin typeface="Garamond" panose="02020404030301010803" pitchFamily="18" charset="0"/>
              </a:rPr>
              <a:t>lgbt_community</a:t>
            </a:r>
            <a:endParaRPr lang="en-US" sz="2000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b="1" dirty="0"/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CC2FDF2-4139-41C4-9BFD-DC4C37C1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5054"/>
              </p:ext>
            </p:extLst>
          </p:nvPr>
        </p:nvGraphicFramePr>
        <p:xfrm>
          <a:off x="4835969" y="2071429"/>
          <a:ext cx="7298100" cy="44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2">
                  <a:extLst>
                    <a:ext uri="{9D8B030D-6E8A-4147-A177-3AD203B41FA5}">
                      <a16:colId xmlns:a16="http://schemas.microsoft.com/office/drawing/2014/main" val="4135730988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3570580579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430858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83437359"/>
                    </a:ext>
                  </a:extLst>
                </a:gridCol>
                <a:gridCol w="2775465">
                  <a:extLst>
                    <a:ext uri="{9D8B030D-6E8A-4147-A177-3AD203B41FA5}">
                      <a16:colId xmlns:a16="http://schemas.microsoft.com/office/drawing/2014/main" val="1967788288"/>
                    </a:ext>
                  </a:extLst>
                </a:gridCol>
              </a:tblGrid>
              <a:tr h="6741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Tecnica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SWEAT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Eff. Size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P-value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Detected association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2127271601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/>
                        <a:t>Base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0.5735</a:t>
                      </a:r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1.9335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0.0031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AskMen ~ +</a:t>
                      </a:r>
                    </a:p>
                    <a:p>
                      <a:r>
                        <a:rPr lang="en-US" sz="1800"/>
                        <a:t>AskWomen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3228266809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Lemmatization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0.5921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1.7032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0.0052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AskMen ~ +</a:t>
                      </a:r>
                    </a:p>
                    <a:p>
                      <a:r>
                        <a:rPr lang="en-US" sz="1800"/>
                        <a:t>AskWomen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196706800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Word Phrase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0.5303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1.1579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0.0163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AskMen ~ +</a:t>
                      </a:r>
                    </a:p>
                    <a:p>
                      <a:r>
                        <a:rPr lang="en-US" sz="1800"/>
                        <a:t>AskWomen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925227018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Word Phrase -Lemmatization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0.4649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0.8041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0.1066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AskMen</a:t>
                      </a:r>
                      <a:r>
                        <a:rPr lang="en-US" sz="1800" dirty="0"/>
                        <a:t> ~ +</a:t>
                      </a:r>
                    </a:p>
                    <a:p>
                      <a:r>
                        <a:rPr lang="en-US" sz="1800" dirty="0" err="1"/>
                        <a:t>AskWomen</a:t>
                      </a:r>
                      <a:r>
                        <a:rPr lang="en-US" sz="1800" dirty="0"/>
                        <a:t> ~ -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843696910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419611FF-F660-46E8-BCFD-347BABD4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59" y="2804999"/>
            <a:ext cx="2746510" cy="7998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351E61-D8F3-4A28-AD42-D99C7A23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59" y="3759643"/>
            <a:ext cx="2713593" cy="79984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0B450A4-6D72-4D9E-92D2-9242CEF3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559" y="4711646"/>
            <a:ext cx="2746510" cy="7941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C7BAAA0-CAB2-4A82-B891-C3412239B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099" y="5645867"/>
            <a:ext cx="2746511" cy="799841"/>
          </a:xfrm>
          <a:prstGeom prst="rect">
            <a:avLst/>
          </a:prstGeom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9D1AECF9-5A0C-437E-B05E-DDA4F3D08370}"/>
              </a:ext>
            </a:extLst>
          </p:cNvPr>
          <p:cNvSpPr/>
          <p:nvPr/>
        </p:nvSpPr>
        <p:spPr>
          <a:xfrm>
            <a:off x="74390" y="3924242"/>
            <a:ext cx="4490214" cy="2476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63C32-353D-4928-8AE7-0A6D4A302D55}"/>
              </a:ext>
            </a:extLst>
          </p:cNvPr>
          <p:cNvSpPr txBox="1"/>
          <p:nvPr/>
        </p:nvSpPr>
        <p:spPr>
          <a:xfrm>
            <a:off x="142220" y="4361819"/>
            <a:ext cx="43853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0070C0"/>
                </a:solidFill>
                <a:effectLst/>
                <a:latin typeface="Garamond" panose="02020404030301010803" pitchFamily="18" charset="0"/>
              </a:rPr>
              <a:t>NEGATIVE</a:t>
            </a:r>
            <a:r>
              <a:rPr lang="it-IT" b="0" dirty="0">
                <a:effectLst/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it-IT" b="0" dirty="0" err="1">
                <a:effectLst/>
                <a:latin typeface="Garamond" panose="02020404030301010803" pitchFamily="18" charset="0"/>
              </a:rPr>
              <a:t>lost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bad</a:t>
            </a:r>
            <a:r>
              <a:rPr lang="it-IT" dirty="0"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weird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worst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against</a:t>
            </a:r>
            <a:r>
              <a:rPr lang="it-IT" b="0" dirty="0">
                <a:effectLst/>
                <a:latin typeface="Garamond" panose="02020404030301010803" pitchFamily="18" charset="0"/>
              </a:rPr>
              <a:t>, dead,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terrible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kill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death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sad</a:t>
            </a:r>
            <a:endParaRPr lang="it-IT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D17112-E4BF-421A-BD23-8869D2AE4B6A}"/>
              </a:ext>
            </a:extLst>
          </p:cNvPr>
          <p:cNvSpPr txBox="1"/>
          <p:nvPr/>
        </p:nvSpPr>
        <p:spPr>
          <a:xfrm>
            <a:off x="110866" y="5310110"/>
            <a:ext cx="430925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POSITIVE</a:t>
            </a:r>
            <a:r>
              <a:rPr lang="it-IT" b="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t-IT" dirty="0">
                <a:latin typeface="Garamond" panose="02020404030301010803" pitchFamily="18" charset="0"/>
              </a:rPr>
              <a:t>special,</a:t>
            </a:r>
            <a:r>
              <a:rPr lang="it-IT" b="0" dirty="0">
                <a:effectLst/>
                <a:latin typeface="Courier New" panose="02070309020205020404" pitchFamily="49" charset="0"/>
              </a:rPr>
              <a:t> </a:t>
            </a:r>
            <a:r>
              <a:rPr lang="it-IT" dirty="0" err="1">
                <a:latin typeface="Garamond" panose="02020404030301010803" pitchFamily="18" charset="0"/>
              </a:rPr>
              <a:t>amazing</a:t>
            </a:r>
            <a:r>
              <a:rPr lang="it-IT" dirty="0">
                <a:latin typeface="Garamond" panose="02020404030301010803" pitchFamily="18" charset="0"/>
              </a:rPr>
              <a:t>, super, fine, </a:t>
            </a:r>
            <a:r>
              <a:rPr lang="it-IT" dirty="0" err="1">
                <a:latin typeface="Garamond" panose="02020404030301010803" pitchFamily="18" charset="0"/>
              </a:rPr>
              <a:t>hope</a:t>
            </a:r>
            <a:r>
              <a:rPr lang="it-IT" dirty="0">
                <a:latin typeface="Garamond" panose="02020404030301010803" pitchFamily="18" charset="0"/>
              </a:rPr>
              <a:t>, </a:t>
            </a:r>
            <a:r>
              <a:rPr lang="it-IT" dirty="0" err="1">
                <a:latin typeface="Garamond" panose="02020404030301010803" pitchFamily="18" charset="0"/>
              </a:rPr>
              <a:t>great</a:t>
            </a:r>
            <a:r>
              <a:rPr lang="it-IT" dirty="0">
                <a:latin typeface="Garamond" panose="02020404030301010803" pitchFamily="18" charset="0"/>
              </a:rPr>
              <a:t>, </a:t>
            </a:r>
            <a:r>
              <a:rPr lang="it-IT" dirty="0" err="1">
                <a:latin typeface="Garamond" panose="02020404030301010803" pitchFamily="18" charset="0"/>
              </a:rPr>
              <a:t>nice</a:t>
            </a:r>
            <a:r>
              <a:rPr lang="it-IT" dirty="0">
                <a:latin typeface="Garamond" panose="02020404030301010803" pitchFamily="18" charset="0"/>
              </a:rPr>
              <a:t>, </a:t>
            </a:r>
            <a:r>
              <a:rPr lang="it-IT" dirty="0" err="1">
                <a:latin typeface="Garamond" panose="02020404030301010803" pitchFamily="18" charset="0"/>
              </a:rPr>
              <a:t>valid</a:t>
            </a:r>
            <a:r>
              <a:rPr lang="it-IT" dirty="0">
                <a:latin typeface="Garamond" panose="02020404030301010803" pitchFamily="18" charset="0"/>
              </a:rPr>
              <a:t>, </a:t>
            </a:r>
            <a:r>
              <a:rPr lang="it-IT" dirty="0" err="1">
                <a:latin typeface="Garamond" panose="02020404030301010803" pitchFamily="18" charset="0"/>
              </a:rPr>
              <a:t>perfect</a:t>
            </a:r>
            <a:r>
              <a:rPr lang="it-IT" dirty="0">
                <a:latin typeface="Garamond" panose="02020404030301010803" pitchFamily="18" charset="0"/>
              </a:rPr>
              <a:t>, best</a:t>
            </a:r>
          </a:p>
          <a:p>
            <a:pPr>
              <a:spcAft>
                <a:spcPts val="600"/>
              </a:spcAft>
            </a:pPr>
            <a:endParaRPr lang="it-IT" b="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DF79B8C-29F3-4896-BF63-36BA91C7E54B}"/>
              </a:ext>
            </a:extLst>
          </p:cNvPr>
          <p:cNvSpPr txBox="1"/>
          <p:nvPr/>
        </p:nvSpPr>
        <p:spPr>
          <a:xfrm>
            <a:off x="939199" y="3950425"/>
            <a:ext cx="26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Polarization Words</a:t>
            </a:r>
            <a:endParaRPr lang="it-IT" sz="2400" b="1" u="sng" dirty="0"/>
          </a:p>
        </p:txBody>
      </p:sp>
    </p:spTree>
    <p:extLst>
      <p:ext uri="{BB962C8B-B14F-4D97-AF65-F5344CB8AC3E}">
        <p14:creationId xmlns:p14="http://schemas.microsoft.com/office/powerpoint/2010/main" val="238827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B3C81-C8AE-411F-9E62-A69B0348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57" y="7064"/>
            <a:ext cx="8961438" cy="1450757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AskMen</a:t>
            </a:r>
            <a:r>
              <a:rPr lang="en-US" b="1" dirty="0">
                <a:solidFill>
                  <a:srgbClr val="FFFFFF"/>
                </a:solidFill>
              </a:rPr>
              <a:t> – </a:t>
            </a:r>
            <a:r>
              <a:rPr lang="en-US" b="1" dirty="0" err="1">
                <a:solidFill>
                  <a:srgbClr val="FFFFFF"/>
                </a:solidFill>
              </a:rPr>
              <a:t>AskWomen</a:t>
            </a:r>
            <a:r>
              <a:rPr lang="en-US" b="1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sexuality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3FAF70-D66F-4471-AF2A-B80D94DF5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8" y="1905000"/>
            <a:ext cx="5577715" cy="4495800"/>
          </a:xfrm>
          <a:prstGeom prst="rect">
            <a:avLst/>
          </a:prstGeom>
        </p:spPr>
      </p:pic>
      <p:sp>
        <p:nvSpPr>
          <p:cNvPr id="22" name="Titolo 1">
            <a:extLst>
              <a:ext uri="{FF2B5EF4-FFF2-40B4-BE49-F238E27FC236}">
                <a16:creationId xmlns:a16="http://schemas.microsoft.com/office/drawing/2014/main" id="{110F9B43-8ADF-4507-86D6-0B582DB39C7B}"/>
              </a:ext>
            </a:extLst>
          </p:cNvPr>
          <p:cNvSpPr txBox="1">
            <a:spLocks/>
          </p:cNvSpPr>
          <p:nvPr/>
        </p:nvSpPr>
        <p:spPr>
          <a:xfrm>
            <a:off x="1544971" y="1298284"/>
            <a:ext cx="1197428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Base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BB2F3D6-4C3B-493C-8A83-25A584C4A2EC}"/>
              </a:ext>
            </a:extLst>
          </p:cNvPr>
          <p:cNvSpPr txBox="1">
            <a:spLocks/>
          </p:cNvSpPr>
          <p:nvPr/>
        </p:nvSpPr>
        <p:spPr>
          <a:xfrm>
            <a:off x="7672389" y="1325685"/>
            <a:ext cx="27147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60EDEA-BF72-4CB9-893A-DF60DFBB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73" y="1937215"/>
            <a:ext cx="5481637" cy="43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E068615-693B-46B5-A25E-ABDB8C12253C}"/>
              </a:ext>
            </a:extLst>
          </p:cNvPr>
          <p:cNvSpPr txBox="1">
            <a:spLocks/>
          </p:cNvSpPr>
          <p:nvPr/>
        </p:nvSpPr>
        <p:spPr>
          <a:xfrm>
            <a:off x="1248571" y="1325684"/>
            <a:ext cx="2737781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Word 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628D4693-216F-4E47-8D54-E0A24942600B}"/>
              </a:ext>
            </a:extLst>
          </p:cNvPr>
          <p:cNvSpPr txBox="1">
            <a:spLocks/>
          </p:cNvSpPr>
          <p:nvPr/>
        </p:nvSpPr>
        <p:spPr>
          <a:xfrm>
            <a:off x="6381732" y="1325685"/>
            <a:ext cx="5014093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 - Word Phrase</a:t>
            </a:r>
            <a:endParaRPr lang="it-IT" sz="32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6773440F-DB76-4560-BC72-15E826CB1B19}"/>
              </a:ext>
            </a:extLst>
          </p:cNvPr>
          <p:cNvSpPr txBox="1">
            <a:spLocks/>
          </p:cNvSpPr>
          <p:nvPr/>
        </p:nvSpPr>
        <p:spPr>
          <a:xfrm>
            <a:off x="1469676" y="0"/>
            <a:ext cx="9600706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FFFF"/>
                </a:solidFill>
              </a:rPr>
              <a:t>AskMen</a:t>
            </a:r>
            <a:r>
              <a:rPr lang="en-US" b="1" dirty="0">
                <a:solidFill>
                  <a:srgbClr val="FFFFFF"/>
                </a:solidFill>
              </a:rPr>
              <a:t> – </a:t>
            </a:r>
            <a:r>
              <a:rPr lang="en-US" b="1" dirty="0" err="1">
                <a:solidFill>
                  <a:srgbClr val="FFFFFF"/>
                </a:solidFill>
              </a:rPr>
              <a:t>AskWomen</a:t>
            </a:r>
            <a:r>
              <a:rPr lang="en-US" b="1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sexuality</a:t>
            </a:r>
            <a:endParaRPr lang="it-IT" b="1" dirty="0">
              <a:solidFill>
                <a:srgbClr val="FFFFFF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BC6F288-9A44-4AFE-942F-52D95E3F0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38" y="1933484"/>
            <a:ext cx="5014093" cy="4457683"/>
          </a:xfrm>
          <a:prstGeom prst="rect">
            <a:avLst/>
          </a:prstGeom>
        </p:spPr>
      </p:pic>
      <p:pic>
        <p:nvPicPr>
          <p:cNvPr id="27" name="Immagine 2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E1EEF31-2460-45DC-B5D8-22CD6905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9" y="1916474"/>
            <a:ext cx="4702055" cy="44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E7E13-ACE1-4A0C-942D-51B38358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Obiettivo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F11F9-289C-4123-9B33-8694389D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524" y="2134321"/>
            <a:ext cx="9338942" cy="125874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L’obiettivo del nostro lavoro è quello di osservare la polarizzazione di coppie di </a:t>
            </a:r>
            <a:r>
              <a:rPr lang="it-IT" dirty="0" err="1"/>
              <a:t>subreddit</a:t>
            </a:r>
            <a:r>
              <a:rPr lang="it-IT" dirty="0"/>
              <a:t> attraverso Framework SWEAT basato sull’algoritmo di word </a:t>
            </a:r>
            <a:r>
              <a:rPr lang="it-IT" dirty="0" err="1"/>
              <a:t>embedding</a:t>
            </a:r>
            <a:r>
              <a:rPr lang="it-IT" dirty="0"/>
              <a:t> CADE.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FB6D8B-4742-41D7-AA3F-09761082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18" y="4993091"/>
            <a:ext cx="740640" cy="74064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0D7E301-FDF8-4861-A422-1A47C4C4BB7B}"/>
              </a:ext>
            </a:extLst>
          </p:cNvPr>
          <p:cNvCxnSpPr>
            <a:cxnSpLocks/>
          </p:cNvCxnSpPr>
          <p:nvPr/>
        </p:nvCxnSpPr>
        <p:spPr>
          <a:xfrm>
            <a:off x="2133433" y="4473952"/>
            <a:ext cx="69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2DC718-7E73-4737-88AC-BB96C6978436}"/>
              </a:ext>
            </a:extLst>
          </p:cNvPr>
          <p:cNvSpPr/>
          <p:nvPr/>
        </p:nvSpPr>
        <p:spPr>
          <a:xfrm>
            <a:off x="5770117" y="4017576"/>
            <a:ext cx="160491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CADE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C154849-B028-4DA9-BB71-B93C91840D65}"/>
              </a:ext>
            </a:extLst>
          </p:cNvPr>
          <p:cNvCxnSpPr>
            <a:cxnSpLocks/>
          </p:cNvCxnSpPr>
          <p:nvPr/>
        </p:nvCxnSpPr>
        <p:spPr>
          <a:xfrm>
            <a:off x="4970310" y="4432246"/>
            <a:ext cx="69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28DC29F0-E58A-46C7-9736-15DD16C02146}"/>
              </a:ext>
            </a:extLst>
          </p:cNvPr>
          <p:cNvSpPr/>
          <p:nvPr/>
        </p:nvSpPr>
        <p:spPr>
          <a:xfrm>
            <a:off x="2919311" y="3992819"/>
            <a:ext cx="1947479" cy="8676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is 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Lemmatization/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phrased</a:t>
            </a:r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B11D723-D223-473F-8B6E-EE28128537F0}"/>
              </a:ext>
            </a:extLst>
          </p:cNvPr>
          <p:cNvSpPr/>
          <p:nvPr/>
        </p:nvSpPr>
        <p:spPr>
          <a:xfrm>
            <a:off x="8278360" y="4084388"/>
            <a:ext cx="1978225" cy="7159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SWEAT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0FED6E6-AD8A-4EB8-8B87-28842D4B0622}"/>
              </a:ext>
            </a:extLst>
          </p:cNvPr>
          <p:cNvCxnSpPr>
            <a:cxnSpLocks/>
          </p:cNvCxnSpPr>
          <p:nvPr/>
        </p:nvCxnSpPr>
        <p:spPr>
          <a:xfrm>
            <a:off x="7488406" y="4428605"/>
            <a:ext cx="69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Elemento grafico 22" descr="Database">
            <a:extLst>
              <a:ext uri="{FF2B5EF4-FFF2-40B4-BE49-F238E27FC236}">
                <a16:creationId xmlns:a16="http://schemas.microsoft.com/office/drawing/2014/main" id="{5A6440FD-7FF2-4A37-ABC4-B48D4F3A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076" y="3818672"/>
            <a:ext cx="1216125" cy="1216125"/>
          </a:xfrm>
          <a:prstGeom prst="rect">
            <a:avLst/>
          </a:prstGeom>
        </p:spPr>
      </p:pic>
      <p:pic>
        <p:nvPicPr>
          <p:cNvPr id="25" name="Elemento grafico 24" descr="Badge Segui">
            <a:extLst>
              <a:ext uri="{FF2B5EF4-FFF2-40B4-BE49-F238E27FC236}">
                <a16:creationId xmlns:a16="http://schemas.microsoft.com/office/drawing/2014/main" id="{BBF7A62C-47FD-4CB5-BD8E-1D1743798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8015" y="4933469"/>
            <a:ext cx="740640" cy="740640"/>
          </a:xfrm>
          <a:prstGeom prst="rect">
            <a:avLst/>
          </a:prstGeom>
        </p:spPr>
      </p:pic>
      <p:pic>
        <p:nvPicPr>
          <p:cNvPr id="27" name="Elemento grafico 26" descr="Badge Non seguire più">
            <a:extLst>
              <a:ext uri="{FF2B5EF4-FFF2-40B4-BE49-F238E27FC236}">
                <a16:creationId xmlns:a16="http://schemas.microsoft.com/office/drawing/2014/main" id="{98B2090A-C5D1-421D-A2EB-B8B220992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5150" y="4930130"/>
            <a:ext cx="740640" cy="740640"/>
          </a:xfrm>
          <a:prstGeom prst="rect">
            <a:avLst/>
          </a:prstGeom>
        </p:spPr>
      </p:pic>
      <p:pic>
        <p:nvPicPr>
          <p:cNvPr id="29" name="Elemento grafico 28" descr="Bussola">
            <a:extLst>
              <a:ext uri="{FF2B5EF4-FFF2-40B4-BE49-F238E27FC236}">
                <a16:creationId xmlns:a16="http://schemas.microsoft.com/office/drawing/2014/main" id="{F2B28288-429C-4C54-B5EB-B0EEAE9827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8621" y="4971031"/>
            <a:ext cx="740640" cy="740640"/>
          </a:xfrm>
          <a:prstGeom prst="rect">
            <a:avLst/>
          </a:prstGeom>
        </p:spPr>
      </p:pic>
      <p:pic>
        <p:nvPicPr>
          <p:cNvPr id="31" name="Elemento grafico 30" descr="Documento">
            <a:extLst>
              <a:ext uri="{FF2B5EF4-FFF2-40B4-BE49-F238E27FC236}">
                <a16:creationId xmlns:a16="http://schemas.microsoft.com/office/drawing/2014/main" id="{A6A4DEA2-697F-4F7D-8263-6E357BD85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62769" y="4936460"/>
            <a:ext cx="740641" cy="74064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6F87C8-2F78-4ECD-97DE-39DE9729B1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9425" y="3449318"/>
            <a:ext cx="872090" cy="59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Elemento grafico 30" descr="Open book">
            <a:extLst>
              <a:ext uri="{FF2B5EF4-FFF2-40B4-BE49-F238E27FC236}">
                <a16:creationId xmlns:a16="http://schemas.microsoft.com/office/drawing/2014/main" id="{B28D0EA1-007F-4DE7-8850-4779D3789E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554589" y="3761101"/>
            <a:ext cx="562005" cy="562005"/>
          </a:xfrm>
          <a:prstGeom prst="rect">
            <a:avLst/>
          </a:prstGeom>
        </p:spPr>
      </p:pic>
      <p:sp>
        <p:nvSpPr>
          <p:cNvPr id="19" name="Rettangolo 14">
            <a:extLst>
              <a:ext uri="{FF2B5EF4-FFF2-40B4-BE49-F238E27FC236}">
                <a16:creationId xmlns:a16="http://schemas.microsoft.com/office/drawing/2014/main" id="{9D59842E-D6FB-47EC-A70F-45580625229B}"/>
              </a:ext>
            </a:extLst>
          </p:cNvPr>
          <p:cNvSpPr/>
          <p:nvPr/>
        </p:nvSpPr>
        <p:spPr>
          <a:xfrm>
            <a:off x="10187899" y="3255872"/>
            <a:ext cx="1241846" cy="43076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75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83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325151-FE7D-4EA6-BA66-C8785B0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Atheism – Christianity</a:t>
            </a:r>
            <a:r>
              <a:rPr lang="en-US" sz="4400">
                <a:solidFill>
                  <a:srgbClr val="FFFFFF"/>
                </a:solidFill>
              </a:rPr>
              <a:t>: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church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95F060-BA96-4519-9686-329D8CFC6B75}"/>
              </a:ext>
            </a:extLst>
          </p:cNvPr>
          <p:cNvSpPr txBox="1"/>
          <p:nvPr/>
        </p:nvSpPr>
        <p:spPr>
          <a:xfrm>
            <a:off x="5080660" y="231542"/>
            <a:ext cx="65079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words: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0" dirty="0">
                <a:effectLst/>
                <a:latin typeface="Garamond" panose="02020404030301010803" pitchFamily="18" charset="0"/>
              </a:rPr>
              <a:t>pray, </a:t>
            </a:r>
            <a:r>
              <a:rPr lang="en-US" sz="2000" b="0" dirty="0" err="1">
                <a:effectLst/>
                <a:latin typeface="Garamond" panose="02020404030301010803" pitchFamily="18" charset="0"/>
              </a:rPr>
              <a:t>madonna</a:t>
            </a:r>
            <a:r>
              <a:rPr lang="en-US" sz="2000" b="0" dirty="0">
                <a:effectLst/>
                <a:latin typeface="Garamond" panose="02020404030301010803" pitchFamily="18" charset="0"/>
              </a:rPr>
              <a:t>, mass, church, maria, priest, pope, bishop, god 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91FDCD-D6FA-410F-AB53-D3DEA0AAB503}"/>
              </a:ext>
            </a:extLst>
          </p:cNvPr>
          <p:cNvSpPr txBox="1"/>
          <p:nvPr/>
        </p:nvSpPr>
        <p:spPr>
          <a:xfrm>
            <a:off x="5080660" y="1131467"/>
            <a:ext cx="36102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word-phrase: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0" dirty="0" err="1">
                <a:effectLst/>
                <a:latin typeface="Garamond" panose="02020404030301010803" pitchFamily="18" charset="0"/>
              </a:rPr>
              <a:t>celebrate_christmas</a:t>
            </a:r>
            <a:r>
              <a:rPr lang="en-US" sz="2000" b="0" dirty="0">
                <a:effectLst/>
                <a:latin typeface="Garamond" panose="02020404030301010803" pitchFamily="18" charset="0"/>
              </a:rPr>
              <a:t>, </a:t>
            </a:r>
            <a:r>
              <a:rPr lang="en-US" sz="2000" b="0" dirty="0" err="1">
                <a:effectLst/>
                <a:latin typeface="Garamond" panose="02020404030301010803" pitchFamily="18" charset="0"/>
              </a:rPr>
              <a:t>pope_francis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endParaRPr lang="en-US" sz="2000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b="1" dirty="0"/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CC2FDF2-4139-41C4-9BFD-DC4C37C1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59548"/>
              </p:ext>
            </p:extLst>
          </p:nvPr>
        </p:nvGraphicFramePr>
        <p:xfrm>
          <a:off x="4680268" y="2104278"/>
          <a:ext cx="7420884" cy="44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95">
                  <a:extLst>
                    <a:ext uri="{9D8B030D-6E8A-4147-A177-3AD203B41FA5}">
                      <a16:colId xmlns:a16="http://schemas.microsoft.com/office/drawing/2014/main" val="4135730988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3570580579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2430858857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2483437359"/>
                    </a:ext>
                  </a:extLst>
                </a:gridCol>
                <a:gridCol w="2863846">
                  <a:extLst>
                    <a:ext uri="{9D8B030D-6E8A-4147-A177-3AD203B41FA5}">
                      <a16:colId xmlns:a16="http://schemas.microsoft.com/office/drawing/2014/main" val="1967788288"/>
                    </a:ext>
                  </a:extLst>
                </a:gridCol>
              </a:tblGrid>
              <a:tr h="6741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Tecnica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SWEAT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Eff. Size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P-value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Detected association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2127271601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/>
                        <a:t>Base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-0.9144</a:t>
                      </a:r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-1.6343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0.0072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Atheism ~ +</a:t>
                      </a:r>
                    </a:p>
                    <a:p>
                      <a:r>
                        <a:rPr lang="en-US" sz="1800"/>
                        <a:t>Christianity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3228266809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Lemmatization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-0.6136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-1.2138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0.0308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Atheism ~ +</a:t>
                      </a:r>
                    </a:p>
                    <a:p>
                      <a:r>
                        <a:rPr lang="en-US" sz="1800"/>
                        <a:t>Christianity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196706800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Word Phrase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-0.9276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-1.3927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0.0054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Atheism ~ +</a:t>
                      </a:r>
                    </a:p>
                    <a:p>
                      <a:r>
                        <a:rPr lang="en-US" sz="1800"/>
                        <a:t>Christianity ~ -</a:t>
                      </a:r>
                      <a:endParaRPr lang="it-IT" sz="180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925227018"/>
                  </a:ext>
                </a:extLst>
              </a:tr>
              <a:tr h="947424">
                <a:tc>
                  <a:txBody>
                    <a:bodyPr/>
                    <a:lstStyle/>
                    <a:p>
                      <a:r>
                        <a:rPr lang="en-US" sz="1800" dirty="0"/>
                        <a:t>Word Phrase -Lemmatization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-1.104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-1.5256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0.0035</a:t>
                      </a:r>
                      <a:endParaRPr lang="it-IT" sz="1800"/>
                    </a:p>
                  </a:txBody>
                  <a:tcPr marL="91098" marR="91098" marT="45549" marB="455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Atheism ~ +</a:t>
                      </a:r>
                    </a:p>
                    <a:p>
                      <a:r>
                        <a:rPr lang="en-US" sz="1800" dirty="0"/>
                        <a:t>Christianity ~ -</a:t>
                      </a:r>
                      <a:endParaRPr lang="it-IT" sz="1800" dirty="0"/>
                    </a:p>
                  </a:txBody>
                  <a:tcPr marL="91098" marR="91098" marT="45549" marB="45549"/>
                </a:tc>
                <a:extLst>
                  <a:ext uri="{0D108BD9-81ED-4DB2-BD59-A6C34878D82A}">
                    <a16:rowId xmlns:a16="http://schemas.microsoft.com/office/drawing/2014/main" val="1843696910"/>
                  </a:ext>
                </a:extLst>
              </a:tr>
            </a:tbl>
          </a:graphicData>
        </a:graphic>
      </p:graphicFrame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655F200-EC98-4FD5-91E5-4E95A9D5894F}"/>
              </a:ext>
            </a:extLst>
          </p:cNvPr>
          <p:cNvSpPr/>
          <p:nvPr/>
        </p:nvSpPr>
        <p:spPr>
          <a:xfrm>
            <a:off x="74390" y="3924242"/>
            <a:ext cx="4490214" cy="2476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68544-042A-464F-BCBE-316AA182CBA8}"/>
              </a:ext>
            </a:extLst>
          </p:cNvPr>
          <p:cNvSpPr txBox="1"/>
          <p:nvPr/>
        </p:nvSpPr>
        <p:spPr>
          <a:xfrm>
            <a:off x="939199" y="3950425"/>
            <a:ext cx="26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Polarization Words</a:t>
            </a:r>
            <a:endParaRPr lang="it-IT" sz="2400" b="1" u="sng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63C32-353D-4928-8AE7-0A6D4A302D55}"/>
              </a:ext>
            </a:extLst>
          </p:cNvPr>
          <p:cNvSpPr txBox="1"/>
          <p:nvPr/>
        </p:nvSpPr>
        <p:spPr>
          <a:xfrm>
            <a:off x="189684" y="4336190"/>
            <a:ext cx="42865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0070C0"/>
                </a:solidFill>
                <a:effectLst/>
                <a:latin typeface="Garamond" panose="02020404030301010803" pitchFamily="18" charset="0"/>
              </a:rPr>
              <a:t>NEGATIVE</a:t>
            </a:r>
            <a:r>
              <a:rPr lang="it-IT" b="0" dirty="0">
                <a:effectLst/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it-IT" dirty="0" err="1">
                <a:latin typeface="Garamond" panose="02020404030301010803" pitchFamily="18" charset="0"/>
              </a:rPr>
              <a:t>w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orse</a:t>
            </a:r>
            <a:r>
              <a:rPr lang="it-IT" b="0" dirty="0">
                <a:effectLst/>
                <a:latin typeface="Garamond" panose="02020404030301010803" pitchFamily="18" charset="0"/>
              </a:rPr>
              <a:t>, sin,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death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doubt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kill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hate</a:t>
            </a:r>
            <a:r>
              <a:rPr lang="it-IT" b="0" dirty="0">
                <a:effectLst/>
                <a:latin typeface="Garamond" panose="02020404030301010803" pitchFamily="18" charset="0"/>
              </a:rPr>
              <a:t>, hard,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lack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evil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lost</a:t>
            </a:r>
            <a:endParaRPr lang="it-IT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D17112-E4BF-421A-BD23-8869D2AE4B6A}"/>
              </a:ext>
            </a:extLst>
          </p:cNvPr>
          <p:cNvSpPr txBox="1"/>
          <p:nvPr/>
        </p:nvSpPr>
        <p:spPr>
          <a:xfrm>
            <a:off x="279918" y="5280136"/>
            <a:ext cx="41037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POSITIVE</a:t>
            </a:r>
            <a:r>
              <a:rPr lang="it-IT" b="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t-IT" dirty="0" err="1">
                <a:latin typeface="Garamond" panose="02020404030301010803" pitchFamily="18" charset="0"/>
              </a:rPr>
              <a:t>r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ight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great</a:t>
            </a:r>
            <a:r>
              <a:rPr lang="it-IT" b="0" dirty="0">
                <a:effectLst/>
                <a:latin typeface="Garamond" panose="02020404030301010803" pitchFamily="18" charset="0"/>
              </a:rPr>
              <a:t>, fair,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real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worth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nice</a:t>
            </a:r>
            <a:r>
              <a:rPr lang="it-IT" b="0" dirty="0">
                <a:effectLst/>
                <a:latin typeface="Garamond" panose="02020404030301010803" pitchFamily="18" charset="0"/>
              </a:rPr>
              <a:t>, good,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save</a:t>
            </a:r>
            <a:r>
              <a:rPr lang="it-IT" b="0" dirty="0">
                <a:effectLst/>
                <a:latin typeface="Garamond" panose="02020404030301010803" pitchFamily="18" charset="0"/>
              </a:rPr>
              <a:t>, best, fine</a:t>
            </a:r>
          </a:p>
          <a:p>
            <a:pPr>
              <a:spcAft>
                <a:spcPts val="600"/>
              </a:spcAft>
            </a:pPr>
            <a:endParaRPr lang="it-IT" b="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96E20E-6403-4015-9B0A-CCDA794D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67" y="2848976"/>
            <a:ext cx="2845185" cy="8146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1B1FD21-2C36-400B-960B-BD7359F4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66" y="3770869"/>
            <a:ext cx="2845185" cy="82077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1D68CE6-D216-45B0-8035-ACCE0EF5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965" y="4733151"/>
            <a:ext cx="2845185" cy="81798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26EA99A-8BB9-4D36-AE46-766080EAD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033" y="5679374"/>
            <a:ext cx="2851117" cy="8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B3C81-C8AE-411F-9E62-A69B0348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57" y="7064"/>
            <a:ext cx="8961438" cy="145075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Atheism – Christianity: </a:t>
            </a:r>
            <a:r>
              <a:rPr lang="en-US" dirty="0">
                <a:solidFill>
                  <a:srgbClr val="FFFFFF"/>
                </a:solidFill>
              </a:rPr>
              <a:t>church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110F9B43-8ADF-4507-86D6-0B582DB39C7B}"/>
              </a:ext>
            </a:extLst>
          </p:cNvPr>
          <p:cNvSpPr txBox="1">
            <a:spLocks/>
          </p:cNvSpPr>
          <p:nvPr/>
        </p:nvSpPr>
        <p:spPr>
          <a:xfrm>
            <a:off x="1544971" y="1298284"/>
            <a:ext cx="1197428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Base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BB2F3D6-4C3B-493C-8A83-25A584C4A2EC}"/>
              </a:ext>
            </a:extLst>
          </p:cNvPr>
          <p:cNvSpPr txBox="1">
            <a:spLocks/>
          </p:cNvSpPr>
          <p:nvPr/>
        </p:nvSpPr>
        <p:spPr>
          <a:xfrm>
            <a:off x="7037907" y="1286810"/>
            <a:ext cx="27147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F54B7D-1C62-46B1-BC5A-9A46354F3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1" y="1982842"/>
            <a:ext cx="4919727" cy="4298218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F8471C7-B4F6-471D-99B4-A5D93CE4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4" y="1927947"/>
            <a:ext cx="4837618" cy="42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4F7BF0C-3622-44D3-A265-11ACBF4C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57" y="7064"/>
            <a:ext cx="8961438" cy="145075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Atheism – Christianity: </a:t>
            </a:r>
            <a:r>
              <a:rPr lang="en-US" dirty="0">
                <a:solidFill>
                  <a:srgbClr val="FFFFFF"/>
                </a:solidFill>
              </a:rPr>
              <a:t>church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37817A2A-A88C-4813-B0B8-AB05FBAD359C}"/>
              </a:ext>
            </a:extLst>
          </p:cNvPr>
          <p:cNvSpPr txBox="1">
            <a:spLocks/>
          </p:cNvSpPr>
          <p:nvPr/>
        </p:nvSpPr>
        <p:spPr>
          <a:xfrm>
            <a:off x="1544970" y="1298284"/>
            <a:ext cx="2740591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Word 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B2A21913-6632-4E1A-9FB5-416F05AEE43C}"/>
              </a:ext>
            </a:extLst>
          </p:cNvPr>
          <p:cNvSpPr txBox="1">
            <a:spLocks/>
          </p:cNvSpPr>
          <p:nvPr/>
        </p:nvSpPr>
        <p:spPr>
          <a:xfrm>
            <a:off x="6329667" y="1327605"/>
            <a:ext cx="4941649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 - Word Phrase</a:t>
            </a:r>
            <a:endParaRPr lang="it-IT" sz="32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6FC951-C152-4ACB-86BC-265BC47A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19" y="1919619"/>
            <a:ext cx="4848590" cy="44811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27A5B2-B8C2-4CF4-B028-0C0B702D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3" y="1905000"/>
            <a:ext cx="4784698" cy="44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83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325151-FE7D-4EA6-BA66-C8785B0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Guns – CodCompetitive</a:t>
            </a:r>
            <a:r>
              <a:rPr lang="en-US" sz="3700">
                <a:solidFill>
                  <a:srgbClr val="FFFFFF"/>
                </a:solidFill>
              </a:rPr>
              <a:t>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firearms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95F060-BA96-4519-9686-329D8CFC6B75}"/>
              </a:ext>
            </a:extLst>
          </p:cNvPr>
          <p:cNvSpPr txBox="1"/>
          <p:nvPr/>
        </p:nvSpPr>
        <p:spPr>
          <a:xfrm>
            <a:off x="5070963" y="247665"/>
            <a:ext cx="65079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words:</a:t>
            </a:r>
            <a:endParaRPr lang="en-US" sz="2000" dirty="0"/>
          </a:p>
          <a:p>
            <a:r>
              <a:rPr lang="it-IT" sz="2000" b="0" dirty="0" err="1">
                <a:effectLst/>
                <a:latin typeface="Garamond" panose="02020404030301010803" pitchFamily="18" charset="0"/>
              </a:rPr>
              <a:t>butt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hammer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recoil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deagle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trigger,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crosshair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ammo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aim</a:t>
            </a:r>
            <a:endParaRPr lang="it-IT" sz="2000" b="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91FDCD-D6FA-410F-AB53-D3DEA0AAB503}"/>
              </a:ext>
            </a:extLst>
          </p:cNvPr>
          <p:cNvSpPr txBox="1"/>
          <p:nvPr/>
        </p:nvSpPr>
        <p:spPr>
          <a:xfrm>
            <a:off x="5080660" y="1131467"/>
            <a:ext cx="32864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word-phrase: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it-IT" sz="2000" b="0" dirty="0" err="1">
                <a:effectLst/>
                <a:latin typeface="Garamond" panose="02020404030301010803" pitchFamily="18" charset="0"/>
              </a:rPr>
              <a:t>grenade_launcher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bolt_action</a:t>
            </a:r>
            <a:endParaRPr lang="it-IT" b="1" dirty="0"/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CC2FDF2-4139-41C4-9BFD-DC4C37C1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82439"/>
              </p:ext>
            </p:extLst>
          </p:nvPr>
        </p:nvGraphicFramePr>
        <p:xfrm>
          <a:off x="4682448" y="2436081"/>
          <a:ext cx="7435161" cy="414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03">
                  <a:extLst>
                    <a:ext uri="{9D8B030D-6E8A-4147-A177-3AD203B41FA5}">
                      <a16:colId xmlns:a16="http://schemas.microsoft.com/office/drawing/2014/main" val="4135730988"/>
                    </a:ext>
                  </a:extLst>
                </a:gridCol>
                <a:gridCol w="1236409">
                  <a:extLst>
                    <a:ext uri="{9D8B030D-6E8A-4147-A177-3AD203B41FA5}">
                      <a16:colId xmlns:a16="http://schemas.microsoft.com/office/drawing/2014/main" val="3570580579"/>
                    </a:ext>
                  </a:extLst>
                </a:gridCol>
                <a:gridCol w="1111097">
                  <a:extLst>
                    <a:ext uri="{9D8B030D-6E8A-4147-A177-3AD203B41FA5}">
                      <a16:colId xmlns:a16="http://schemas.microsoft.com/office/drawing/2014/main" val="2430858857"/>
                    </a:ext>
                  </a:extLst>
                </a:gridCol>
                <a:gridCol w="1194638">
                  <a:extLst>
                    <a:ext uri="{9D8B030D-6E8A-4147-A177-3AD203B41FA5}">
                      <a16:colId xmlns:a16="http://schemas.microsoft.com/office/drawing/2014/main" val="2483437359"/>
                    </a:ext>
                  </a:extLst>
                </a:gridCol>
                <a:gridCol w="2127514">
                  <a:extLst>
                    <a:ext uri="{9D8B030D-6E8A-4147-A177-3AD203B41FA5}">
                      <a16:colId xmlns:a16="http://schemas.microsoft.com/office/drawing/2014/main" val="1967788288"/>
                    </a:ext>
                  </a:extLst>
                </a:gridCol>
              </a:tblGrid>
              <a:tr h="626157">
                <a:tc>
                  <a:txBody>
                    <a:bodyPr/>
                    <a:lstStyle/>
                    <a:p>
                      <a:r>
                        <a:rPr lang="en-US" sz="1700"/>
                        <a:t>Tecnica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SWEAT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Eff. Size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P-value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Detected association</a:t>
                      </a:r>
                      <a:endParaRPr lang="it-IT" sz="170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2127271601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/>
                        <a:t>Base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0.7933</a:t>
                      </a:r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1.0603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0.0658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Guns ~ +</a:t>
                      </a:r>
                    </a:p>
                    <a:p>
                      <a:r>
                        <a:rPr lang="en-US" sz="1700"/>
                        <a:t>CodCompetitive ~ -</a:t>
                      </a:r>
                      <a:endParaRPr lang="it-IT" sz="170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3228266809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Lemmatization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0.5765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0.7093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0.2049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196706800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Word Phrase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0.852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0.8904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0.0772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925227018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Word Phrase -Lemmatization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0.7185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0.7906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0.1057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Guns ~ +</a:t>
                      </a:r>
                    </a:p>
                    <a:p>
                      <a:r>
                        <a:rPr lang="en-US" sz="1700" dirty="0" err="1"/>
                        <a:t>CodCompetitive</a:t>
                      </a:r>
                      <a:r>
                        <a:rPr lang="en-US" sz="1700" dirty="0"/>
                        <a:t> ~ -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843696910"/>
                  </a:ext>
                </a:extLst>
              </a:tr>
            </a:tbl>
          </a:graphicData>
        </a:graphic>
      </p:graphicFrame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DABF839-3F9E-4C80-BED7-59D45A9AE1D5}"/>
              </a:ext>
            </a:extLst>
          </p:cNvPr>
          <p:cNvSpPr/>
          <p:nvPr/>
        </p:nvSpPr>
        <p:spPr>
          <a:xfrm>
            <a:off x="74390" y="3924242"/>
            <a:ext cx="4490214" cy="2476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15C895-1512-4190-8E7A-635C44EB6E75}"/>
              </a:ext>
            </a:extLst>
          </p:cNvPr>
          <p:cNvSpPr txBox="1"/>
          <p:nvPr/>
        </p:nvSpPr>
        <p:spPr>
          <a:xfrm>
            <a:off x="939199" y="3950425"/>
            <a:ext cx="26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Polarization Words</a:t>
            </a:r>
            <a:endParaRPr lang="it-IT" sz="2400" b="1" u="sng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D17112-E4BF-421A-BD23-8869D2AE4B6A}"/>
              </a:ext>
            </a:extLst>
          </p:cNvPr>
          <p:cNvSpPr txBox="1"/>
          <p:nvPr/>
        </p:nvSpPr>
        <p:spPr>
          <a:xfrm>
            <a:off x="317240" y="5363819"/>
            <a:ext cx="41028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POSITIVE</a:t>
            </a:r>
            <a:r>
              <a:rPr lang="it-IT" b="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t-IT" b="0" dirty="0" err="1">
                <a:effectLst/>
                <a:latin typeface="Garamond" panose="02020404030301010803" pitchFamily="18" charset="0"/>
              </a:rPr>
              <a:t>great</a:t>
            </a:r>
            <a:r>
              <a:rPr lang="it-IT" b="0" dirty="0">
                <a:effectLst/>
                <a:latin typeface="Garamond" panose="02020404030301010803" pitchFamily="18" charset="0"/>
              </a:rPr>
              <a:t>, favorite,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excellent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nice</a:t>
            </a:r>
            <a:r>
              <a:rPr lang="it-IT" b="0" dirty="0">
                <a:effectLst/>
                <a:latin typeface="Garamond" panose="02020404030301010803" pitchFamily="18" charset="0"/>
              </a:rPr>
              <a:t>, love,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improvement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perfect</a:t>
            </a:r>
            <a:r>
              <a:rPr lang="it-IT" b="0" dirty="0">
                <a:effectLst/>
                <a:latin typeface="Garamond" panose="02020404030301010803" pitchFamily="18" charset="0"/>
              </a:rPr>
              <a:t>, thank,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improve</a:t>
            </a:r>
            <a:r>
              <a:rPr lang="it-IT" b="0" dirty="0">
                <a:effectLst/>
                <a:latin typeface="Garamond" panose="02020404030301010803" pitchFamily="18" charset="0"/>
              </a:rPr>
              <a:t>, care</a:t>
            </a: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63C32-353D-4928-8AE7-0A6D4A302D55}"/>
              </a:ext>
            </a:extLst>
          </p:cNvPr>
          <p:cNvSpPr txBox="1"/>
          <p:nvPr/>
        </p:nvSpPr>
        <p:spPr>
          <a:xfrm>
            <a:off x="173227" y="4401492"/>
            <a:ext cx="43339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0070C0"/>
                </a:solidFill>
                <a:effectLst/>
                <a:latin typeface="Garamond" panose="02020404030301010803" pitchFamily="18" charset="0"/>
              </a:rPr>
              <a:t>NEGATIVE</a:t>
            </a:r>
            <a:r>
              <a:rPr lang="it-IT" b="0" dirty="0">
                <a:effectLst/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it-IT" b="0" dirty="0" err="1">
                <a:effectLst/>
                <a:latin typeface="Garamond" panose="02020404030301010803" pitchFamily="18" charset="0"/>
              </a:rPr>
              <a:t>worry</a:t>
            </a:r>
            <a:r>
              <a:rPr lang="it-IT" b="0" dirty="0">
                <a:effectLst/>
                <a:latin typeface="Garamond" panose="02020404030301010803" pitchFamily="18" charset="0"/>
              </a:rPr>
              <a:t>,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mad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regret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shame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hurt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mistake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dislike</a:t>
            </a:r>
            <a:r>
              <a:rPr lang="it-IT" b="0" dirty="0">
                <a:effectLst/>
                <a:latin typeface="Garamond" panose="02020404030301010803" pitchFamily="18" charset="0"/>
              </a:rPr>
              <a:t>, fault,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angry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idiot</a:t>
            </a:r>
            <a:endParaRPr lang="it-IT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465E440-DFCA-40EB-889B-F459A8EB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001" y="3152420"/>
            <a:ext cx="2097608" cy="6000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792C98A-73F4-4460-A606-972B65FD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001" y="4098894"/>
            <a:ext cx="2097608" cy="60519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508BF3F-36D3-455B-8F02-AAE314F5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001" y="4952379"/>
            <a:ext cx="2097608" cy="60006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DA96ED27-B486-4A2E-A915-40ECFB518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001" y="5785280"/>
            <a:ext cx="2097608" cy="6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6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B3C81-C8AE-411F-9E62-A69B0348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57" y="7064"/>
            <a:ext cx="8961438" cy="1450757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Guns - </a:t>
            </a:r>
            <a:r>
              <a:rPr lang="en-US" b="1" dirty="0" err="1">
                <a:solidFill>
                  <a:srgbClr val="FFFFFF"/>
                </a:solidFill>
              </a:rPr>
              <a:t>CodCompetitive</a:t>
            </a:r>
            <a:r>
              <a:rPr lang="en-US" b="1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firearms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110F9B43-8ADF-4507-86D6-0B582DB39C7B}"/>
              </a:ext>
            </a:extLst>
          </p:cNvPr>
          <p:cNvSpPr txBox="1">
            <a:spLocks/>
          </p:cNvSpPr>
          <p:nvPr/>
        </p:nvSpPr>
        <p:spPr>
          <a:xfrm>
            <a:off x="1544971" y="1298284"/>
            <a:ext cx="1197428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Base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BB2F3D6-4C3B-493C-8A83-25A584C4A2EC}"/>
              </a:ext>
            </a:extLst>
          </p:cNvPr>
          <p:cNvSpPr txBox="1">
            <a:spLocks/>
          </p:cNvSpPr>
          <p:nvPr/>
        </p:nvSpPr>
        <p:spPr>
          <a:xfrm>
            <a:off x="7327156" y="1320655"/>
            <a:ext cx="27147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4254A7B-F4EA-407D-B2B9-59C905F74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2" y="1976981"/>
            <a:ext cx="5216139" cy="4253803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E43BE9-5C1D-4CC9-AF4D-08F40B59F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71" y="1927947"/>
            <a:ext cx="5355978" cy="43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30B7B3B3-815E-4FF0-A8CB-052DE108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57" y="7064"/>
            <a:ext cx="8961438" cy="1450757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Guns - </a:t>
            </a:r>
            <a:r>
              <a:rPr lang="en-US" b="1" dirty="0" err="1">
                <a:solidFill>
                  <a:srgbClr val="FFFFFF"/>
                </a:solidFill>
              </a:rPr>
              <a:t>CodCompetitive</a:t>
            </a:r>
            <a:r>
              <a:rPr lang="en-US" b="1" dirty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> firearms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DB2E998-D0DE-4263-A77E-8C728A713B5B}"/>
              </a:ext>
            </a:extLst>
          </p:cNvPr>
          <p:cNvSpPr txBox="1">
            <a:spLocks/>
          </p:cNvSpPr>
          <p:nvPr/>
        </p:nvSpPr>
        <p:spPr>
          <a:xfrm>
            <a:off x="970384" y="1289956"/>
            <a:ext cx="2764334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Word 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6CC43D39-24E4-4A68-B12F-1188E5B8C614}"/>
              </a:ext>
            </a:extLst>
          </p:cNvPr>
          <p:cNvSpPr txBox="1">
            <a:spLocks/>
          </p:cNvSpPr>
          <p:nvPr/>
        </p:nvSpPr>
        <p:spPr>
          <a:xfrm>
            <a:off x="6095983" y="1289956"/>
            <a:ext cx="489772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 - Word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+mn-lt"/>
              </a:rPr>
              <a:t>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508574C-550F-49D6-A65E-68B13A4B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44" y="1972587"/>
            <a:ext cx="5024562" cy="442821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B9BCCC50-3034-4EB8-86F5-9458827B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5" y="1905000"/>
            <a:ext cx="5108546" cy="44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83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325151-FE7D-4EA6-BA66-C8785B0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Politics – Conspiracy</a:t>
            </a:r>
            <a:r>
              <a:rPr lang="en-US" sz="4400" dirty="0">
                <a:solidFill>
                  <a:srgbClr val="FFFFFF"/>
                </a:solidFill>
              </a:rPr>
              <a:t>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secret organizations</a:t>
            </a:r>
          </a:p>
        </p:txBody>
      </p: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95F060-BA96-4519-9686-329D8CFC6B75}"/>
              </a:ext>
            </a:extLst>
          </p:cNvPr>
          <p:cNvSpPr txBox="1"/>
          <p:nvPr/>
        </p:nvSpPr>
        <p:spPr>
          <a:xfrm>
            <a:off x="5080660" y="231542"/>
            <a:ext cx="65079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words: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it-IT" b="0" dirty="0" err="1">
                <a:effectLst/>
                <a:latin typeface="Garamond" panose="02020404030301010803" pitchFamily="18" charset="0"/>
              </a:rPr>
              <a:t>globalization</a:t>
            </a:r>
            <a:r>
              <a:rPr lang="it-IT" b="0" dirty="0">
                <a:effectLst/>
                <a:latin typeface="Garamond" panose="02020404030301010803" pitchFamily="18" charset="0"/>
              </a:rPr>
              <a:t>, secret, china,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controll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korea</a:t>
            </a:r>
            <a:r>
              <a:rPr lang="it-IT" b="0" dirty="0">
                <a:effectLst/>
                <a:latin typeface="Garamond" panose="02020404030301010803" pitchFamily="18" charset="0"/>
              </a:rPr>
              <a:t>, p2, illuminati,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masonry</a:t>
            </a:r>
            <a:endParaRPr lang="it-IT" b="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91FDCD-D6FA-410F-AB53-D3DEA0AAB503}"/>
              </a:ext>
            </a:extLst>
          </p:cNvPr>
          <p:cNvSpPr txBox="1"/>
          <p:nvPr/>
        </p:nvSpPr>
        <p:spPr>
          <a:xfrm>
            <a:off x="5080660" y="1131467"/>
            <a:ext cx="26749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TOPIC word-phrase: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it-IT" sz="2000" b="0" dirty="0" err="1">
                <a:effectLst/>
                <a:latin typeface="Garamond" panose="02020404030301010803" pitchFamily="18" charset="0"/>
              </a:rPr>
              <a:t>north_korea</a:t>
            </a:r>
            <a:r>
              <a:rPr lang="it-IT" sz="2000" b="0" dirty="0">
                <a:effectLst/>
                <a:latin typeface="Garamond" panose="02020404030301010803" pitchFamily="18" charset="0"/>
              </a:rPr>
              <a:t>, </a:t>
            </a:r>
            <a:r>
              <a:rPr lang="it-IT" sz="2000" b="0" dirty="0" err="1">
                <a:effectLst/>
                <a:latin typeface="Garamond" panose="02020404030301010803" pitchFamily="18" charset="0"/>
              </a:rPr>
              <a:t>spy_agency</a:t>
            </a:r>
            <a:endParaRPr lang="it-IT" b="1" dirty="0"/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CC2FDF2-4139-41C4-9BFD-DC4C37C1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49506"/>
              </p:ext>
            </p:extLst>
          </p:nvPr>
        </p:nvGraphicFramePr>
        <p:xfrm>
          <a:off x="4680266" y="2383259"/>
          <a:ext cx="7466559" cy="414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58">
                  <a:extLst>
                    <a:ext uri="{9D8B030D-6E8A-4147-A177-3AD203B41FA5}">
                      <a16:colId xmlns:a16="http://schemas.microsoft.com/office/drawing/2014/main" val="4135730988"/>
                    </a:ext>
                  </a:extLst>
                </a:gridCol>
                <a:gridCol w="1241631">
                  <a:extLst>
                    <a:ext uri="{9D8B030D-6E8A-4147-A177-3AD203B41FA5}">
                      <a16:colId xmlns:a16="http://schemas.microsoft.com/office/drawing/2014/main" val="3570580579"/>
                    </a:ext>
                  </a:extLst>
                </a:gridCol>
                <a:gridCol w="1115789">
                  <a:extLst>
                    <a:ext uri="{9D8B030D-6E8A-4147-A177-3AD203B41FA5}">
                      <a16:colId xmlns:a16="http://schemas.microsoft.com/office/drawing/2014/main" val="2430858857"/>
                    </a:ext>
                  </a:extLst>
                </a:gridCol>
                <a:gridCol w="1199683">
                  <a:extLst>
                    <a:ext uri="{9D8B030D-6E8A-4147-A177-3AD203B41FA5}">
                      <a16:colId xmlns:a16="http://schemas.microsoft.com/office/drawing/2014/main" val="2483437359"/>
                    </a:ext>
                  </a:extLst>
                </a:gridCol>
                <a:gridCol w="2136498">
                  <a:extLst>
                    <a:ext uri="{9D8B030D-6E8A-4147-A177-3AD203B41FA5}">
                      <a16:colId xmlns:a16="http://schemas.microsoft.com/office/drawing/2014/main" val="1967788288"/>
                    </a:ext>
                  </a:extLst>
                </a:gridCol>
              </a:tblGrid>
              <a:tr h="626157">
                <a:tc>
                  <a:txBody>
                    <a:bodyPr/>
                    <a:lstStyle/>
                    <a:p>
                      <a:r>
                        <a:rPr lang="en-US" sz="1700"/>
                        <a:t>Tecnica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SWEAT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Eff. Size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P-value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Detected association</a:t>
                      </a:r>
                      <a:endParaRPr lang="it-IT" sz="170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2127271601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/>
                        <a:t>Base</a:t>
                      </a:r>
                      <a:endParaRPr lang="it-IT" sz="170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0.8366</a:t>
                      </a:r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1.5193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0.0138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3228266809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Lemmatization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0.7753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1.2565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0.0318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196706800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Word Phrase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-0.4993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-0.7233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0.1488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925227018"/>
                  </a:ext>
                </a:extLst>
              </a:tr>
              <a:tr h="880004">
                <a:tc>
                  <a:txBody>
                    <a:bodyPr/>
                    <a:lstStyle/>
                    <a:p>
                      <a:r>
                        <a:rPr lang="en-US" sz="1700" dirty="0"/>
                        <a:t>Word Phrase -Lemmatization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-0.7438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-0.9547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0.0547</a:t>
                      </a:r>
                      <a:endParaRPr lang="it-IT" sz="1700" dirty="0"/>
                    </a:p>
                  </a:txBody>
                  <a:tcPr marL="84616" marR="84616" marT="42308" marB="42308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84616" marR="84616" marT="42308" marB="42308"/>
                </a:tc>
                <a:extLst>
                  <a:ext uri="{0D108BD9-81ED-4DB2-BD59-A6C34878D82A}">
                    <a16:rowId xmlns:a16="http://schemas.microsoft.com/office/drawing/2014/main" val="1843696910"/>
                  </a:ext>
                </a:extLst>
              </a:tr>
            </a:tbl>
          </a:graphicData>
        </a:graphic>
      </p:graphicFrame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AA20429-A559-485E-B52E-E9D7F096EBFC}"/>
              </a:ext>
            </a:extLst>
          </p:cNvPr>
          <p:cNvSpPr/>
          <p:nvPr/>
        </p:nvSpPr>
        <p:spPr>
          <a:xfrm>
            <a:off x="74390" y="3924242"/>
            <a:ext cx="4490214" cy="2476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8D714D-EEF5-4F16-9392-383BC4F24B20}"/>
              </a:ext>
            </a:extLst>
          </p:cNvPr>
          <p:cNvSpPr txBox="1"/>
          <p:nvPr/>
        </p:nvSpPr>
        <p:spPr>
          <a:xfrm>
            <a:off x="939199" y="3950425"/>
            <a:ext cx="26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Polarization Words</a:t>
            </a:r>
            <a:endParaRPr lang="it-IT" sz="2400" b="1" u="sng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63C32-353D-4928-8AE7-0A6D4A302D55}"/>
              </a:ext>
            </a:extLst>
          </p:cNvPr>
          <p:cNvSpPr txBox="1"/>
          <p:nvPr/>
        </p:nvSpPr>
        <p:spPr>
          <a:xfrm>
            <a:off x="214463" y="4318486"/>
            <a:ext cx="43853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0070C0"/>
                </a:solidFill>
                <a:effectLst/>
                <a:latin typeface="Garamond" panose="02020404030301010803" pitchFamily="18" charset="0"/>
              </a:rPr>
              <a:t>NEGATIVE</a:t>
            </a:r>
            <a:r>
              <a:rPr lang="it-IT" b="0" dirty="0">
                <a:effectLst/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it-IT" b="0" dirty="0" err="1">
                <a:effectLst/>
                <a:latin typeface="Garamond" panose="02020404030301010803" pitchFamily="18" charset="0"/>
              </a:rPr>
              <a:t>doubt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damn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lost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bad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lack</a:t>
            </a:r>
            <a:r>
              <a:rPr lang="it-IT" b="0" dirty="0">
                <a:effectLst/>
                <a:latin typeface="Garamond" panose="02020404030301010803" pitchFamily="18" charset="0"/>
              </a:rPr>
              <a:t>, dead,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ignorant</a:t>
            </a:r>
            <a:r>
              <a:rPr lang="it-IT" b="0" dirty="0">
                <a:effectLst/>
                <a:latin typeface="Garamond" panose="02020404030301010803" pitchFamily="18" charset="0"/>
              </a:rPr>
              <a:t>,    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stupid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threat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worse</a:t>
            </a:r>
            <a:endParaRPr lang="it-IT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D17112-E4BF-421A-BD23-8869D2AE4B6A}"/>
              </a:ext>
            </a:extLst>
          </p:cNvPr>
          <p:cNvSpPr txBox="1"/>
          <p:nvPr/>
        </p:nvSpPr>
        <p:spPr>
          <a:xfrm>
            <a:off x="290597" y="5307168"/>
            <a:ext cx="43092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POSITIVE</a:t>
            </a:r>
            <a:r>
              <a:rPr lang="it-IT" b="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t-IT" b="0" dirty="0">
                <a:effectLst/>
                <a:latin typeface="Garamond" panose="02020404030301010803" pitchFamily="18" charset="0"/>
              </a:rPr>
              <a:t>fine, major,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hope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understand</a:t>
            </a:r>
            <a:r>
              <a:rPr lang="it-IT" b="0" dirty="0">
                <a:effectLst/>
                <a:latin typeface="Garamond" panose="02020404030301010803" pitchFamily="18" charset="0"/>
              </a:rPr>
              <a:t>, easy,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serious</a:t>
            </a:r>
            <a:r>
              <a:rPr lang="it-IT" b="0" dirty="0">
                <a:effectLst/>
                <a:latin typeface="Garamond" panose="02020404030301010803" pitchFamily="18" charset="0"/>
              </a:rPr>
              <a:t>,   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accept</a:t>
            </a:r>
            <a:r>
              <a:rPr lang="it-IT" b="0" dirty="0">
                <a:effectLst/>
                <a:latin typeface="Garamond" panose="02020404030301010803" pitchFamily="18" charset="0"/>
              </a:rPr>
              <a:t>, 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worth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allow</a:t>
            </a:r>
            <a:r>
              <a:rPr lang="it-IT" b="0" dirty="0">
                <a:effectLst/>
                <a:latin typeface="Garamond" panose="02020404030301010803" pitchFamily="18" charset="0"/>
              </a:rPr>
              <a:t>, </a:t>
            </a:r>
            <a:r>
              <a:rPr lang="it-IT" b="0" dirty="0" err="1">
                <a:effectLst/>
                <a:latin typeface="Garamond" panose="02020404030301010803" pitchFamily="18" charset="0"/>
              </a:rPr>
              <a:t>actual</a:t>
            </a:r>
            <a:endParaRPr lang="it-IT" b="0" dirty="0">
              <a:effectLst/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39CCD1-B843-4719-AE65-2BD10D1F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55" y="3119363"/>
            <a:ext cx="2121245" cy="6192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49E023D-85BC-4EED-BC49-30A2C070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54" y="4008849"/>
            <a:ext cx="2121245" cy="61927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0B34249-AEA1-4DE9-BD30-8EEBC079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553" y="4887427"/>
            <a:ext cx="2121245" cy="62388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342D64-2CCA-4F54-89FE-77C1CB65C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2552" y="5762595"/>
            <a:ext cx="2121246" cy="6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3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B3C81-C8AE-411F-9E62-A69B0348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61572"/>
            <a:ext cx="11038114" cy="1450757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Politics - Conspiracy: </a:t>
            </a:r>
            <a:r>
              <a:rPr lang="en-US" dirty="0">
                <a:solidFill>
                  <a:srgbClr val="FFFFFF"/>
                </a:solidFill>
              </a:rPr>
              <a:t>secret organizations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110F9B43-8ADF-4507-86D6-0B582DB39C7B}"/>
              </a:ext>
            </a:extLst>
          </p:cNvPr>
          <p:cNvSpPr txBox="1">
            <a:spLocks/>
          </p:cNvSpPr>
          <p:nvPr/>
        </p:nvSpPr>
        <p:spPr>
          <a:xfrm>
            <a:off x="1544971" y="1298284"/>
            <a:ext cx="1197428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Base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BB2F3D6-4C3B-493C-8A83-25A584C4A2EC}"/>
              </a:ext>
            </a:extLst>
          </p:cNvPr>
          <p:cNvSpPr txBox="1">
            <a:spLocks/>
          </p:cNvSpPr>
          <p:nvPr/>
        </p:nvSpPr>
        <p:spPr>
          <a:xfrm>
            <a:off x="7243181" y="1328907"/>
            <a:ext cx="27147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  <a:latin typeface="+mn-lt"/>
              </a:rPr>
              <a:t>Lemmatized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6A3A5C7-EE5A-4C14-A9D3-1E6814B4F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7" y="1985502"/>
            <a:ext cx="5202745" cy="4156763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B70572-708E-4FDB-BFC4-65F54676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1" y="1935154"/>
            <a:ext cx="5501102" cy="43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82AB5034-0CF6-4839-B153-4D8ECA89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61572"/>
            <a:ext cx="11038114" cy="1450757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Politics - Conspiracy: </a:t>
            </a:r>
            <a:r>
              <a:rPr lang="en-US" dirty="0">
                <a:solidFill>
                  <a:srgbClr val="FFFFFF"/>
                </a:solidFill>
              </a:rPr>
              <a:t>secret organizations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A23790C-A04F-4E4A-8D21-3A236F77344D}"/>
              </a:ext>
            </a:extLst>
          </p:cNvPr>
          <p:cNvSpPr txBox="1">
            <a:spLocks/>
          </p:cNvSpPr>
          <p:nvPr/>
        </p:nvSpPr>
        <p:spPr>
          <a:xfrm>
            <a:off x="1544971" y="1298284"/>
            <a:ext cx="27147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Word 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38A0CC8E-E598-4598-A107-B8A1B8702E6F}"/>
              </a:ext>
            </a:extLst>
          </p:cNvPr>
          <p:cNvSpPr txBox="1">
            <a:spLocks/>
          </p:cNvSpPr>
          <p:nvPr/>
        </p:nvSpPr>
        <p:spPr>
          <a:xfrm>
            <a:off x="6423567" y="1299613"/>
            <a:ext cx="5125306" cy="62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  <a:latin typeface="+mn-lt"/>
              </a:rPr>
              <a:t>Lemmatized - Word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+mn-lt"/>
              </a:rPr>
              <a:t>Phrase</a:t>
            </a:r>
            <a:endParaRPr lang="it-IT" sz="3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4DA50E4-6DF3-4739-9A76-E7A10AAA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7" y="1919619"/>
            <a:ext cx="4889786" cy="4456272"/>
          </a:xfrm>
          <a:prstGeom prst="rect">
            <a:avLst/>
          </a:prstGeom>
        </p:spPr>
      </p:pic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2D4A4-1247-4F00-8690-6B9E0B7DF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" y="1927947"/>
            <a:ext cx="4894300" cy="44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6823A7-3071-4FA9-AD0F-5E5B8C2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Conclusioni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sviluppi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futuri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C5B8CA-E53D-43C7-ACAE-582112A2C663}"/>
              </a:ext>
            </a:extLst>
          </p:cNvPr>
          <p:cNvSpPr txBox="1"/>
          <p:nvPr/>
        </p:nvSpPr>
        <p:spPr>
          <a:xfrm>
            <a:off x="644396" y="2243891"/>
            <a:ext cx="1070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Basandoci</a:t>
            </a:r>
            <a:r>
              <a:rPr lang="en-US" sz="2000" dirty="0"/>
              <a:t> </a:t>
            </a:r>
            <a:r>
              <a:rPr lang="en-US" sz="2000" dirty="0" err="1"/>
              <a:t>sulle</a:t>
            </a:r>
            <a:r>
              <a:rPr lang="en-US" sz="2000" dirty="0"/>
              <a:t> </a:t>
            </a:r>
            <a:r>
              <a:rPr lang="en-US" sz="2000" dirty="0" err="1"/>
              <a:t>nostre</a:t>
            </a:r>
            <a:r>
              <a:rPr lang="en-US" sz="2000" dirty="0"/>
              <a:t> prove: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 err="1"/>
              <a:t>subReddit</a:t>
            </a:r>
            <a:r>
              <a:rPr lang="en-US" sz="2000" dirty="0"/>
              <a:t> sono corpora che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prestano</a:t>
            </a:r>
            <a:r>
              <a:rPr lang="en-US" sz="2000" dirty="0"/>
              <a:t> molto ad </a:t>
            </a:r>
            <a:r>
              <a:rPr lang="en-US" sz="2000" dirty="0" err="1"/>
              <a:t>analisi</a:t>
            </a:r>
            <a:r>
              <a:rPr lang="en-US" sz="2000" dirty="0"/>
              <a:t> di </a:t>
            </a:r>
            <a:r>
              <a:rPr lang="en-US" sz="2000" dirty="0" err="1"/>
              <a:t>polarizzazione</a:t>
            </a:r>
            <a:r>
              <a:rPr lang="en-US" sz="2000" dirty="0"/>
              <a:t> se con </a:t>
            </a:r>
            <a:r>
              <a:rPr lang="en-US" sz="2000" dirty="0" err="1"/>
              <a:t>sufficiente</a:t>
            </a:r>
            <a:r>
              <a:rPr lang="en-US" sz="2000" dirty="0"/>
              <a:t> </a:t>
            </a:r>
            <a:r>
              <a:rPr lang="en-US" sz="2000" dirty="0" err="1"/>
              <a:t>dimensione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corpora (es. Guns-cod)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dirty="0" err="1"/>
              <a:t>Lemmatization</a:t>
            </a:r>
            <a:r>
              <a:rPr lang="it-IT" sz="2000" dirty="0"/>
              <a:t> induce a polarizzazioni </a:t>
            </a:r>
            <a:r>
              <a:rPr lang="it-IT" sz="2000" dirty="0" err="1"/>
              <a:t>stat</a:t>
            </a:r>
            <a:r>
              <a:rPr lang="it-IT" sz="2000" dirty="0"/>
              <a:t>. meno significative (p-</a:t>
            </a:r>
            <a:r>
              <a:rPr lang="it-IT" sz="2000" dirty="0" err="1"/>
              <a:t>value</a:t>
            </a:r>
            <a:r>
              <a:rPr lang="it-IT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dirty="0"/>
              <a:t>Word</a:t>
            </a:r>
            <a:r>
              <a:rPr lang="it-IT" sz="2000" dirty="0"/>
              <a:t> </a:t>
            </a:r>
            <a:r>
              <a:rPr lang="it-IT" sz="2000" b="1" dirty="0" err="1"/>
              <a:t>phrase</a:t>
            </a:r>
            <a:r>
              <a:rPr lang="it-IT" sz="2000" dirty="0"/>
              <a:t> influenza la SWEAT, in alcuni casi è più significativo (es. Guns-</a:t>
            </a:r>
            <a:r>
              <a:rPr lang="it-IT" sz="2000" dirty="0" err="1"/>
              <a:t>CoD</a:t>
            </a:r>
            <a:r>
              <a:rPr lang="it-IT" sz="2000" dirty="0"/>
              <a:t>)</a:t>
            </a:r>
          </a:p>
          <a:p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E3EA0A-D32D-42B3-85C4-10C515D7456B}"/>
              </a:ext>
            </a:extLst>
          </p:cNvPr>
          <p:cNvSpPr txBox="1"/>
          <p:nvPr/>
        </p:nvSpPr>
        <p:spPr>
          <a:xfrm>
            <a:off x="644396" y="4680030"/>
            <a:ext cx="64612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Sviluppi futuri: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dirty="0"/>
              <a:t>Implementazione score </a:t>
            </a:r>
            <a:r>
              <a:rPr lang="it-IT" sz="2000" dirty="0" err="1"/>
              <a:t>induction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dirty="0"/>
              <a:t>Word </a:t>
            </a:r>
            <a:r>
              <a:rPr lang="it-IT" sz="2000" dirty="0" err="1"/>
              <a:t>phrase</a:t>
            </a:r>
            <a:r>
              <a:rPr lang="it-IT" sz="2000" dirty="0"/>
              <a:t> con composizioni di più di 2 parole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3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9C8DA9-1C56-4FE4-83A9-33652E7E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Lexicon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CA924D0-702C-4DED-A944-A10B4397A93C}"/>
              </a:ext>
            </a:extLst>
          </p:cNvPr>
          <p:cNvSpPr txBox="1">
            <a:spLocks/>
          </p:cNvSpPr>
          <p:nvPr/>
        </p:nvSpPr>
        <p:spPr>
          <a:xfrm>
            <a:off x="1096964" y="2191603"/>
            <a:ext cx="4069948" cy="3677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Il </a:t>
            </a:r>
            <a:r>
              <a:rPr lang="it-IT" sz="2000" dirty="0" err="1"/>
              <a:t>Lexicon</a:t>
            </a:r>
            <a:r>
              <a:rPr lang="it-IT" sz="2000" dirty="0"/>
              <a:t> adoperato per lo studio della sentiment si basa sul vocabolario «</a:t>
            </a:r>
            <a:r>
              <a:rPr lang="it-IT" sz="2000" dirty="0" err="1"/>
              <a:t>Lexicon</a:t>
            </a:r>
            <a:r>
              <a:rPr lang="it-IT" sz="2000" dirty="0"/>
              <a:t> </a:t>
            </a:r>
            <a:r>
              <a:rPr lang="it-IT" sz="2000" dirty="0" err="1"/>
              <a:t>Inquirer</a:t>
            </a:r>
            <a:r>
              <a:rPr lang="it-IT" sz="2000" dirty="0"/>
              <a:t> ecc.»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 8640 parole individuate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1892</a:t>
            </a:r>
            <a:r>
              <a:rPr lang="it-IT" sz="2000" dirty="0"/>
              <a:t> parole 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>
                <a:solidFill>
                  <a:srgbClr val="FF0000"/>
                </a:solidFill>
              </a:rPr>
              <a:t>1565</a:t>
            </a:r>
            <a:r>
              <a:rPr lang="it-IT" sz="2000" dirty="0"/>
              <a:t> parole positive</a:t>
            </a:r>
            <a:endParaRPr lang="it-IT" dirty="0"/>
          </a:p>
        </p:txBody>
      </p:sp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4338382E-7343-4DB2-81ED-D61CD2CAA731}"/>
              </a:ext>
            </a:extLst>
          </p:cNvPr>
          <p:cNvSpPr/>
          <p:nvPr/>
        </p:nvSpPr>
        <p:spPr>
          <a:xfrm>
            <a:off x="6926768" y="356577"/>
            <a:ext cx="4533487" cy="2010323"/>
          </a:xfrm>
          <a:prstGeom prst="wedgeRectCallout">
            <a:avLst>
              <a:gd name="adj1" fmla="val -91218"/>
              <a:gd name="adj2" fmla="val 467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6E66F5-3438-4C3C-BDB8-1F7541C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4" y="497519"/>
            <a:ext cx="4358274" cy="17284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3CFAC3-2717-4BDB-99E3-029AD02B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213" y="2775461"/>
            <a:ext cx="1783277" cy="3163439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926A9B1-4CF9-4FFE-A90E-293861B5CF26}"/>
              </a:ext>
            </a:extLst>
          </p:cNvPr>
          <p:cNvSpPr/>
          <p:nvPr/>
        </p:nvSpPr>
        <p:spPr>
          <a:xfrm>
            <a:off x="8725294" y="4030295"/>
            <a:ext cx="93643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B863ECB-9B43-45AB-9D2B-67CB46B6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3057065"/>
            <a:ext cx="4447889" cy="26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hat">
            <a:extLst>
              <a:ext uri="{FF2B5EF4-FFF2-40B4-BE49-F238E27FC236}">
                <a16:creationId xmlns:a16="http://schemas.microsoft.com/office/drawing/2014/main" id="{13832178-384F-4618-A345-970AAC7F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764" y="1770977"/>
            <a:ext cx="3294253" cy="32942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83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B24B28-CC6D-4896-87CF-60298EBF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F7A15E-5880-4C25-BB19-CDD43EC5E455}"/>
              </a:ext>
            </a:extLst>
          </p:cNvPr>
          <p:cNvSpPr txBox="1"/>
          <p:nvPr/>
        </p:nvSpPr>
        <p:spPr>
          <a:xfrm>
            <a:off x="5315802" y="2505068"/>
            <a:ext cx="6230434" cy="383609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Distributed Representations of Words and Phrases and their Compositionality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- T.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Mikolov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, I.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Sutskever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, K. Chen, G.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Corrado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, J. Dean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Compass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Alligned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Distributional Embeddings for Studying Semantic Differences Across Corpora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- F. Bianchi, M.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Palmonari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Framework for Comparison of Corpus-Specific Distributional Models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- P.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Niccoli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(2018)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Inducing Domain-Specific Sentiment Lexicons from Unlabeled Corpora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- William L. Hamilton, Kevin Clark, Jure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Leskovec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, Dan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Jurafsky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it-IT" sz="2000" b="1" dirty="0" err="1">
                <a:solidFill>
                  <a:srgbClr val="FFFFFF"/>
                </a:solidFill>
              </a:rPr>
              <a:t>Inquirer</a:t>
            </a:r>
            <a:r>
              <a:rPr lang="it-IT" sz="2000" b="1" dirty="0">
                <a:solidFill>
                  <a:srgbClr val="FFFFFF"/>
                </a:solidFill>
              </a:rPr>
              <a:t> </a:t>
            </a:r>
            <a:r>
              <a:rPr lang="it-IT" sz="2000" b="1" dirty="0" err="1">
                <a:solidFill>
                  <a:srgbClr val="FFFFFF"/>
                </a:solidFill>
              </a:rPr>
              <a:t>Dictionaries</a:t>
            </a:r>
            <a:r>
              <a:rPr lang="it-IT" sz="2000" b="1" dirty="0">
                <a:solidFill>
                  <a:srgbClr val="FFFFFF"/>
                </a:solidFill>
              </a:rPr>
              <a:t> </a:t>
            </a:r>
            <a:r>
              <a:rPr lang="it-IT" sz="2000" dirty="0">
                <a:solidFill>
                  <a:srgbClr val="FFFFFF"/>
                </a:solidFill>
              </a:rPr>
              <a:t>- </a:t>
            </a:r>
            <a:r>
              <a:rPr lang="it-IT" sz="2000" i="1" dirty="0">
                <a:solidFill>
                  <a:srgbClr val="FFFFFF"/>
                </a:solidFill>
              </a:rPr>
              <a:t>http://www.wjh.harvard.edu/~inquirer/homecat.htm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E7F4DF-4C7C-43FF-90CD-63FF61B5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rgbClr val="FFFFFF"/>
                </a:solidFill>
              </a:rPr>
              <a:t>Cenni</a:t>
            </a:r>
            <a:r>
              <a:rPr lang="en-US" sz="9600" dirty="0">
                <a:solidFill>
                  <a:srgbClr val="FFFFFF"/>
                </a:solidFill>
              </a:rPr>
              <a:t> </a:t>
            </a:r>
            <a:r>
              <a:rPr lang="en-US" sz="9600" dirty="0" err="1">
                <a:solidFill>
                  <a:srgbClr val="FFFFFF"/>
                </a:solidFill>
              </a:rPr>
              <a:t>Teorici</a:t>
            </a:r>
            <a:br>
              <a:rPr lang="en-US" sz="9600" dirty="0">
                <a:solidFill>
                  <a:srgbClr val="FFFFFF"/>
                </a:solidFill>
              </a:rPr>
            </a:br>
            <a:endParaRPr lang="en-US" sz="9600" dirty="0">
              <a:solidFill>
                <a:srgbClr val="FFFFFF"/>
              </a:solidFill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465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204E3C-1C0F-4F85-BCAB-F052C351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CADE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C</a:t>
            </a:r>
            <a:r>
              <a:rPr lang="en-US" sz="3200" dirty="0">
                <a:solidFill>
                  <a:srgbClr val="FFFFFF"/>
                </a:solidFill>
              </a:rPr>
              <a:t>ompass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A</a:t>
            </a:r>
            <a:r>
              <a:rPr lang="en-US" sz="3200" dirty="0">
                <a:solidFill>
                  <a:srgbClr val="FFFFFF"/>
                </a:solidFill>
              </a:rPr>
              <a:t>lignment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D</a:t>
            </a:r>
            <a:r>
              <a:rPr lang="en-US" sz="3200" dirty="0">
                <a:solidFill>
                  <a:srgbClr val="FFFFFF"/>
                </a:solidFill>
              </a:rPr>
              <a:t>istributional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E</a:t>
            </a:r>
            <a:r>
              <a:rPr lang="en-US" sz="3200" dirty="0">
                <a:solidFill>
                  <a:srgbClr val="FFFFFF"/>
                </a:solidFill>
              </a:rPr>
              <a:t>mbeddings</a:t>
            </a:r>
            <a:endParaRPr lang="it-IT" sz="32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C94A0BA-73EE-482E-B426-99705F760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38" y="390314"/>
            <a:ext cx="7206448" cy="281008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27DCE3-96B2-40A7-8769-A8BF401932C2}"/>
              </a:ext>
            </a:extLst>
          </p:cNvPr>
          <p:cNvSpPr txBox="1"/>
          <p:nvPr/>
        </p:nvSpPr>
        <p:spPr>
          <a:xfrm>
            <a:off x="5515067" y="3879628"/>
            <a:ext cx="5439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Algoritmo di word </a:t>
            </a:r>
            <a:r>
              <a:rPr lang="it-IT" sz="2000" dirty="0" err="1"/>
              <a:t>embedding</a:t>
            </a:r>
            <a:r>
              <a:rPr lang="it-IT" sz="2000" dirty="0"/>
              <a:t> applicabile su più corpora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Idea di dare un’inizializzazione comune (</a:t>
            </a:r>
            <a:r>
              <a:rPr lang="it-IT" sz="2000" dirty="0" err="1"/>
              <a:t>compass</a:t>
            </a:r>
            <a:r>
              <a:rPr lang="it-IT" sz="2000" dirty="0"/>
              <a:t>) per rendere più confrontabili le vettorizzazioni</a:t>
            </a:r>
          </a:p>
        </p:txBody>
      </p:sp>
    </p:spTree>
    <p:extLst>
      <p:ext uri="{BB962C8B-B14F-4D97-AF65-F5344CB8AC3E}">
        <p14:creationId xmlns:p14="http://schemas.microsoft.com/office/powerpoint/2010/main" val="42084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253182-18C4-4670-AC01-23327423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3" y="983192"/>
            <a:ext cx="3642309" cy="5646208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SWEAT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lice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</a:t>
            </a:r>
            <a:r>
              <a:rPr lang="en-US" sz="2800" dirty="0">
                <a:solidFill>
                  <a:schemeClr val="bg1"/>
                </a:solidFill>
              </a:rPr>
              <a:t>ord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E</a:t>
            </a:r>
            <a:r>
              <a:rPr lang="en-US" sz="2800" dirty="0">
                <a:solidFill>
                  <a:schemeClr val="bg1"/>
                </a:solidFill>
              </a:rPr>
              <a:t>mbedding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ssociation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</a:t>
            </a:r>
            <a:r>
              <a:rPr lang="en-US" sz="2800" dirty="0">
                <a:solidFill>
                  <a:schemeClr val="bg1"/>
                </a:solidFill>
              </a:rPr>
              <a:t>est</a:t>
            </a:r>
            <a:br>
              <a:rPr lang="it-IT" sz="28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it-IT" sz="4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19C33C5-2DAC-4FEE-AC79-E9E51B7E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607" y="419877"/>
            <a:ext cx="6993238" cy="34942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i="1" dirty="0"/>
              <a:t>Relative </a:t>
            </a:r>
            <a:r>
              <a:rPr lang="it-IT" sz="2800" i="1" dirty="0" err="1"/>
              <a:t>Polarization</a:t>
            </a:r>
            <a:r>
              <a:rPr lang="it-IT" sz="2800" i="1" dirty="0"/>
              <a:t>:</a:t>
            </a:r>
            <a:r>
              <a:rPr lang="it-IT" sz="2800" dirty="0"/>
              <a:t> l’algoritmo ricerca e quantifica la differenza polarizzante in un dato </a:t>
            </a:r>
            <a:r>
              <a:rPr lang="it-IT" sz="2800" i="1" dirty="0"/>
              <a:t>target topic </a:t>
            </a:r>
            <a:r>
              <a:rPr lang="it-IT" sz="2800" dirty="0"/>
              <a:t>(</a:t>
            </a:r>
            <a:r>
              <a:rPr lang="it-IT" sz="2800" dirty="0" err="1"/>
              <a:t>wordset</a:t>
            </a:r>
            <a:r>
              <a:rPr lang="it-IT" sz="2800" dirty="0"/>
              <a:t>) esposto nei corpora in analisi. </a:t>
            </a:r>
            <a:endParaRPr lang="it-IT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i="1" dirty="0"/>
              <a:t> </a:t>
            </a:r>
            <a:r>
              <a:rPr lang="it-IT" sz="2800" i="1" dirty="0" err="1"/>
              <a:t>Wordset</a:t>
            </a:r>
            <a:r>
              <a:rPr lang="it-IT" sz="2800" i="1" dirty="0"/>
              <a:t> </a:t>
            </a:r>
            <a:r>
              <a:rPr lang="it-IT" sz="2800" i="1" dirty="0" err="1"/>
              <a:t>Based</a:t>
            </a:r>
            <a:endParaRPr lang="it-IT" sz="2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i="1" dirty="0" err="1"/>
              <a:t>Lexicon</a:t>
            </a:r>
            <a:r>
              <a:rPr lang="it-IT" sz="2800" i="1" dirty="0"/>
              <a:t> </a:t>
            </a:r>
            <a:r>
              <a:rPr lang="it-IT" sz="2800" i="1" dirty="0" err="1"/>
              <a:t>Based</a:t>
            </a:r>
            <a:endParaRPr lang="it-IT" sz="2800" i="1" dirty="0"/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52E6C037-6BF0-4BA6-9D18-F4F23CC148B0}"/>
              </a:ext>
            </a:extLst>
          </p:cNvPr>
          <p:cNvSpPr txBox="1"/>
          <p:nvPr/>
        </p:nvSpPr>
        <p:spPr>
          <a:xfrm>
            <a:off x="6911936" y="4867275"/>
            <a:ext cx="2256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Christianity ∼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</a:p>
          <a:p>
            <a:pPr algn="r"/>
            <a:r>
              <a:rPr lang="en-GB" dirty="0"/>
              <a:t>Atheism ∼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Negative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10464F-5FC4-4979-80E1-74C44D96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21" y="3429000"/>
            <a:ext cx="4543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1FCB499-AAA1-4C0A-AFA8-22BE625C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SWEAT - </a:t>
            </a:r>
            <a:r>
              <a:rPr lang="en-US" dirty="0" err="1">
                <a:solidFill>
                  <a:srgbClr val="FFFFFF"/>
                </a:solidFill>
              </a:rPr>
              <a:t>passaggi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preliminari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27E9B7-73CE-4F1D-81AB-E38B7B5E8AC1}"/>
              </a:ext>
            </a:extLst>
          </p:cNvPr>
          <p:cNvSpPr txBox="1"/>
          <p:nvPr/>
        </p:nvSpPr>
        <p:spPr>
          <a:xfrm>
            <a:off x="629643" y="1949186"/>
            <a:ext cx="10669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zipf</a:t>
            </a:r>
            <a:r>
              <a:rPr lang="en-US" dirty="0"/>
              <a:t> [1, 7]: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Definizione</a:t>
            </a:r>
            <a:r>
              <a:rPr lang="en-US" dirty="0"/>
              <a:t> di una </a:t>
            </a:r>
            <a:r>
              <a:rPr lang="en-US" dirty="0" err="1"/>
              <a:t>soglia</a:t>
            </a:r>
            <a:r>
              <a:rPr lang="en-US" dirty="0"/>
              <a:t> </a:t>
            </a:r>
            <a:r>
              <a:rPr lang="en-US" dirty="0" err="1"/>
              <a:t>zipf_cutoff</a:t>
            </a:r>
            <a:r>
              <a:rPr lang="en-US" dirty="0"/>
              <a:t> (default 5)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Selezione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termini </a:t>
            </a:r>
            <a:r>
              <a:rPr lang="en-US" dirty="0" err="1"/>
              <a:t>polarizzanti</a:t>
            </a:r>
            <a:r>
              <a:rPr lang="en-US" dirty="0"/>
              <a:t> se </a:t>
            </a:r>
            <a:r>
              <a:rPr lang="en-US" dirty="0" err="1"/>
              <a:t>superano</a:t>
            </a:r>
            <a:r>
              <a:rPr lang="en-US" dirty="0"/>
              <a:t> </a:t>
            </a:r>
            <a:r>
              <a:rPr lang="en-US" dirty="0" err="1"/>
              <a:t>zipf_cutoff</a:t>
            </a:r>
            <a:r>
              <a:rPr lang="en-US" dirty="0"/>
              <a:t> e </a:t>
            </a:r>
            <a:r>
              <a:rPr lang="en-US" dirty="0" err="1"/>
              <a:t>allineati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corpora, per </a:t>
            </a:r>
            <a:r>
              <a:rPr lang="en-US" dirty="0" err="1"/>
              <a:t>creazione</a:t>
            </a:r>
            <a:r>
              <a:rPr lang="en-US" dirty="0"/>
              <a:t> di un </a:t>
            </a:r>
            <a:r>
              <a:rPr lang="en-US" dirty="0" err="1"/>
              <a:t>dizionario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parole relative ad un topic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45C812-3251-4CF7-BF1D-E46226D2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53" y="2187849"/>
            <a:ext cx="3098973" cy="664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B30319C-CC1B-4817-B536-2398439E4A81}"/>
                  </a:ext>
                </a:extLst>
              </p:cNvPr>
              <p:cNvSpPr txBox="1"/>
              <p:nvPr/>
            </p:nvSpPr>
            <p:spPr>
              <a:xfrm>
                <a:off x="7548549" y="1878874"/>
                <a:ext cx="46434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 corpus di </a:t>
                </a:r>
                <a:r>
                  <a:rPr lang="en-US" sz="1600" dirty="0" err="1"/>
                  <a:t>riferimento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 </a:t>
                </a:r>
                <a:r>
                  <a:rPr lang="en-US" sz="1600" dirty="0" err="1"/>
                  <a:t>vocabolario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#w </a:t>
                </a:r>
                <a:r>
                  <a:rPr lang="en-US" sz="1600" dirty="0" err="1"/>
                  <a:t>numero</a:t>
                </a:r>
                <a:r>
                  <a:rPr lang="en-US" sz="1600" dirty="0"/>
                  <a:t> di </a:t>
                </a:r>
                <a:r>
                  <a:rPr lang="en-US" sz="1600" dirty="0" err="1"/>
                  <a:t>occorrenze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della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parola</a:t>
                </a:r>
                <a:r>
                  <a:rPr lang="en-US" sz="1600" dirty="0"/>
                  <a:t> w in D</a:t>
                </a:r>
                <a:r>
                  <a:rPr lang="it-IT" sz="1600" dirty="0"/>
                  <a:t> con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indica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quantità</a:t>
                </a:r>
                <a:r>
                  <a:rPr lang="en-US" sz="1600" dirty="0"/>
                  <a:t> in </a:t>
                </a:r>
                <a:r>
                  <a:rPr lang="en-US" sz="1600" dirty="0" err="1"/>
                  <a:t>milioni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B30319C-CC1B-4817-B536-2398439E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549" y="1878874"/>
                <a:ext cx="4643451" cy="1323439"/>
              </a:xfrm>
              <a:prstGeom prst="rect">
                <a:avLst/>
              </a:prstGeom>
              <a:blipFill>
                <a:blip r:embed="rId3"/>
                <a:stretch>
                  <a:fillRect l="-656" t="-922" b="-4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94EBCFC0-9B11-4F72-9C0E-4C9B5470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12" y="4431022"/>
            <a:ext cx="5429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20C16-71A9-4340-8D85-4C8F89F6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SWEAT </a:t>
            </a:r>
            <a:r>
              <a:rPr lang="en-US" sz="4000" dirty="0">
                <a:solidFill>
                  <a:srgbClr val="FFFFFF"/>
                </a:solidFill>
              </a:rPr>
              <a:t>– </a:t>
            </a:r>
            <a:r>
              <a:rPr lang="en-US" sz="4000" dirty="0" err="1">
                <a:solidFill>
                  <a:srgbClr val="FFFFFF"/>
                </a:solidFill>
              </a:rPr>
              <a:t>Trattazione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matematica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B5742-5E42-4755-B922-F93B30FB9763}"/>
              </a:ext>
            </a:extLst>
          </p:cNvPr>
          <p:cNvSpPr txBox="1"/>
          <p:nvPr/>
        </p:nvSpPr>
        <p:spPr>
          <a:xfrm>
            <a:off x="7005483" y="5574082"/>
            <a:ext cx="412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Fonte: </a:t>
            </a:r>
            <a:r>
              <a:rPr lang="en-GB" sz="1600" i="1" dirty="0"/>
              <a:t>Framework for Comparison of Corpus-Specific Distributional Models</a:t>
            </a:r>
            <a:r>
              <a:rPr lang="en-GB" sz="1600" dirty="0"/>
              <a:t>, Paolo </a:t>
            </a:r>
            <a:r>
              <a:rPr lang="en-GB" sz="1600" dirty="0" err="1"/>
              <a:t>Niccoli</a:t>
            </a:r>
            <a:r>
              <a:rPr lang="en-GB" sz="1600" dirty="0"/>
              <a:t> (2018)</a:t>
            </a:r>
            <a:endParaRPr lang="en-GB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DA8E43F-09FB-4C2E-808C-6DD67E9F72BB}"/>
                  </a:ext>
                </a:extLst>
              </p:cNvPr>
              <p:cNvSpPr txBox="1"/>
              <p:nvPr/>
            </p:nvSpPr>
            <p:spPr>
              <a:xfrm>
                <a:off x="1900862" y="2308858"/>
                <a:ext cx="6524863" cy="1687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Garamond" panose="02020404030301010803" pitchFamily="18" charset="0"/>
                  </a:rPr>
                  <a:t>Single word polarization</a:t>
                </a:r>
              </a:p>
              <a:p>
                <a:endParaRPr lang="en-US" sz="2400" b="1" dirty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DA8E43F-09FB-4C2E-808C-6DD67E9F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62" y="2308858"/>
                <a:ext cx="6524863" cy="1687834"/>
              </a:xfrm>
              <a:prstGeom prst="rect">
                <a:avLst/>
              </a:prstGeom>
              <a:blipFill>
                <a:blip r:embed="rId2"/>
                <a:stretch>
                  <a:fillRect l="-2897" t="-57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9C67BAC-09D3-4D65-8FB0-378E04BE4F2E}"/>
                  </a:ext>
                </a:extLst>
              </p:cNvPr>
              <p:cNvSpPr txBox="1"/>
              <p:nvPr/>
            </p:nvSpPr>
            <p:spPr>
              <a:xfrm>
                <a:off x="2467946" y="3960843"/>
                <a:ext cx="5531643" cy="131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Garamond" panose="02020404030301010803" pitchFamily="18" charset="0"/>
                  </a:rPr>
                  <a:t>SWEAT Score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9C67BAC-09D3-4D65-8FB0-378E04BE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6" y="3960843"/>
                <a:ext cx="5531643" cy="1318502"/>
              </a:xfrm>
              <a:prstGeom prst="rect">
                <a:avLst/>
              </a:prstGeom>
              <a:blipFill>
                <a:blip r:embed="rId3"/>
                <a:stretch>
                  <a:fillRect l="-3418" t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67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34CAFA2-4707-4AEC-8D26-BFCF58CB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Lemmatization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AD875BF-7E79-41CD-9855-762A52E1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88859"/>
            <a:ext cx="10240963" cy="4144301"/>
          </a:xfrm>
        </p:spPr>
        <p:txBody>
          <a:bodyPr>
            <a:normAutofit/>
          </a:bodyPr>
          <a:lstStyle/>
          <a:p>
            <a:r>
              <a:rPr lang="it-IT" b="1" u="sng" dirty="0"/>
              <a:t>Definizione</a:t>
            </a:r>
            <a:r>
              <a:rPr lang="it-IT" b="1" dirty="0"/>
              <a:t>: </a:t>
            </a:r>
            <a:r>
              <a:rPr lang="it-IT" dirty="0"/>
              <a:t>processo di raggruppamento in un singolo termine delle sue forme inflesse. Il singolo vocabolo senza inflessioni è detto </a:t>
            </a:r>
            <a:r>
              <a:rPr lang="it-IT" b="1" dirty="0"/>
              <a:t>lemma</a:t>
            </a:r>
            <a:r>
              <a:rPr lang="it-IT" dirty="0"/>
              <a:t>.</a:t>
            </a:r>
          </a:p>
          <a:p>
            <a:endParaRPr lang="it-IT" b="1" dirty="0"/>
          </a:p>
          <a:p>
            <a:r>
              <a:rPr lang="it-IT" b="1" u="sng" dirty="0"/>
              <a:t>Ipotesi</a:t>
            </a:r>
            <a:r>
              <a:rPr lang="it-IT" b="1" dirty="0"/>
              <a:t>: 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	</a:t>
            </a:r>
            <a:r>
              <a:rPr lang="it-IT" sz="2400" dirty="0"/>
              <a:t>la valenza positiva o negativa dei termini scelti nella SWEAT è rafforzata dalla 	maggior frequenza dei 	rispettivi lemmi all’interno dei corpora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	la polarizzazione rispetto ai </a:t>
            </a:r>
            <a:r>
              <a:rPr lang="it-IT" dirty="0" err="1"/>
              <a:t>topic</a:t>
            </a:r>
            <a:r>
              <a:rPr lang="it-IT" dirty="0"/>
              <a:t> scelti è accentuata</a:t>
            </a:r>
          </a:p>
        </p:txBody>
      </p:sp>
    </p:spTree>
    <p:extLst>
      <p:ext uri="{BB962C8B-B14F-4D97-AF65-F5344CB8AC3E}">
        <p14:creationId xmlns:p14="http://schemas.microsoft.com/office/powerpoint/2010/main" val="1091478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3A6BC"/>
      </a:accent1>
      <a:accent2>
        <a:srgbClr val="7F8BBA"/>
      </a:accent2>
      <a:accent3>
        <a:srgbClr val="A196C6"/>
      </a:accent3>
      <a:accent4>
        <a:srgbClr val="A47FBA"/>
      </a:accent4>
      <a:accent5>
        <a:srgbClr val="C492C2"/>
      </a:accent5>
      <a:accent6>
        <a:srgbClr val="BA7F9E"/>
      </a:accent6>
      <a:hlink>
        <a:srgbClr val="A6775A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1445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Garamond</vt:lpstr>
      <vt:lpstr>Wingdings</vt:lpstr>
      <vt:lpstr>RetrospectVTI</vt:lpstr>
      <vt:lpstr>Reddit’s polarization</vt:lpstr>
      <vt:lpstr>Obiettivo</vt:lpstr>
      <vt:lpstr>Lexicon</vt:lpstr>
      <vt:lpstr>Cenni Teorici </vt:lpstr>
      <vt:lpstr>CADE  Compass Alignment Distributional Embeddings</vt:lpstr>
      <vt:lpstr>SWEAT Slice  Word  Embedding  Association  Test  </vt:lpstr>
      <vt:lpstr>SWEAT - passaggi preliminari</vt:lpstr>
      <vt:lpstr>SWEAT – Trattazione matematica</vt:lpstr>
      <vt:lpstr>Lemmatization</vt:lpstr>
      <vt:lpstr>Lemmatization con NLTK</vt:lpstr>
      <vt:lpstr>Esempio di Lemmatization</vt:lpstr>
      <vt:lpstr>Word Phrase</vt:lpstr>
      <vt:lpstr>Word Phrase - esempi</vt:lpstr>
      <vt:lpstr>Word Phrase - esempi</vt:lpstr>
      <vt:lpstr>Dataset</vt:lpstr>
      <vt:lpstr>Implementazioni SWEAT</vt:lpstr>
      <vt:lpstr>AskMen – AskWomen: sexuality</vt:lpstr>
      <vt:lpstr>AskMen – AskWomen: sexuality</vt:lpstr>
      <vt:lpstr>Presentazione standard di PowerPoint</vt:lpstr>
      <vt:lpstr>Atheism – Christianity: church</vt:lpstr>
      <vt:lpstr>Atheism – Christianity: church</vt:lpstr>
      <vt:lpstr>Atheism – Christianity: church</vt:lpstr>
      <vt:lpstr>Guns – CodCompetitive: firearms</vt:lpstr>
      <vt:lpstr>Guns - CodCompetitive: firearms</vt:lpstr>
      <vt:lpstr>Guns - CodCompetitive: firearms</vt:lpstr>
      <vt:lpstr>Politics – Conspiracy: secret organizations</vt:lpstr>
      <vt:lpstr>Politics - Conspiracy: secret organizations</vt:lpstr>
      <vt:lpstr>Politics - Conspiracy: secret organizations</vt:lpstr>
      <vt:lpstr>Conclusioni e sviluppi futuri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Reddit’s polarization</dc:title>
  <dc:creator>Fede Luzzi</dc:creator>
  <cp:lastModifiedBy>Fede Luzzi</cp:lastModifiedBy>
  <cp:revision>18</cp:revision>
  <dcterms:created xsi:type="dcterms:W3CDTF">2020-09-12T09:52:04Z</dcterms:created>
  <dcterms:modified xsi:type="dcterms:W3CDTF">2020-09-13T08:13:04Z</dcterms:modified>
</cp:coreProperties>
</file>