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99" d="100"/>
          <a:sy n="99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0176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428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1697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102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537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3027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840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0455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6572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49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56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982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alomar.home.ece.ust.hk/MAFS5310_lectures/Rsession_pairs_trading_with_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lomar.home.ece.ust.hk/MAFS5310_lectures/Rsession_pairs_trading_with_R.html" TargetMode="External"/><Relationship Id="rId2" Type="http://schemas.openxmlformats.org/officeDocument/2006/relationships/hyperlink" Target="https://it.wikipedia.org/wiki/Bande_di_Bollinger#:~:text=Le%20bande%20di%20Bollinger%20si,o%20radice%20quadrata%20della%20varianza.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2DE5D2-65D4-4D9F-9A4E-1897BE98C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it-IT" dirty="0" err="1"/>
              <a:t>Pairs</a:t>
            </a:r>
            <a:r>
              <a:rPr lang="it-IT" dirty="0"/>
              <a:t> Trading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B0F74F-F6CB-46BE-B617-4B358017A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Alessandro Fossati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Giorgio Nardi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Eric Spinelli</a:t>
            </a:r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E9C05629-F4DC-45FA-BDE7-B88DEB4D3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0" r="9837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0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F3EE68-CEF3-4448-B86A-E3F1E750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2355742"/>
            <a:ext cx="4057925" cy="2665710"/>
          </a:xfrm>
          <a:noFill/>
        </p:spPr>
        <p:txBody>
          <a:bodyPr anchor="t">
            <a:normAutofit fontScale="90000"/>
          </a:bodyPr>
          <a:lstStyle/>
          <a:p>
            <a:r>
              <a:rPr lang="it-IT" sz="4000" b="1" dirty="0">
                <a:solidFill>
                  <a:srgbClr val="FFFFFF"/>
                </a:solidFill>
              </a:rPr>
              <a:t>RF-NTRS:</a:t>
            </a:r>
            <a:br>
              <a:rPr lang="it-IT" sz="4000" b="1" dirty="0">
                <a:solidFill>
                  <a:srgbClr val="FFFFFF"/>
                </a:solidFill>
              </a:rPr>
            </a:br>
            <a:br>
              <a:rPr lang="it-IT" sz="4000" b="1" dirty="0">
                <a:solidFill>
                  <a:srgbClr val="FFFFFF"/>
                </a:solidFill>
              </a:rPr>
            </a:br>
            <a:r>
              <a:rPr lang="it-IT" sz="4000" b="1" dirty="0">
                <a:solidFill>
                  <a:srgbClr val="FFFFFF"/>
                </a:solidFill>
              </a:rPr>
              <a:t>Metodi </a:t>
            </a:r>
            <a:br>
              <a:rPr lang="it-IT" sz="4000" b="1" dirty="0">
                <a:solidFill>
                  <a:srgbClr val="FFFFFF"/>
                </a:solidFill>
              </a:rPr>
            </a:br>
            <a:r>
              <a:rPr lang="it-IT" sz="4000" b="1" dirty="0">
                <a:solidFill>
                  <a:srgbClr val="FFFFFF"/>
                </a:solidFill>
              </a:rPr>
              <a:t>utilizzati</a:t>
            </a:r>
            <a:br>
              <a:rPr lang="it-IT" sz="2800" b="1" dirty="0">
                <a:solidFill>
                  <a:srgbClr val="FFFFFF"/>
                </a:solidFill>
              </a:rPr>
            </a:br>
            <a:endParaRPr lang="it-IT" sz="2800" b="1" dirty="0">
              <a:solidFill>
                <a:srgbClr val="FFFFFF"/>
              </a:solidFill>
            </a:endParaRPr>
          </a:p>
        </p:txBody>
      </p:sp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7BEEEF-7C76-4DB5-9436-F57A81DD7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it-IT" sz="2200" dirty="0"/>
              <a:t>Utilizzo e confronto di metodi alternativi: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2200" dirty="0"/>
              <a:t>Regressione Lineare 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2200" dirty="0"/>
              <a:t>Rolling-LS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2200" dirty="0"/>
              <a:t>Filtro di </a:t>
            </a:r>
            <a:r>
              <a:rPr lang="it-IT" sz="2200" dirty="0" err="1"/>
              <a:t>Kalman</a:t>
            </a:r>
            <a:endParaRPr lang="it-IT" sz="2200" dirty="0"/>
          </a:p>
          <a:p>
            <a:endParaRPr lang="it-IT" sz="2200" dirty="0"/>
          </a:p>
          <a:p>
            <a:r>
              <a:rPr lang="it-IT" sz="2200" dirty="0"/>
              <a:t>Utilizzo delle bande di </a:t>
            </a:r>
            <a:r>
              <a:rPr lang="it-IT" sz="2200" dirty="0" err="1"/>
              <a:t>Bollinger</a:t>
            </a:r>
            <a:r>
              <a:rPr lang="it-IT" sz="2200" dirty="0"/>
              <a:t> con parametri n=20 e k=2 </a:t>
            </a:r>
          </a:p>
          <a:p>
            <a:endParaRPr lang="it-IT" sz="2200" dirty="0"/>
          </a:p>
          <a:p>
            <a:r>
              <a:rPr lang="it-IT" sz="2200" dirty="0"/>
              <a:t>Modifica della funzione segnale: se il segnale al tempo t assume posizione 1 o   -1, per cambiare posizione al tempo t+1, lo spread normalizzato dovrà aver superato in positivo o in negativo la media delle ultime 20 osservazioni</a:t>
            </a:r>
          </a:p>
        </p:txBody>
      </p:sp>
    </p:spTree>
    <p:extLst>
      <p:ext uri="{BB962C8B-B14F-4D97-AF65-F5344CB8AC3E}">
        <p14:creationId xmlns:p14="http://schemas.microsoft.com/office/powerpoint/2010/main" val="80811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8965B6-DA61-462D-8357-597E5F5F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3122" y="219456"/>
            <a:ext cx="3541678" cy="465429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700" b="1" dirty="0">
                <a:solidFill>
                  <a:srgbClr val="FFFFFF"/>
                </a:solidFill>
              </a:rPr>
              <a:t>RF-NTRS:</a:t>
            </a:r>
            <a:br>
              <a:rPr lang="en-US" sz="3700" b="1" dirty="0">
                <a:solidFill>
                  <a:srgbClr val="FFFFFF"/>
                </a:solidFill>
              </a:rPr>
            </a:br>
            <a:br>
              <a:rPr lang="en-US" sz="3700" b="1" dirty="0">
                <a:solidFill>
                  <a:srgbClr val="FFFFFF"/>
                </a:solidFill>
              </a:rPr>
            </a:br>
            <a:r>
              <a:rPr lang="en-US" sz="3700" b="1" dirty="0" err="1">
                <a:solidFill>
                  <a:srgbClr val="FFFFFF"/>
                </a:solidFill>
              </a:rPr>
              <a:t>Regressione</a:t>
            </a:r>
            <a:r>
              <a:rPr lang="en-US" sz="3700" b="1" dirty="0">
                <a:solidFill>
                  <a:srgbClr val="FFFFFF"/>
                </a:solidFill>
              </a:rPr>
              <a:t> </a:t>
            </a:r>
            <a:r>
              <a:rPr lang="en-US" sz="3700" b="1" dirty="0" err="1">
                <a:solidFill>
                  <a:srgbClr val="FFFFFF"/>
                </a:solidFill>
              </a:rPr>
              <a:t>lineare</a:t>
            </a:r>
            <a:endParaRPr lang="en-US" sz="3700" b="1" dirty="0">
              <a:solidFill>
                <a:srgbClr val="FFFFFF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4F38F4E-A705-419F-99A6-E1C390945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756" y="29900"/>
            <a:ext cx="7106166" cy="680088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8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8965B6-DA61-462D-8357-597E5F5F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420624"/>
            <a:ext cx="3524714" cy="43342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1" dirty="0">
                <a:solidFill>
                  <a:srgbClr val="FFFFFF"/>
                </a:solidFill>
              </a:rPr>
              <a:t>RF-NTRS:</a:t>
            </a:r>
            <a:br>
              <a:rPr lang="en-US" sz="4000" b="1" dirty="0">
                <a:solidFill>
                  <a:srgbClr val="FFFFFF"/>
                </a:solidFill>
              </a:rPr>
            </a:br>
            <a:br>
              <a:rPr lang="en-US" sz="4000" b="1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Rolling-LS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9DF0814-A3E6-4453-AF7B-08DA7C6E0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96" y="0"/>
            <a:ext cx="7418930" cy="685475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9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8965B6-DA61-462D-8357-597E5F5F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1" dirty="0">
                <a:solidFill>
                  <a:srgbClr val="FFFFFF"/>
                </a:solidFill>
              </a:rPr>
              <a:t>RF-NTRS: </a:t>
            </a:r>
            <a:br>
              <a:rPr lang="en-US" sz="4000" b="1" dirty="0">
                <a:solidFill>
                  <a:srgbClr val="FFFFFF"/>
                </a:solidFill>
              </a:rPr>
            </a:br>
            <a:br>
              <a:rPr lang="en-US" sz="4000" b="1" dirty="0">
                <a:solidFill>
                  <a:srgbClr val="FFFFFF"/>
                </a:solidFill>
              </a:rPr>
            </a:br>
            <a:r>
              <a:rPr lang="en-US" sz="4000" b="1" dirty="0" err="1">
                <a:solidFill>
                  <a:srgbClr val="FFFFFF"/>
                </a:solidFill>
              </a:rPr>
              <a:t>Filtro</a:t>
            </a:r>
            <a:r>
              <a:rPr lang="en-US" sz="4000" b="1" dirty="0">
                <a:solidFill>
                  <a:srgbClr val="FFFFFF"/>
                </a:solidFill>
              </a:rPr>
              <a:t> di Kalman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5B2E8D2-9B32-4A52-8234-410463D7A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" y="61699"/>
            <a:ext cx="7269480" cy="679488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88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FE77E9-1A71-4D9B-8446-BAD0B227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2103120"/>
            <a:ext cx="3736188" cy="2221992"/>
          </a:xfrm>
          <a:noFill/>
        </p:spPr>
        <p:txBody>
          <a:bodyPr anchor="t">
            <a:normAutofit/>
          </a:bodyPr>
          <a:lstStyle/>
          <a:p>
            <a:r>
              <a:rPr lang="it-IT" sz="4000" b="1" dirty="0">
                <a:solidFill>
                  <a:srgbClr val="FFFFFF"/>
                </a:solidFill>
              </a:rPr>
              <a:t>Conclusioni</a:t>
            </a: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A6337D-AA80-4143-98A0-631C1D1D6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it-IT" sz="1500"/>
              <a:t>Utilizzo di diverse varianti all’interno delle analisi con focus sperimentale più che orientato alla performance</a:t>
            </a:r>
          </a:p>
          <a:p>
            <a:endParaRPr lang="it-IT" sz="1500"/>
          </a:p>
          <a:p>
            <a:r>
              <a:rPr lang="it-IT" sz="1500"/>
              <a:t>Le bande di Bollinger portano a risultati più affidabili</a:t>
            </a:r>
          </a:p>
          <a:p>
            <a:endParaRPr lang="it-IT" sz="1500"/>
          </a:p>
          <a:p>
            <a:r>
              <a:rPr lang="it-IT" sz="1500"/>
              <a:t>Per sviluppi futuri, si potrebbe pensare a una migliore implementazione del filtro di Kalman</a:t>
            </a:r>
          </a:p>
          <a:p>
            <a:endParaRPr lang="it-IT" sz="1500"/>
          </a:p>
          <a:p>
            <a:r>
              <a:rPr lang="it-IT" sz="1500"/>
              <a:t>La strategia scelta, in base ai risultati ottenuti è la seguente: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500"/>
              <a:t>ABT-STE: strategia con metodo Rolling LS senza reinvestimento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500"/>
              <a:t>IJK-MDYG: strategia con metodo LS con reinvestimento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500"/>
              <a:t>RF-NTRS: strategia con metodo Rolling LS con reinvestimento </a:t>
            </a:r>
          </a:p>
          <a:p>
            <a:pPr marL="617220" lvl="1" indent="-342900">
              <a:buFont typeface="+mj-lt"/>
              <a:buAutoNum type="arabicPeriod"/>
            </a:pPr>
            <a:endParaRPr lang="it-IT" sz="1500"/>
          </a:p>
          <a:p>
            <a:endParaRPr lang="it-IT" sz="1500"/>
          </a:p>
          <a:p>
            <a:pPr marL="0" indent="0">
              <a:buNone/>
            </a:pPr>
            <a:endParaRPr lang="it-IT" sz="1500"/>
          </a:p>
          <a:p>
            <a:endParaRPr lang="it-IT" sz="1500"/>
          </a:p>
          <a:p>
            <a:endParaRPr lang="it-IT" sz="1500"/>
          </a:p>
        </p:txBody>
      </p:sp>
    </p:spTree>
    <p:extLst>
      <p:ext uri="{BB962C8B-B14F-4D97-AF65-F5344CB8AC3E}">
        <p14:creationId xmlns:p14="http://schemas.microsoft.com/office/powerpoint/2010/main" val="111193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1322BCA3-31C1-4329-B0BA-4748F937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C042C8-4380-4507-9A8F-A7A90B94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624" y="77495"/>
            <a:ext cx="10019654" cy="528190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 err="1">
                <a:solidFill>
                  <a:schemeClr val="tx2"/>
                </a:solidFill>
              </a:rPr>
              <a:t>Grazie</a:t>
            </a:r>
            <a:r>
              <a:rPr lang="en-US" sz="6000" b="1" dirty="0">
                <a:solidFill>
                  <a:schemeClr val="tx2"/>
                </a:solidFill>
              </a:rPr>
              <a:t> per </a:t>
            </a:r>
            <a:r>
              <a:rPr lang="en-US" sz="6000" b="1" dirty="0" err="1">
                <a:solidFill>
                  <a:schemeClr val="tx2"/>
                </a:solidFill>
              </a:rPr>
              <a:t>l’attenzione</a:t>
            </a:r>
            <a:r>
              <a:rPr lang="en-US" sz="6000" b="1" dirty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0009FF-8F59-44AA-A862-2EB4EF292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1291" y="5595582"/>
            <a:ext cx="8409415" cy="8966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Alessandro Fossati, Giorgio </a:t>
            </a:r>
            <a:r>
              <a:rPr lang="en-US" sz="2000" dirty="0" err="1">
                <a:solidFill>
                  <a:schemeClr val="accent2"/>
                </a:solidFill>
              </a:rPr>
              <a:t>Nardi</a:t>
            </a:r>
            <a:r>
              <a:rPr lang="en-US" sz="2000" dirty="0">
                <a:solidFill>
                  <a:schemeClr val="accent2"/>
                </a:solidFill>
              </a:rPr>
              <a:t>, Eric Spinelli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6C1DD8F-426A-45F7-A524-5569263BE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D39CD7-AB20-4006-930C-6368406D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0388" y="5359400"/>
            <a:ext cx="25503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65D7AA-A0C8-491E-9211-059F0D299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147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666E2CB-DA8C-44E3-BEFD-1CE18F06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it-IT" dirty="0">
                <a:solidFill>
                  <a:srgbClr val="FFFFFF"/>
                </a:solidFill>
                <a:latin typeface="Algerian" panose="04020705040A02060702" pitchFamily="82" charset="0"/>
                <a:cs typeface="Aharoni" panose="02010803020104030203" pitchFamily="2" charset="-79"/>
              </a:rPr>
            </a:br>
            <a:br>
              <a:rPr lang="it-IT" dirty="0">
                <a:solidFill>
                  <a:srgbClr val="FFFFFF"/>
                </a:solidFill>
                <a:latin typeface="Algerian" panose="04020705040A02060702" pitchFamily="82" charset="0"/>
                <a:cs typeface="Aharoni" panose="02010803020104030203" pitchFamily="2" charset="-79"/>
              </a:rPr>
            </a:br>
            <a:r>
              <a:rPr lang="it-IT" b="1" dirty="0">
                <a:solidFill>
                  <a:srgbClr val="FFFFFF"/>
                </a:solidFill>
                <a:cs typeface="Aharoni" panose="02010803020104030203" pitchFamily="2" charset="-79"/>
              </a:rPr>
              <a:t>Selezione </a:t>
            </a:r>
            <a:r>
              <a:rPr lang="it-IT" b="1" dirty="0">
                <a:solidFill>
                  <a:srgbClr val="FFFFFF"/>
                </a:solidFill>
                <a:cs typeface="Arial" panose="020B0604020202020204" pitchFamily="34" charset="0"/>
              </a:rPr>
              <a:t>delle</a:t>
            </a:r>
            <a:r>
              <a:rPr lang="it-IT" b="1" dirty="0">
                <a:solidFill>
                  <a:srgbClr val="FFFFFF"/>
                </a:solidFill>
                <a:cs typeface="Aharoni" panose="02010803020104030203" pitchFamily="2" charset="-79"/>
              </a:rPr>
              <a:t> coppie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644AB4-6DB2-440C-8084-C29CBD59C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it-IT" sz="2000" dirty="0"/>
              <a:t>Utilizzo della piattaforma </a:t>
            </a:r>
            <a:r>
              <a:rPr lang="it-IT" sz="2000" dirty="0" err="1"/>
              <a:t>Tiingo</a:t>
            </a:r>
            <a:r>
              <a:rPr lang="it-IT" sz="2000" dirty="0"/>
              <a:t> per estrazione dei dati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Creazione di un </a:t>
            </a:r>
            <a:r>
              <a:rPr lang="it-IT" sz="2000" dirty="0" err="1"/>
              <a:t>dataframe</a:t>
            </a:r>
            <a:r>
              <a:rPr lang="it-IT" sz="2000" dirty="0"/>
              <a:t> considerando tutti i titoli di S&amp;P500 e settori di riferimento per mezzo di Web </a:t>
            </a:r>
            <a:r>
              <a:rPr lang="it-IT" sz="2000" dirty="0" err="1"/>
              <a:t>Scraping</a:t>
            </a: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Implementazione di un ciclo per selezionare un subset di coppie </a:t>
            </a:r>
            <a:r>
              <a:rPr lang="it-IT" sz="2000" dirty="0" err="1"/>
              <a:t>cointegrate</a:t>
            </a:r>
            <a:r>
              <a:rPr lang="it-IT" sz="2000" dirty="0"/>
              <a:t> con </a:t>
            </a:r>
            <a:r>
              <a:rPr lang="it-IT" sz="2000" dirty="0" err="1"/>
              <a:t>pvalue</a:t>
            </a:r>
            <a:r>
              <a:rPr lang="it-IT" sz="2000" dirty="0"/>
              <a:t> (Test di Dickey Fuller) minore di 0.005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Selezione di coppie </a:t>
            </a:r>
            <a:r>
              <a:rPr lang="it-IT" sz="2000" dirty="0" err="1"/>
              <a:t>cointegrate</a:t>
            </a:r>
            <a:r>
              <a:rPr lang="it-IT" sz="2000" dirty="0"/>
              <a:t> dello stesso settore</a:t>
            </a:r>
          </a:p>
          <a:p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7528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66E2CB-DA8C-44E3-BEFD-1CE18F06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7492"/>
            <a:ext cx="9692640" cy="689674"/>
          </a:xfrm>
        </p:spPr>
        <p:txBody>
          <a:bodyPr>
            <a:normAutofit fontScale="90000"/>
          </a:bodyPr>
          <a:lstStyle/>
          <a:p>
            <a:r>
              <a:rPr lang="it-IT" b="1" i="1" u="sng" dirty="0"/>
              <a:t>Coppie Selezionate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644AB4-6DB2-440C-8084-C29CBD59C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468054" cy="4136993"/>
          </a:xfrm>
        </p:spPr>
        <p:txBody>
          <a:bodyPr>
            <a:normAutofit/>
          </a:bodyPr>
          <a:lstStyle/>
          <a:p>
            <a:endParaRPr lang="it-IT" dirty="0"/>
          </a:p>
          <a:p>
            <a:endParaRPr lang="it-IT" dirty="0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31F1D458-7C25-4714-A3DD-317780604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68116"/>
              </p:ext>
            </p:extLst>
          </p:nvPr>
        </p:nvGraphicFramePr>
        <p:xfrm>
          <a:off x="1261872" y="1314469"/>
          <a:ext cx="8778774" cy="1544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9387">
                  <a:extLst>
                    <a:ext uri="{9D8B030D-6E8A-4147-A177-3AD203B41FA5}">
                      <a16:colId xmlns:a16="http://schemas.microsoft.com/office/drawing/2014/main" val="3328969530"/>
                    </a:ext>
                  </a:extLst>
                </a:gridCol>
                <a:gridCol w="4389387">
                  <a:extLst>
                    <a:ext uri="{9D8B030D-6E8A-4147-A177-3AD203B41FA5}">
                      <a16:colId xmlns:a16="http://schemas.microsoft.com/office/drawing/2014/main" val="672352157"/>
                    </a:ext>
                  </a:extLst>
                </a:gridCol>
              </a:tblGrid>
              <a:tr h="389163">
                <a:tc>
                  <a:txBody>
                    <a:bodyPr/>
                    <a:lstStyle/>
                    <a:p>
                      <a:r>
                        <a:rPr lang="it-IT" dirty="0"/>
                        <a:t>Abbot </a:t>
                      </a:r>
                      <a:r>
                        <a:rPr lang="it-IT" dirty="0" err="1"/>
                        <a:t>Laboratories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Steris</a:t>
                      </a:r>
                      <a:r>
                        <a:rPr lang="it-IT" dirty="0"/>
                        <a:t> Corporation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22758"/>
                  </a:ext>
                </a:extLst>
              </a:tr>
              <a:tr h="1154978">
                <a:tc>
                  <a:txBody>
                    <a:bodyPr/>
                    <a:lstStyle/>
                    <a:p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Azienda farmaceutica operante nel settore della ricerca, della produzione e della commercializzazione di farmaci.---</a:t>
                      </a:r>
                      <a:r>
                        <a:rPr lang="it-IT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ABT</a:t>
                      </a:r>
                      <a:endParaRPr lang="it-IT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Società americana di apparecchiature mediche specializzata in sterilizzazione e prodotti chirurgici per il sistema sanitario statunitense.---</a:t>
                      </a:r>
                      <a:r>
                        <a:rPr lang="it-IT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</a:t>
                      </a:r>
                      <a:endParaRPr lang="it-IT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1115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37A5780-597B-45B7-BEF1-75BB542C2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92883"/>
              </p:ext>
            </p:extLst>
          </p:nvPr>
        </p:nvGraphicFramePr>
        <p:xfrm>
          <a:off x="1261871" y="3091484"/>
          <a:ext cx="8778774" cy="1458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9387">
                  <a:extLst>
                    <a:ext uri="{9D8B030D-6E8A-4147-A177-3AD203B41FA5}">
                      <a16:colId xmlns:a16="http://schemas.microsoft.com/office/drawing/2014/main" val="3328969530"/>
                    </a:ext>
                  </a:extLst>
                </a:gridCol>
                <a:gridCol w="4389387">
                  <a:extLst>
                    <a:ext uri="{9D8B030D-6E8A-4147-A177-3AD203B41FA5}">
                      <a16:colId xmlns:a16="http://schemas.microsoft.com/office/drawing/2014/main" val="672352157"/>
                    </a:ext>
                  </a:extLst>
                </a:gridCol>
              </a:tblGrid>
              <a:tr h="391639"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iShares S&amp;P Mid-Cap 400 Growth ETF</a:t>
                      </a:r>
                      <a:endParaRPr lang="it-IT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SPDR S&amp;P 400 Mid Cap Growth ETF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22758"/>
                  </a:ext>
                </a:extLst>
              </a:tr>
              <a:tr h="600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ETF che cura un portafoglio di società S&amp;P </a:t>
                      </a:r>
                      <a:r>
                        <a:rPr lang="it-IT" sz="1600" dirty="0" err="1"/>
                        <a:t>Midcap</a:t>
                      </a:r>
                      <a:r>
                        <a:rPr lang="it-IT" sz="1600" dirty="0"/>
                        <a:t> 400 con un'elevata crescita delle vendite e valutazioni elevate.---</a:t>
                      </a:r>
                      <a:r>
                        <a:rPr lang="it-IT" sz="1600" b="1" dirty="0"/>
                        <a:t>IJK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ETF che cura un portafoglio di società S&amp;P </a:t>
                      </a:r>
                      <a:r>
                        <a:rPr lang="it-IT" sz="1600" dirty="0" err="1"/>
                        <a:t>Midcap</a:t>
                      </a:r>
                      <a:r>
                        <a:rPr lang="it-IT" sz="1600" dirty="0"/>
                        <a:t> 400 con un'elevata crescita delle vendite e valutazioni elevate.---</a:t>
                      </a:r>
                      <a:r>
                        <a:rPr lang="it-IT" sz="1600" b="1" dirty="0"/>
                        <a:t>MDYG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11150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204A2DCE-20EA-4B67-8341-3FDCDA9B4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79028"/>
              </p:ext>
            </p:extLst>
          </p:nvPr>
        </p:nvGraphicFramePr>
        <p:xfrm>
          <a:off x="1261871" y="4814311"/>
          <a:ext cx="8778774" cy="1458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9387">
                  <a:extLst>
                    <a:ext uri="{9D8B030D-6E8A-4147-A177-3AD203B41FA5}">
                      <a16:colId xmlns:a16="http://schemas.microsoft.com/office/drawing/2014/main" val="3328969530"/>
                    </a:ext>
                  </a:extLst>
                </a:gridCol>
                <a:gridCol w="4389387">
                  <a:extLst>
                    <a:ext uri="{9D8B030D-6E8A-4147-A177-3AD203B41FA5}">
                      <a16:colId xmlns:a16="http://schemas.microsoft.com/office/drawing/2014/main" val="672352157"/>
                    </a:ext>
                  </a:extLst>
                </a:gridCol>
              </a:tblGrid>
              <a:tr h="391639"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Regions Financial Corporation</a:t>
                      </a:r>
                      <a:endParaRPr lang="it-IT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Northern Trust Corporation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22758"/>
                  </a:ext>
                </a:extLst>
              </a:tr>
              <a:tr h="600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Holding bancaria che fornisce servizi bancari al dettaglio e servizi bancari commerciali, fiduciari, ipotecari e intermediazione azionaria.---</a:t>
                      </a:r>
                      <a:r>
                        <a:rPr lang="it-IT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endParaRPr lang="it-IT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Società di servizi finanziari che si rivolge ad aziende, investitori istituzionali e persone con un patrimonio netto estremamente elevato.---</a:t>
                      </a:r>
                      <a:r>
                        <a:rPr lang="it-IT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NTRS</a:t>
                      </a:r>
                      <a:endParaRPr lang="it-IT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11150"/>
                  </a:ext>
                </a:extLst>
              </a:tr>
            </a:tbl>
          </a:graphicData>
        </a:graphic>
      </p:graphicFrame>
      <p:pic>
        <p:nvPicPr>
          <p:cNvPr id="8" name="Immagine 7">
            <a:extLst>
              <a:ext uri="{FF2B5EF4-FFF2-40B4-BE49-F238E27FC236}">
                <a16:creationId xmlns:a16="http://schemas.microsoft.com/office/drawing/2014/main" id="{61137F9E-B105-45B0-B45E-8952D39FAB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16756" y="2552448"/>
            <a:ext cx="834502" cy="31902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4D5D337-3B45-47CE-8B7E-A01ED52FD3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206142" y="2559377"/>
            <a:ext cx="834502" cy="31902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DFC201C-47E2-48AB-84C1-1930226C743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30382" y="5943542"/>
            <a:ext cx="807249" cy="32586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9B62EB9-BAE2-423B-B8CE-ED48C3FDCF4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241961" y="5993277"/>
            <a:ext cx="807249" cy="3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6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524C-1950-49D2-8315-92271392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42" y="54244"/>
            <a:ext cx="9692640" cy="743920"/>
          </a:xfrm>
        </p:spPr>
        <p:txBody>
          <a:bodyPr>
            <a:normAutofit/>
          </a:bodyPr>
          <a:lstStyle/>
          <a:p>
            <a:r>
              <a:rPr lang="it-IT" b="1" i="1" u="sng" dirty="0"/>
              <a:t>ABT-STE: </a:t>
            </a:r>
            <a:r>
              <a:rPr lang="it-IT" b="1" i="1" u="sng" dirty="0" err="1"/>
              <a:t>Cointegrazione</a:t>
            </a:r>
            <a:endParaRPr lang="it-IT" b="1" i="1" u="sng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AD8910F1-8FB0-4D0B-A7CC-A88C2813E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4992" y="1424992"/>
            <a:ext cx="6376052" cy="4944968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D7DB389-B5D1-470B-BC6C-BDD1A6E1C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7279"/>
            <a:ext cx="4684992" cy="244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5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A202E4-95E8-4927-9293-EC97537D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anchor="ctr">
            <a:normAutofit/>
          </a:bodyPr>
          <a:lstStyle/>
          <a:p>
            <a:r>
              <a:rPr lang="it-IT" sz="3600" b="1" i="1" u="sng" dirty="0"/>
              <a:t>ABT-STE: Metodi utilizzati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E2385ED-5E95-4B75-8537-926CBDAF1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8" y="300235"/>
            <a:ext cx="5496002" cy="413574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895DC01-4B83-486A-BF19-6C890997F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72" y="944965"/>
            <a:ext cx="5721168" cy="284628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893DEA-FCE0-4529-931F-DD09800D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641" y="4564673"/>
            <a:ext cx="5356176" cy="1615463"/>
          </a:xfrm>
        </p:spPr>
        <p:txBody>
          <a:bodyPr anchor="ctr">
            <a:normAutofit/>
          </a:bodyPr>
          <a:lstStyle/>
          <a:p>
            <a:r>
              <a:rPr lang="it-IT" sz="1600"/>
              <a:t>Stima mobile dei parametri attraverso Rolling-LS</a:t>
            </a:r>
          </a:p>
          <a:p>
            <a:r>
              <a:rPr lang="it-IT" sz="1600"/>
              <a:t>Tuning per la scelta della finestra di lookback, scelta del time shift di conseguenza</a:t>
            </a:r>
          </a:p>
          <a:p>
            <a:r>
              <a:rPr lang="it-IT" sz="1600"/>
              <a:t>Finestra mobile pari al 30% del dataset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05991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D2040-614B-4CC2-890A-C032DC5A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11" y="677864"/>
            <a:ext cx="3690425" cy="136334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b="1" i="1" u="sng" dirty="0"/>
              <a:t>ABT-STE: </a:t>
            </a:r>
            <a:r>
              <a:rPr lang="en-US" sz="3600" b="1" i="1" u="sng" dirty="0" err="1"/>
              <a:t>Analisi</a:t>
            </a:r>
            <a:r>
              <a:rPr lang="en-US" sz="3600" b="1" i="1" u="sng" dirty="0"/>
              <a:t> </a:t>
            </a:r>
            <a:r>
              <a:rPr lang="en-US" sz="3600" b="1" i="1" u="sng" dirty="0" err="1"/>
              <a:t>dei</a:t>
            </a:r>
            <a:r>
              <a:rPr lang="en-US" sz="3600" b="1" i="1" u="sng" dirty="0"/>
              <a:t> </a:t>
            </a:r>
            <a:r>
              <a:rPr lang="en-US" sz="3600" b="1" i="1" u="sng" dirty="0" err="1"/>
              <a:t>risultati</a:t>
            </a:r>
            <a:endParaRPr lang="en-US" sz="3600" b="1" i="1" u="sng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D120214-3388-4089-B8CE-58D797718A7D}"/>
              </a:ext>
            </a:extLst>
          </p:cNvPr>
          <p:cNvSpPr txBox="1"/>
          <p:nvPr/>
        </p:nvSpPr>
        <p:spPr>
          <a:xfrm>
            <a:off x="0" y="3010396"/>
            <a:ext cx="3200399" cy="385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Scelta</a:t>
            </a:r>
            <a:r>
              <a:rPr lang="en-US" sz="1600" dirty="0"/>
              <a:t> di </a:t>
            </a:r>
            <a:r>
              <a:rPr lang="en-US" sz="1600" dirty="0" err="1"/>
              <a:t>bande</a:t>
            </a:r>
            <a:r>
              <a:rPr lang="en-US" sz="1600" dirty="0"/>
              <a:t> </a:t>
            </a:r>
            <a:r>
              <a:rPr lang="en-US" sz="1600" dirty="0" err="1"/>
              <a:t>fisse</a:t>
            </a:r>
            <a:r>
              <a:rPr lang="en-US" sz="1600" dirty="0"/>
              <a:t> poste a +1.5 e -1.5 volte la standard deviation </a:t>
            </a:r>
            <a:r>
              <a:rPr lang="en-US" sz="1600" dirty="0" err="1"/>
              <a:t>dello</a:t>
            </a:r>
            <a:r>
              <a:rPr lang="en-US" sz="1600" dirty="0"/>
              <a:t> Z-score</a:t>
            </a:r>
          </a:p>
          <a:p>
            <a:pPr marL="102870" defTabSz="914400">
              <a:spcAft>
                <a:spcPts val="600"/>
              </a:spcAft>
              <a:buClr>
                <a:schemeClr val="accent1"/>
              </a:buClr>
            </a:pPr>
            <a:endParaRPr lang="en-US" sz="1600" dirty="0"/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Essendo</a:t>
            </a:r>
            <a:r>
              <a:rPr lang="en-US" sz="1600" dirty="0"/>
              <a:t> lo Z-score quasi sempre mean reverting </a:t>
            </a:r>
            <a:r>
              <a:rPr lang="en-US" sz="1600" dirty="0" err="1"/>
              <a:t>intorno</a:t>
            </a:r>
            <a:r>
              <a:rPr lang="en-US" sz="1600" dirty="0"/>
              <a:t> a 0, non è </a:t>
            </a:r>
            <a:r>
              <a:rPr lang="en-US" sz="1600" dirty="0" err="1"/>
              <a:t>stata</a:t>
            </a:r>
            <a:r>
              <a:rPr lang="en-US" sz="1600" dirty="0"/>
              <a:t> </a:t>
            </a:r>
            <a:r>
              <a:rPr lang="en-US" sz="1600" dirty="0" err="1"/>
              <a:t>modificata</a:t>
            </a:r>
            <a:r>
              <a:rPr lang="en-US" sz="1600" dirty="0"/>
              <a:t> la </a:t>
            </a:r>
            <a:r>
              <a:rPr lang="en-US" sz="1600" dirty="0" err="1"/>
              <a:t>funzione</a:t>
            </a:r>
            <a:r>
              <a:rPr lang="en-US" sz="1600" dirty="0"/>
              <a:t> </a:t>
            </a:r>
            <a:r>
              <a:rPr lang="en-US" sz="1600" dirty="0" err="1"/>
              <a:t>segnale</a:t>
            </a:r>
            <a:r>
              <a:rPr lang="en-US" sz="1600" dirty="0"/>
              <a:t> </a:t>
            </a:r>
            <a:r>
              <a:rPr lang="en-US" sz="1600" dirty="0" err="1"/>
              <a:t>proposta</a:t>
            </a:r>
            <a:r>
              <a:rPr lang="en-US" sz="1600" dirty="0"/>
              <a:t> da </a:t>
            </a:r>
            <a:r>
              <a:rPr lang="en-US" sz="1600" dirty="0">
                <a:hlinkClick r:id="rId2"/>
              </a:rPr>
              <a:t>Palomar</a:t>
            </a:r>
            <a:endParaRPr lang="en-US" sz="1600" dirty="0"/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BEAFFDE-326E-41D5-8A8E-07FDDE70C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7600" y="384325"/>
            <a:ext cx="7635548" cy="608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8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524C-1950-49D2-8315-92271392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42" y="-173735"/>
            <a:ext cx="10287976" cy="756697"/>
          </a:xfrm>
        </p:spPr>
        <p:txBody>
          <a:bodyPr>
            <a:normAutofit/>
          </a:bodyPr>
          <a:lstStyle/>
          <a:p>
            <a:r>
              <a:rPr lang="it-IT" sz="3200" b="1" i="1" u="sng" dirty="0"/>
              <a:t>IJK-MDYG: </a:t>
            </a:r>
            <a:r>
              <a:rPr lang="it-IT" sz="3200" b="1" i="1" u="sng" dirty="0" err="1"/>
              <a:t>Cointegrazione</a:t>
            </a:r>
            <a:r>
              <a:rPr lang="it-IT" sz="3200" b="1" i="1" u="sng" dirty="0"/>
              <a:t> e metodi utilizzati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6FBF69C-4370-449C-B032-28D11C36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53" y="928770"/>
            <a:ext cx="4902749" cy="2557190"/>
          </a:xfrm>
          <a:prstGeom prst="rect">
            <a:avLst/>
          </a:prstGeo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C802A77D-9C64-4FB9-BE4C-ECF4C5E26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0370" y="861134"/>
            <a:ext cx="5896088" cy="5809381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1D66F6-BF2E-4DCD-B510-20E894783C51}"/>
              </a:ext>
            </a:extLst>
          </p:cNvPr>
          <p:cNvSpPr txBox="1"/>
          <p:nvPr/>
        </p:nvSpPr>
        <p:spPr>
          <a:xfrm>
            <a:off x="399495" y="3764132"/>
            <a:ext cx="462526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Correlazione dei prezzi degli ETF molto alta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Le stime dei parametri rimangono approssimativamente fisse utilizzando Rolling LS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Utilizzo di regressione lineare per stimare i parametri con training set pari al 70% del dataset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804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D2040-614B-4CC2-890A-C032DC5A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23" y="640080"/>
            <a:ext cx="3690425" cy="136334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i="1" u="sng" dirty="0"/>
              <a:t>IJK-MDYG: </a:t>
            </a:r>
            <a:r>
              <a:rPr lang="en-US" sz="4000" b="1" i="1" u="sng" dirty="0" err="1"/>
              <a:t>Analisi</a:t>
            </a:r>
            <a:r>
              <a:rPr lang="en-US" sz="4000" b="1" i="1" u="sng" dirty="0"/>
              <a:t> </a:t>
            </a:r>
            <a:r>
              <a:rPr lang="en-US" sz="4000" b="1" i="1" u="sng" dirty="0" err="1"/>
              <a:t>dei</a:t>
            </a:r>
            <a:r>
              <a:rPr lang="en-US" sz="4000" b="1" i="1" u="sng" dirty="0"/>
              <a:t> </a:t>
            </a:r>
            <a:r>
              <a:rPr lang="en-US" sz="4000" b="1" i="1" u="sng" dirty="0" err="1"/>
              <a:t>risultati</a:t>
            </a:r>
            <a:endParaRPr lang="en-US" sz="4000" b="1" i="1" u="sng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E2FC8B-A4DC-42DD-A3F4-07279B49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22" y="2809789"/>
            <a:ext cx="3690425" cy="385497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en-US" sz="1600" dirty="0" err="1"/>
              <a:t>Scelta</a:t>
            </a:r>
            <a:r>
              <a:rPr lang="en-US" sz="1600" dirty="0"/>
              <a:t> di </a:t>
            </a:r>
            <a:r>
              <a:rPr lang="en-US" sz="1600" dirty="0" err="1"/>
              <a:t>bande</a:t>
            </a:r>
            <a:r>
              <a:rPr lang="en-US" sz="1600" dirty="0"/>
              <a:t> di </a:t>
            </a:r>
            <a:r>
              <a:rPr lang="en-US" sz="1600" dirty="0">
                <a:hlinkClick r:id="rId2"/>
              </a:rPr>
              <a:t>Bollinger</a:t>
            </a:r>
            <a:r>
              <a:rPr lang="en-US" sz="1600" dirty="0"/>
              <a:t> con </a:t>
            </a:r>
            <a:r>
              <a:rPr lang="en-US" sz="1600" dirty="0" err="1"/>
              <a:t>parametri</a:t>
            </a:r>
            <a:r>
              <a:rPr lang="en-US" sz="1600" dirty="0"/>
              <a:t> n=20 e k=2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sz="1600" dirty="0"/>
              <a:t>Si decide di non </a:t>
            </a:r>
            <a:r>
              <a:rPr lang="en-US" sz="1600" dirty="0" err="1"/>
              <a:t>modificare</a:t>
            </a:r>
            <a:r>
              <a:rPr lang="en-US" sz="1600" dirty="0"/>
              <a:t> la </a:t>
            </a:r>
            <a:r>
              <a:rPr lang="en-US" sz="1600" dirty="0" err="1"/>
              <a:t>funzione</a:t>
            </a:r>
            <a:r>
              <a:rPr lang="en-US" sz="1600" dirty="0"/>
              <a:t> </a:t>
            </a:r>
            <a:r>
              <a:rPr lang="en-US" sz="1600" dirty="0" err="1"/>
              <a:t>segnale</a:t>
            </a:r>
            <a:r>
              <a:rPr lang="en-US" sz="1600" dirty="0"/>
              <a:t> </a:t>
            </a:r>
            <a:r>
              <a:rPr lang="en-US" sz="1600" dirty="0" err="1"/>
              <a:t>proposta</a:t>
            </a:r>
            <a:r>
              <a:rPr lang="en-US" sz="1600" dirty="0"/>
              <a:t> da </a:t>
            </a:r>
            <a:r>
              <a:rPr lang="en-US" sz="1600" dirty="0">
                <a:hlinkClick r:id="rId3"/>
              </a:rPr>
              <a:t>Palomar</a:t>
            </a:r>
            <a:endParaRPr lang="en-US" sz="1600" dirty="0"/>
          </a:p>
          <a:p>
            <a:pPr marL="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A7F59B3-A002-41DD-ADFB-794C2B2D1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648" y="128016"/>
            <a:ext cx="7245477" cy="673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2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524C-1950-49D2-8315-92271392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34" y="66524"/>
            <a:ext cx="9692640" cy="568171"/>
          </a:xfrm>
        </p:spPr>
        <p:txBody>
          <a:bodyPr>
            <a:normAutofit fontScale="90000"/>
          </a:bodyPr>
          <a:lstStyle/>
          <a:p>
            <a:r>
              <a:rPr lang="it-IT" b="1" i="1" u="sng" dirty="0"/>
              <a:t>RF-NTRS: </a:t>
            </a:r>
            <a:r>
              <a:rPr lang="it-IT" b="1" i="1" u="sng" dirty="0" err="1"/>
              <a:t>Cointegrazione</a:t>
            </a:r>
            <a:endParaRPr lang="it-IT" b="1" i="1" u="sng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010119E-0B15-456A-B39E-BAD30C3DD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6" y="1131715"/>
            <a:ext cx="5148062" cy="269047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9C51FA6-C18F-4988-ADF4-8F1FAC566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418" y="969098"/>
            <a:ext cx="5913424" cy="572431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9A076A7-4E42-454B-88DD-3F3A55A5C77C}"/>
              </a:ext>
            </a:extLst>
          </p:cNvPr>
          <p:cNvSpPr txBox="1"/>
          <p:nvPr/>
        </p:nvSpPr>
        <p:spPr>
          <a:xfrm>
            <a:off x="83065" y="4289423"/>
            <a:ext cx="468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Utilizzo della trasformazione logaritmica </a:t>
            </a:r>
          </a:p>
        </p:txBody>
      </p:sp>
    </p:spTree>
    <p:extLst>
      <p:ext uri="{BB962C8B-B14F-4D97-AF65-F5344CB8AC3E}">
        <p14:creationId xmlns:p14="http://schemas.microsoft.com/office/powerpoint/2010/main" val="4232514103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45</TotalTime>
  <Words>567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Algerian</vt:lpstr>
      <vt:lpstr>Arial</vt:lpstr>
      <vt:lpstr>Century Schoolbook</vt:lpstr>
      <vt:lpstr>Wingdings 2</vt:lpstr>
      <vt:lpstr>Vista</vt:lpstr>
      <vt:lpstr>Pairs Trading Project</vt:lpstr>
      <vt:lpstr>  Selezione delle coppie</vt:lpstr>
      <vt:lpstr>Coppie Selezionate</vt:lpstr>
      <vt:lpstr>ABT-STE: Cointegrazione</vt:lpstr>
      <vt:lpstr>ABT-STE: Metodi utilizzati</vt:lpstr>
      <vt:lpstr>ABT-STE: Analisi dei risultati</vt:lpstr>
      <vt:lpstr>IJK-MDYG: Cointegrazione e metodi utilizzati</vt:lpstr>
      <vt:lpstr>IJK-MDYG: Analisi dei risultati</vt:lpstr>
      <vt:lpstr>RF-NTRS: Cointegrazione</vt:lpstr>
      <vt:lpstr>RF-NTRS:  Metodi  utilizzati </vt:lpstr>
      <vt:lpstr>RF-NTRS:  Regressione lineare</vt:lpstr>
      <vt:lpstr>RF-NTRS:  Rolling-LS</vt:lpstr>
      <vt:lpstr>RF-NTRS:   Filtro di Kalman</vt:lpstr>
      <vt:lpstr>Conclusioni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Pairs Trading Project</dc:title>
  <dc:creator>Giorgio Nardi</dc:creator>
  <cp:lastModifiedBy>a.fossati@campus.unimib.it</cp:lastModifiedBy>
  <cp:revision>41</cp:revision>
  <dcterms:created xsi:type="dcterms:W3CDTF">2021-05-15T09:07:07Z</dcterms:created>
  <dcterms:modified xsi:type="dcterms:W3CDTF">2021-05-18T17:48:39Z</dcterms:modified>
</cp:coreProperties>
</file>