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30240288" cy="42479913"/>
  <p:notesSz cx="6858000" cy="9144000"/>
  <p:defaultTextStyle>
    <a:defPPr>
      <a:defRPr lang="zh-TW"/>
    </a:defPPr>
    <a:lvl1pPr marL="0" algn="l" defTabSz="3506084" rtl="0" eaLnBrk="1" latinLnBrk="0" hangingPunct="1">
      <a:defRPr sz="6902" kern="1200">
        <a:solidFill>
          <a:schemeClr val="tx1"/>
        </a:solidFill>
        <a:latin typeface="+mn-lt"/>
        <a:ea typeface="+mn-ea"/>
        <a:cs typeface="+mn-cs"/>
      </a:defRPr>
    </a:lvl1pPr>
    <a:lvl2pPr marL="1753042" algn="l" defTabSz="3506084" rtl="0" eaLnBrk="1" latinLnBrk="0" hangingPunct="1">
      <a:defRPr sz="6902" kern="1200">
        <a:solidFill>
          <a:schemeClr val="tx1"/>
        </a:solidFill>
        <a:latin typeface="+mn-lt"/>
        <a:ea typeface="+mn-ea"/>
        <a:cs typeface="+mn-cs"/>
      </a:defRPr>
    </a:lvl2pPr>
    <a:lvl3pPr marL="3506084" algn="l" defTabSz="3506084" rtl="0" eaLnBrk="1" latinLnBrk="0" hangingPunct="1">
      <a:defRPr sz="6902" kern="1200">
        <a:solidFill>
          <a:schemeClr val="tx1"/>
        </a:solidFill>
        <a:latin typeface="+mn-lt"/>
        <a:ea typeface="+mn-ea"/>
        <a:cs typeface="+mn-cs"/>
      </a:defRPr>
    </a:lvl3pPr>
    <a:lvl4pPr marL="5259126" algn="l" defTabSz="3506084" rtl="0" eaLnBrk="1" latinLnBrk="0" hangingPunct="1">
      <a:defRPr sz="6902" kern="1200">
        <a:solidFill>
          <a:schemeClr val="tx1"/>
        </a:solidFill>
        <a:latin typeface="+mn-lt"/>
        <a:ea typeface="+mn-ea"/>
        <a:cs typeface="+mn-cs"/>
      </a:defRPr>
    </a:lvl4pPr>
    <a:lvl5pPr marL="7012168" algn="l" defTabSz="3506084" rtl="0" eaLnBrk="1" latinLnBrk="0" hangingPunct="1">
      <a:defRPr sz="6902" kern="1200">
        <a:solidFill>
          <a:schemeClr val="tx1"/>
        </a:solidFill>
        <a:latin typeface="+mn-lt"/>
        <a:ea typeface="+mn-ea"/>
        <a:cs typeface="+mn-cs"/>
      </a:defRPr>
    </a:lvl5pPr>
    <a:lvl6pPr marL="8765210" algn="l" defTabSz="3506084" rtl="0" eaLnBrk="1" latinLnBrk="0" hangingPunct="1">
      <a:defRPr sz="6902" kern="1200">
        <a:solidFill>
          <a:schemeClr val="tx1"/>
        </a:solidFill>
        <a:latin typeface="+mn-lt"/>
        <a:ea typeface="+mn-ea"/>
        <a:cs typeface="+mn-cs"/>
      </a:defRPr>
    </a:lvl6pPr>
    <a:lvl7pPr marL="10518252" algn="l" defTabSz="3506084" rtl="0" eaLnBrk="1" latinLnBrk="0" hangingPunct="1">
      <a:defRPr sz="6902" kern="1200">
        <a:solidFill>
          <a:schemeClr val="tx1"/>
        </a:solidFill>
        <a:latin typeface="+mn-lt"/>
        <a:ea typeface="+mn-ea"/>
        <a:cs typeface="+mn-cs"/>
      </a:defRPr>
    </a:lvl7pPr>
    <a:lvl8pPr marL="12271294" algn="l" defTabSz="3506084" rtl="0" eaLnBrk="1" latinLnBrk="0" hangingPunct="1">
      <a:defRPr sz="6902" kern="1200">
        <a:solidFill>
          <a:schemeClr val="tx1"/>
        </a:solidFill>
        <a:latin typeface="+mn-lt"/>
        <a:ea typeface="+mn-ea"/>
        <a:cs typeface="+mn-cs"/>
      </a:defRPr>
    </a:lvl8pPr>
    <a:lvl9pPr marL="14024336" algn="l" defTabSz="3506084" rtl="0" eaLnBrk="1" latinLnBrk="0" hangingPunct="1">
      <a:defRPr sz="690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25" d="100"/>
          <a:sy n="25" d="100"/>
        </p:scale>
        <p:origin x="1402" y="2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52156"/>
            <a:ext cx="25704245" cy="14789303"/>
          </a:xfrm>
        </p:spPr>
        <p:txBody>
          <a:bodyPr anchor="b"/>
          <a:lstStyle>
            <a:lvl1pPr algn="ctr">
              <a:defRPr sz="19843"/>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780036" y="22311791"/>
            <a:ext cx="22680216"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4F0525A-B135-4E5D-8240-FE050E114732}" type="datetimeFigureOut">
              <a:rPr lang="zh-TW" altLang="en-US" smtClean="0"/>
              <a:t>2021/11/14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43694F-2ACA-4ED1-8A47-46AC404CB0D0}" type="slidenum">
              <a:rPr lang="zh-TW" altLang="en-US" smtClean="0"/>
              <a:t>‹#›</a:t>
            </a:fld>
            <a:endParaRPr lang="zh-TW" altLang="en-US"/>
          </a:p>
        </p:txBody>
      </p:sp>
    </p:spTree>
    <p:extLst>
      <p:ext uri="{BB962C8B-B14F-4D97-AF65-F5344CB8AC3E}">
        <p14:creationId xmlns:p14="http://schemas.microsoft.com/office/powerpoint/2010/main" val="8063070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F0525A-B135-4E5D-8240-FE050E114732}" type="datetimeFigureOut">
              <a:rPr lang="zh-TW" altLang="en-US" smtClean="0"/>
              <a:t>2021/11/14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43694F-2ACA-4ED1-8A47-46AC404CB0D0}" type="slidenum">
              <a:rPr lang="zh-TW" altLang="en-US" smtClean="0"/>
              <a:t>‹#›</a:t>
            </a:fld>
            <a:endParaRPr lang="zh-TW" altLang="en-US"/>
          </a:p>
        </p:txBody>
      </p:sp>
    </p:spTree>
    <p:extLst>
      <p:ext uri="{BB962C8B-B14F-4D97-AF65-F5344CB8AC3E}">
        <p14:creationId xmlns:p14="http://schemas.microsoft.com/office/powerpoint/2010/main" val="5639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61662"/>
            <a:ext cx="6520562" cy="35999763"/>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079021" y="2261662"/>
            <a:ext cx="19183683" cy="35999763"/>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F0525A-B135-4E5D-8240-FE050E114732}" type="datetimeFigureOut">
              <a:rPr lang="zh-TW" altLang="en-US" smtClean="0"/>
              <a:t>2021/11/14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43694F-2ACA-4ED1-8A47-46AC404CB0D0}" type="slidenum">
              <a:rPr lang="zh-TW" altLang="en-US" smtClean="0"/>
              <a:t>‹#›</a:t>
            </a:fld>
            <a:endParaRPr lang="zh-TW" altLang="en-US"/>
          </a:p>
        </p:txBody>
      </p:sp>
    </p:spTree>
    <p:extLst>
      <p:ext uri="{BB962C8B-B14F-4D97-AF65-F5344CB8AC3E}">
        <p14:creationId xmlns:p14="http://schemas.microsoft.com/office/powerpoint/2010/main" val="144939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F0525A-B135-4E5D-8240-FE050E114732}" type="datetimeFigureOut">
              <a:rPr lang="zh-TW" altLang="en-US" smtClean="0"/>
              <a:t>2021/11/14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43694F-2ACA-4ED1-8A47-46AC404CB0D0}" type="slidenum">
              <a:rPr lang="zh-TW" altLang="en-US" smtClean="0"/>
              <a:t>‹#›</a:t>
            </a:fld>
            <a:endParaRPr lang="zh-TW" altLang="en-US"/>
          </a:p>
        </p:txBody>
      </p:sp>
    </p:spTree>
    <p:extLst>
      <p:ext uri="{BB962C8B-B14F-4D97-AF65-F5344CB8AC3E}">
        <p14:creationId xmlns:p14="http://schemas.microsoft.com/office/powerpoint/2010/main" val="54153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63272" y="10590491"/>
            <a:ext cx="26082248" cy="17670461"/>
          </a:xfrm>
        </p:spPr>
        <p:txBody>
          <a:bodyPr anchor="b"/>
          <a:lstStyle>
            <a:lvl1pPr>
              <a:defRPr sz="19843"/>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63272" y="28428121"/>
            <a:ext cx="26082248" cy="9292478"/>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F0525A-B135-4E5D-8240-FE050E114732}" type="datetimeFigureOut">
              <a:rPr lang="zh-TW" altLang="en-US" smtClean="0"/>
              <a:t>2021/11/14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43694F-2ACA-4ED1-8A47-46AC404CB0D0}" type="slidenum">
              <a:rPr lang="zh-TW" altLang="en-US" smtClean="0"/>
              <a:t>‹#›</a:t>
            </a:fld>
            <a:endParaRPr lang="zh-TW" altLang="en-US"/>
          </a:p>
        </p:txBody>
      </p:sp>
    </p:spTree>
    <p:extLst>
      <p:ext uri="{BB962C8B-B14F-4D97-AF65-F5344CB8AC3E}">
        <p14:creationId xmlns:p14="http://schemas.microsoft.com/office/powerpoint/2010/main" val="236627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079020" y="11308310"/>
            <a:ext cx="12852122" cy="2695311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5309146" y="11308310"/>
            <a:ext cx="12852122" cy="2695311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4F0525A-B135-4E5D-8240-FE050E114732}" type="datetimeFigureOut">
              <a:rPr lang="zh-TW" altLang="en-US" smtClean="0"/>
              <a:t>2021/11/14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943694F-2ACA-4ED1-8A47-46AC404CB0D0}" type="slidenum">
              <a:rPr lang="zh-TW" altLang="en-US" smtClean="0"/>
              <a:t>‹#›</a:t>
            </a:fld>
            <a:endParaRPr lang="zh-TW" altLang="en-US"/>
          </a:p>
        </p:txBody>
      </p:sp>
    </p:spTree>
    <p:extLst>
      <p:ext uri="{BB962C8B-B14F-4D97-AF65-F5344CB8AC3E}">
        <p14:creationId xmlns:p14="http://schemas.microsoft.com/office/powerpoint/2010/main" val="50542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2082959" y="2261671"/>
            <a:ext cx="26082248" cy="8210820"/>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82962" y="10413482"/>
            <a:ext cx="12793057"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zh-TW" altLang="en-US" smtClean="0"/>
              <a:t>編輯母片文字樣式</a:t>
            </a:r>
          </a:p>
        </p:txBody>
      </p:sp>
      <p:sp>
        <p:nvSpPr>
          <p:cNvPr id="4" name="Content Placeholder 3"/>
          <p:cNvSpPr>
            <a:spLocks noGrp="1"/>
          </p:cNvSpPr>
          <p:nvPr>
            <p:ph sz="half" idx="2"/>
          </p:nvPr>
        </p:nvSpPr>
        <p:spPr>
          <a:xfrm>
            <a:off x="2082962" y="15516968"/>
            <a:ext cx="12793057" cy="2282312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5309148" y="10413482"/>
            <a:ext cx="12856061"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zh-TW" altLang="en-US" smtClean="0"/>
              <a:t>編輯母片文字樣式</a:t>
            </a:r>
          </a:p>
        </p:txBody>
      </p:sp>
      <p:sp>
        <p:nvSpPr>
          <p:cNvPr id="6" name="Content Placeholder 5"/>
          <p:cNvSpPr>
            <a:spLocks noGrp="1"/>
          </p:cNvSpPr>
          <p:nvPr>
            <p:ph sz="quarter" idx="4"/>
          </p:nvPr>
        </p:nvSpPr>
        <p:spPr>
          <a:xfrm>
            <a:off x="15309148" y="15516968"/>
            <a:ext cx="12856061" cy="2282312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54F0525A-B135-4E5D-8240-FE050E114732}" type="datetimeFigureOut">
              <a:rPr lang="zh-TW" altLang="en-US" smtClean="0"/>
              <a:t>2021/11/14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943694F-2ACA-4ED1-8A47-46AC404CB0D0}" type="slidenum">
              <a:rPr lang="zh-TW" altLang="en-US" smtClean="0"/>
              <a:t>‹#›</a:t>
            </a:fld>
            <a:endParaRPr lang="zh-TW" altLang="en-US"/>
          </a:p>
        </p:txBody>
      </p:sp>
    </p:spTree>
    <p:extLst>
      <p:ext uri="{BB962C8B-B14F-4D97-AF65-F5344CB8AC3E}">
        <p14:creationId xmlns:p14="http://schemas.microsoft.com/office/powerpoint/2010/main" val="225831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54F0525A-B135-4E5D-8240-FE050E114732}" type="datetimeFigureOut">
              <a:rPr lang="zh-TW" altLang="en-US" smtClean="0"/>
              <a:t>2021/11/14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943694F-2ACA-4ED1-8A47-46AC404CB0D0}" type="slidenum">
              <a:rPr lang="zh-TW" altLang="en-US" smtClean="0"/>
              <a:t>‹#›</a:t>
            </a:fld>
            <a:endParaRPr lang="zh-TW" altLang="en-US"/>
          </a:p>
        </p:txBody>
      </p:sp>
    </p:spTree>
    <p:extLst>
      <p:ext uri="{BB962C8B-B14F-4D97-AF65-F5344CB8AC3E}">
        <p14:creationId xmlns:p14="http://schemas.microsoft.com/office/powerpoint/2010/main" val="2442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0525A-B135-4E5D-8240-FE050E114732}" type="datetimeFigureOut">
              <a:rPr lang="zh-TW" altLang="en-US" smtClean="0"/>
              <a:t>2021/11/14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943694F-2ACA-4ED1-8A47-46AC404CB0D0}" type="slidenum">
              <a:rPr lang="zh-TW" altLang="en-US" smtClean="0"/>
              <a:t>‹#›</a:t>
            </a:fld>
            <a:endParaRPr lang="zh-TW" altLang="en-US"/>
          </a:p>
        </p:txBody>
      </p:sp>
    </p:spTree>
    <p:extLst>
      <p:ext uri="{BB962C8B-B14F-4D97-AF65-F5344CB8AC3E}">
        <p14:creationId xmlns:p14="http://schemas.microsoft.com/office/powerpoint/2010/main" val="193026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zh-TW" altLang="en-US" smtClean="0"/>
              <a:t>按一下以編輯母片標題樣式</a:t>
            </a:r>
            <a:endParaRPr lang="en-US" dirty="0"/>
          </a:p>
        </p:txBody>
      </p:sp>
      <p:sp>
        <p:nvSpPr>
          <p:cNvPr id="3" name="Content Placeholder 2"/>
          <p:cNvSpPr>
            <a:spLocks noGrp="1"/>
          </p:cNvSpPr>
          <p:nvPr>
            <p:ph idx="1"/>
          </p:nvPr>
        </p:nvSpPr>
        <p:spPr>
          <a:xfrm>
            <a:off x="12856061" y="6116330"/>
            <a:ext cx="15309146" cy="3018827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F0525A-B135-4E5D-8240-FE050E114732}" type="datetimeFigureOut">
              <a:rPr lang="zh-TW" altLang="en-US" smtClean="0"/>
              <a:t>2021/11/14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943694F-2ACA-4ED1-8A47-46AC404CB0D0}" type="slidenum">
              <a:rPr lang="zh-TW" altLang="en-US" smtClean="0"/>
              <a:t>‹#›</a:t>
            </a:fld>
            <a:endParaRPr lang="zh-TW" altLang="en-US"/>
          </a:p>
        </p:txBody>
      </p:sp>
    </p:spTree>
    <p:extLst>
      <p:ext uri="{BB962C8B-B14F-4D97-AF65-F5344CB8AC3E}">
        <p14:creationId xmlns:p14="http://schemas.microsoft.com/office/powerpoint/2010/main" val="9644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2856061" y="6116330"/>
            <a:ext cx="15309146" cy="3018827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F0525A-B135-4E5D-8240-FE050E114732}" type="datetimeFigureOut">
              <a:rPr lang="zh-TW" altLang="en-US" smtClean="0"/>
              <a:t>2021/11/14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943694F-2ACA-4ED1-8A47-46AC404CB0D0}" type="slidenum">
              <a:rPr lang="zh-TW" altLang="en-US" smtClean="0"/>
              <a:t>‹#›</a:t>
            </a:fld>
            <a:endParaRPr lang="zh-TW" altLang="en-US"/>
          </a:p>
        </p:txBody>
      </p:sp>
    </p:spTree>
    <p:extLst>
      <p:ext uri="{BB962C8B-B14F-4D97-AF65-F5344CB8AC3E}">
        <p14:creationId xmlns:p14="http://schemas.microsoft.com/office/powerpoint/2010/main" val="266586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61671"/>
            <a:ext cx="26082248" cy="821082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79020" y="11308310"/>
            <a:ext cx="26082248" cy="26953115"/>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079020" y="39372595"/>
            <a:ext cx="6804065" cy="2261662"/>
          </a:xfrm>
          <a:prstGeom prst="rect">
            <a:avLst/>
          </a:prstGeom>
        </p:spPr>
        <p:txBody>
          <a:bodyPr vert="horz" lIns="91440" tIns="45720" rIns="91440" bIns="45720" rtlCol="0" anchor="ctr"/>
          <a:lstStyle>
            <a:lvl1pPr algn="l">
              <a:defRPr sz="3969">
                <a:solidFill>
                  <a:schemeClr val="tx1">
                    <a:tint val="75000"/>
                  </a:schemeClr>
                </a:solidFill>
              </a:defRPr>
            </a:lvl1pPr>
          </a:lstStyle>
          <a:p>
            <a:fld id="{54F0525A-B135-4E5D-8240-FE050E114732}" type="datetimeFigureOut">
              <a:rPr lang="zh-TW" altLang="en-US" smtClean="0"/>
              <a:t>2021/11/14</a:t>
            </a:fld>
            <a:endParaRPr lang="zh-TW" altLang="en-US"/>
          </a:p>
        </p:txBody>
      </p:sp>
      <p:sp>
        <p:nvSpPr>
          <p:cNvPr id="5" name="Footer Placeholder 4"/>
          <p:cNvSpPr>
            <a:spLocks noGrp="1"/>
          </p:cNvSpPr>
          <p:nvPr>
            <p:ph type="ftr" sz="quarter" idx="3"/>
          </p:nvPr>
        </p:nvSpPr>
        <p:spPr>
          <a:xfrm>
            <a:off x="10017096" y="39372595"/>
            <a:ext cx="10206097" cy="2261662"/>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21357203" y="39372595"/>
            <a:ext cx="6804065" cy="2261662"/>
          </a:xfrm>
          <a:prstGeom prst="rect">
            <a:avLst/>
          </a:prstGeom>
        </p:spPr>
        <p:txBody>
          <a:bodyPr vert="horz" lIns="91440" tIns="45720" rIns="91440" bIns="45720" rtlCol="0" anchor="ctr"/>
          <a:lstStyle>
            <a:lvl1pPr algn="r">
              <a:defRPr sz="3969">
                <a:solidFill>
                  <a:schemeClr val="tx1">
                    <a:tint val="75000"/>
                  </a:schemeClr>
                </a:solidFill>
              </a:defRPr>
            </a:lvl1pPr>
          </a:lstStyle>
          <a:p>
            <a:fld id="{E943694F-2ACA-4ED1-8A47-46AC404CB0D0}" type="slidenum">
              <a:rPr lang="zh-TW" altLang="en-US" smtClean="0"/>
              <a:t>‹#›</a:t>
            </a:fld>
            <a:endParaRPr lang="zh-TW" altLang="en-US"/>
          </a:p>
        </p:txBody>
      </p:sp>
      <p:pic>
        <p:nvPicPr>
          <p:cNvPr id="7" name="圖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
            <a:ext cx="30240288" cy="42765491"/>
          </a:xfrm>
          <a:prstGeom prst="rect">
            <a:avLst/>
          </a:prstGeom>
        </p:spPr>
      </p:pic>
    </p:spTree>
    <p:extLst>
      <p:ext uri="{BB962C8B-B14F-4D97-AF65-F5344CB8AC3E}">
        <p14:creationId xmlns:p14="http://schemas.microsoft.com/office/powerpoint/2010/main" val="21368616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14398" y="3520940"/>
            <a:ext cx="7900429" cy="1557784"/>
          </a:xfrm>
          <a:prstGeom prst="rect">
            <a:avLst/>
          </a:prstGeom>
          <a:noFill/>
          <a:ln>
            <a:noFill/>
          </a:ln>
        </p:spPr>
        <p:txBody>
          <a:bodyPr wrap="square" rtlCol="0">
            <a:spAutoFit/>
          </a:bodyPr>
          <a:lstStyle/>
          <a:p>
            <a:r>
              <a:rPr lang="zh-TW" altLang="en-US" sz="9527" b="1" dirty="0" smtClean="0">
                <a:solidFill>
                  <a:srgbClr val="002060"/>
                </a:solidFill>
                <a:latin typeface="微軟正黑體" panose="020B0604030504040204" pitchFamily="34" charset="-120"/>
                <a:ea typeface="微軟正黑體" panose="020B0604030504040204" pitchFamily="34" charset="-120"/>
              </a:rPr>
              <a:t>發</a:t>
            </a:r>
            <a:r>
              <a:rPr lang="zh-TW" altLang="en-US" sz="9527" b="1" dirty="0">
                <a:solidFill>
                  <a:srgbClr val="002060"/>
                </a:solidFill>
                <a:latin typeface="微軟正黑體" panose="020B0604030504040204" pitchFamily="34" charset="-120"/>
                <a:ea typeface="微軟正黑體" panose="020B0604030504040204" pitchFamily="34" charset="-120"/>
              </a:rPr>
              <a:t>表</a:t>
            </a:r>
            <a:r>
              <a:rPr lang="zh-TW" altLang="en-US" sz="9527" b="1" dirty="0" smtClean="0">
                <a:solidFill>
                  <a:srgbClr val="002060"/>
                </a:solidFill>
                <a:latin typeface="微軟正黑體" panose="020B0604030504040204" pitchFamily="34" charset="-120"/>
                <a:ea typeface="微軟正黑體" panose="020B0604030504040204" pitchFamily="34" charset="-120"/>
              </a:rPr>
              <a:t>編號</a:t>
            </a:r>
            <a:endParaRPr lang="zh-TW" altLang="en-US" sz="9527" b="1" dirty="0">
              <a:solidFill>
                <a:srgbClr val="002060"/>
              </a:solidFill>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1510386" y="6638234"/>
            <a:ext cx="26744020" cy="34992015"/>
          </a:xfrm>
          <a:prstGeom prst="rect">
            <a:avLst/>
          </a:prstGeom>
          <a:noFill/>
          <a:ln>
            <a:solidFill>
              <a:schemeClr val="bg1">
                <a:lumMod val="75000"/>
              </a:schemeClr>
            </a:solidFill>
            <a:prstDash val="dash"/>
          </a:ln>
        </p:spPr>
        <p:txBody>
          <a:bodyPr wrap="square" rtlCol="0">
            <a:spAutoFit/>
          </a:bodyPr>
          <a:lstStyle/>
          <a:p>
            <a:pPr marL="1134313" indent="-1134313">
              <a:lnSpc>
                <a:spcPct val="150000"/>
              </a:lnSpc>
              <a:buFont typeface="Wingdings" panose="05000000000000000000" pitchFamily="2" charset="2"/>
              <a:buChar char="Ø"/>
            </a:pPr>
            <a:r>
              <a:rPr lang="zh-TW" altLang="en-US" sz="9527" dirty="0" smtClean="0">
                <a:latin typeface="微軟正黑體" panose="020B0604030504040204" pitchFamily="34" charset="-120"/>
                <a:ea typeface="微軟正黑體" panose="020B0604030504040204" pitchFamily="34" charset="-120"/>
              </a:rPr>
              <a:t>計畫</a:t>
            </a:r>
            <a:r>
              <a:rPr lang="zh-TW" altLang="en-US" sz="9527" dirty="0">
                <a:latin typeface="微軟正黑體" panose="020B0604030504040204" pitchFamily="34" charset="-120"/>
                <a:ea typeface="微軟正黑體" panose="020B0604030504040204" pitchFamily="34" charset="-120"/>
              </a:rPr>
              <a:t>之背景及</a:t>
            </a:r>
            <a:r>
              <a:rPr lang="zh-TW" altLang="en-US" sz="9527" dirty="0" smtClean="0">
                <a:latin typeface="微軟正黑體" panose="020B0604030504040204" pitchFamily="34" charset="-120"/>
                <a:ea typeface="微軟正黑體" panose="020B0604030504040204" pitchFamily="34" charset="-120"/>
              </a:rPr>
              <a:t>目的</a:t>
            </a:r>
            <a:r>
              <a:rPr lang="en-US" altLang="zh-TW" sz="9527" dirty="0" smtClean="0">
                <a:latin typeface="微軟正黑體" panose="020B0604030504040204" pitchFamily="34" charset="-120"/>
                <a:ea typeface="微軟正黑體" panose="020B0604030504040204" pitchFamily="34" charset="-120"/>
              </a:rPr>
              <a:t/>
            </a:r>
            <a:br>
              <a:rPr lang="en-US" altLang="zh-TW" sz="9527" dirty="0" smtClean="0">
                <a:latin typeface="微軟正黑體" panose="020B0604030504040204" pitchFamily="34" charset="-120"/>
                <a:ea typeface="微軟正黑體" panose="020B0604030504040204" pitchFamily="34" charset="-120"/>
              </a:rPr>
            </a:br>
            <a:r>
              <a:rPr lang="zh-TW" altLang="en-US" sz="9527" dirty="0" smtClean="0">
                <a:latin typeface="微軟正黑體" panose="020B0604030504040204" pitchFamily="34" charset="-120"/>
                <a:ea typeface="微軟正黑體" panose="020B0604030504040204" pitchFamily="34" charset="-120"/>
              </a:rPr>
              <a:t>      </a:t>
            </a:r>
            <a:r>
              <a:rPr lang="zh-TW" altLang="zh-TW" sz="6500" dirty="0" smtClean="0">
                <a:latin typeface="微軟正黑體" panose="020B0604030504040204" pitchFamily="34" charset="-120"/>
                <a:ea typeface="微軟正黑體" panose="020B0604030504040204" pitchFamily="34" charset="-120"/>
              </a:rPr>
              <a:t>隨著</a:t>
            </a:r>
            <a:r>
              <a:rPr lang="zh-TW" altLang="zh-TW" sz="6500" dirty="0">
                <a:latin typeface="微軟正黑體" panose="020B0604030504040204" pitchFamily="34" charset="-120"/>
                <a:ea typeface="微軟正黑體" panose="020B0604030504040204" pitchFamily="34" charset="-120"/>
              </a:rPr>
              <a:t>資通訊科技的進步，工業生產模式逐漸從大量生產、代工製造方式轉變為以最大客製化為生產模式的智慧工廠概念邁進。而為實現此目的必須先整合現行工具機的資訊。然而目前許多傳統工具機因機型老舊缺乏資料傳輸的能力，並且工廠管理人員只能透過工具機上的面板得知當下工具機的資料而沒有遠端監控的能力。</a:t>
            </a:r>
            <a:endParaRPr lang="en-US" altLang="zh-TW" sz="6500" dirty="0">
              <a:latin typeface="微軟正黑體" panose="020B0604030504040204" pitchFamily="34" charset="-120"/>
              <a:ea typeface="微軟正黑體" panose="020B0604030504040204" pitchFamily="34" charset="-120"/>
            </a:endParaRPr>
          </a:p>
          <a:p>
            <a:pPr marL="1134313" indent="-1134313">
              <a:lnSpc>
                <a:spcPct val="150000"/>
              </a:lnSpc>
              <a:buFont typeface="Wingdings" panose="05000000000000000000" pitchFamily="2" charset="2"/>
              <a:buChar char="Ø"/>
            </a:pPr>
            <a:r>
              <a:rPr lang="zh-TW" altLang="zh-TW" sz="9527" dirty="0">
                <a:latin typeface="微軟正黑體" panose="020B0604030504040204" pitchFamily="34" charset="-120"/>
                <a:ea typeface="微軟正黑體" panose="020B0604030504040204" pitchFamily="34" charset="-120"/>
              </a:rPr>
              <a:t>計畫完成之具體作項目及</a:t>
            </a:r>
            <a:r>
              <a:rPr lang="zh-TW" altLang="zh-TW" sz="9527" dirty="0" smtClean="0">
                <a:latin typeface="微軟正黑體" panose="020B0604030504040204" pitchFamily="34" charset="-120"/>
                <a:ea typeface="微軟正黑體" panose="020B0604030504040204" pitchFamily="34" charset="-120"/>
              </a:rPr>
              <a:t>成果</a:t>
            </a:r>
            <a:r>
              <a:rPr lang="en-US" altLang="zh-TW" sz="9527" dirty="0" smtClean="0">
                <a:latin typeface="微軟正黑體" panose="020B0604030504040204" pitchFamily="34" charset="-120"/>
                <a:ea typeface="微軟正黑體" panose="020B0604030504040204" pitchFamily="34" charset="-120"/>
              </a:rPr>
              <a:t/>
            </a:r>
            <a:br>
              <a:rPr lang="en-US" altLang="zh-TW" sz="9527" dirty="0" smtClean="0">
                <a:latin typeface="微軟正黑體" panose="020B0604030504040204" pitchFamily="34" charset="-120"/>
                <a:ea typeface="微軟正黑體" panose="020B0604030504040204" pitchFamily="34" charset="-120"/>
              </a:rPr>
            </a:br>
            <a:r>
              <a:rPr lang="zh-TW" altLang="en-US" sz="9527" dirty="0" smtClean="0">
                <a:latin typeface="微軟正黑體" panose="020B0604030504040204" pitchFamily="34" charset="-120"/>
                <a:ea typeface="微軟正黑體" panose="020B0604030504040204" pitchFamily="34" charset="-120"/>
              </a:rPr>
              <a:t>      </a:t>
            </a:r>
            <a:r>
              <a:rPr lang="zh-TW" altLang="zh-TW" sz="6500" dirty="0" smtClean="0">
                <a:latin typeface="微軟正黑體" panose="020B0604030504040204" pitchFamily="34" charset="-120"/>
                <a:ea typeface="微軟正黑體" panose="020B0604030504040204" pitchFamily="34" charset="-120"/>
              </a:rPr>
              <a:t>本</a:t>
            </a:r>
            <a:r>
              <a:rPr lang="zh-TW" altLang="zh-TW" sz="6500" dirty="0">
                <a:latin typeface="微軟正黑體" panose="020B0604030504040204" pitchFamily="34" charset="-120"/>
                <a:ea typeface="微軟正黑體" panose="020B0604030504040204" pitchFamily="34" charset="-120"/>
              </a:rPr>
              <a:t>研究提出建置一套「</a:t>
            </a:r>
            <a:r>
              <a:rPr lang="zh-TW" altLang="zh-TW" sz="6500" b="1" dirty="0">
                <a:solidFill>
                  <a:srgbClr val="FF0000"/>
                </a:solidFill>
                <a:latin typeface="微軟正黑體" panose="020B0604030504040204" pitchFamily="34" charset="-120"/>
                <a:ea typeface="微軟正黑體" panose="020B0604030504040204" pitchFamily="34" charset="-120"/>
              </a:rPr>
              <a:t>智慧型工廠即時資訊監控系統</a:t>
            </a:r>
            <a:r>
              <a:rPr lang="zh-TW" altLang="zh-TW" sz="6500" dirty="0">
                <a:latin typeface="微軟正黑體" panose="020B0604030504040204" pitchFamily="34" charset="-120"/>
                <a:ea typeface="微軟正黑體" panose="020B0604030504040204" pitchFamily="34" charset="-120"/>
              </a:rPr>
              <a:t>」，以開源標準的工業自動化通訊協定</a:t>
            </a:r>
            <a:r>
              <a:rPr lang="en-US" altLang="zh-TW" sz="6500" dirty="0">
                <a:latin typeface="微軟正黑體" panose="020B0604030504040204" pitchFamily="34" charset="-120"/>
                <a:ea typeface="微軟正黑體" panose="020B0604030504040204" pitchFamily="34" charset="-120"/>
              </a:rPr>
              <a:t>OPC UA</a:t>
            </a:r>
            <a:r>
              <a:rPr lang="zh-TW" altLang="zh-TW" sz="6500" dirty="0">
                <a:latin typeface="微軟正黑體" panose="020B0604030504040204" pitchFamily="34" charset="-120"/>
                <a:ea typeface="微軟正黑體" panose="020B0604030504040204" pitchFamily="34" charset="-120"/>
              </a:rPr>
              <a:t>，採用統一的</a:t>
            </a:r>
            <a:r>
              <a:rPr lang="zh-TW" altLang="zh-TW" sz="6500" dirty="0" smtClean="0">
                <a:latin typeface="微軟正黑體" panose="020B0604030504040204" pitchFamily="34" charset="-120"/>
                <a:ea typeface="微軟正黑體" panose="020B0604030504040204" pitchFamily="34" charset="-120"/>
              </a:rPr>
              <a:t>通訊標準</a:t>
            </a:r>
            <a:r>
              <a:rPr lang="zh-TW" altLang="zh-TW" sz="6500" dirty="0">
                <a:latin typeface="微軟正黑體" panose="020B0604030504040204" pitchFamily="34" charset="-120"/>
                <a:ea typeface="微軟正黑體" panose="020B0604030504040204" pitchFamily="34" charset="-120"/>
              </a:rPr>
              <a:t>並在工具機上安裝感應裝置以透過低成本的</a:t>
            </a:r>
            <a:r>
              <a:rPr lang="zh-TW" altLang="zh-TW" sz="6500" dirty="0" smtClean="0">
                <a:latin typeface="微軟正黑體" panose="020B0604030504040204" pitchFamily="34" charset="-120"/>
                <a:ea typeface="微軟正黑體" panose="020B0604030504040204" pitchFamily="34" charset="-120"/>
              </a:rPr>
              <a:t>微電腦來</a:t>
            </a:r>
            <a:r>
              <a:rPr lang="zh-TW" altLang="zh-TW" sz="6500" dirty="0">
                <a:latin typeface="微軟正黑體" panose="020B0604030504040204" pitchFamily="34" charset="-120"/>
                <a:ea typeface="微軟正黑體" panose="020B0604030504040204" pitchFamily="34" charset="-120"/>
              </a:rPr>
              <a:t>控制、擷取感應裝置上的資訊。將其透過無線網路</a:t>
            </a:r>
            <a:r>
              <a:rPr lang="zh-TW" altLang="zh-TW" sz="6500" dirty="0" smtClean="0">
                <a:latin typeface="微軟正黑體" panose="020B0604030504040204" pitchFamily="34" charset="-120"/>
                <a:ea typeface="微軟正黑體" panose="020B0604030504040204" pitchFamily="34" charset="-120"/>
              </a:rPr>
              <a:t>進行</a:t>
            </a:r>
            <a:r>
              <a:rPr lang="zh-TW" altLang="zh-TW" sz="6500" dirty="0">
                <a:latin typeface="微軟正黑體" panose="020B0604030504040204" pitchFamily="34" charset="-120"/>
                <a:ea typeface="微軟正黑體" panose="020B0604030504040204" pitchFamily="34" charset="-120"/>
              </a:rPr>
              <a:t>資料共享，為傳統工具機</a:t>
            </a:r>
            <a:r>
              <a:rPr lang="zh-TW" altLang="zh-TW" sz="6500" dirty="0" smtClean="0">
                <a:latin typeface="微軟正黑體" panose="020B0604030504040204" pitchFamily="34" charset="-120"/>
                <a:ea typeface="微軟正黑體" panose="020B0604030504040204" pitchFamily="34" charset="-120"/>
              </a:rPr>
              <a:t>提</a:t>
            </a:r>
            <a:r>
              <a:rPr lang="en-US" altLang="zh-TW" sz="6500" dirty="0" smtClean="0">
                <a:latin typeface="微軟正黑體" panose="020B0604030504040204" pitchFamily="34" charset="-120"/>
                <a:ea typeface="微軟正黑體" panose="020B0604030504040204" pitchFamily="34" charset="-120"/>
              </a:rPr>
              <a:t/>
            </a:r>
            <a:br>
              <a:rPr lang="en-US" altLang="zh-TW" sz="6500" dirty="0" smtClean="0">
                <a:latin typeface="微軟正黑體" panose="020B0604030504040204" pitchFamily="34" charset="-120"/>
                <a:ea typeface="微軟正黑體" panose="020B0604030504040204" pitchFamily="34" charset="-120"/>
              </a:rPr>
            </a:br>
            <a:r>
              <a:rPr lang="zh-TW" altLang="zh-TW" sz="6500" dirty="0" smtClean="0">
                <a:latin typeface="微軟正黑體" panose="020B0604030504040204" pitchFamily="34" charset="-120"/>
                <a:ea typeface="微軟正黑體" panose="020B0604030504040204" pitchFamily="34" charset="-120"/>
              </a:rPr>
              <a:t>供</a:t>
            </a:r>
            <a:r>
              <a:rPr lang="zh-TW" altLang="zh-TW" sz="6500" dirty="0">
                <a:latin typeface="微軟正黑體" panose="020B0604030504040204" pitchFamily="34" charset="-120"/>
                <a:ea typeface="微軟正黑體" panose="020B0604030504040204" pitchFamily="34" charset="-120"/>
              </a:rPr>
              <a:t>資料傳輸的能力從而</a:t>
            </a:r>
            <a:r>
              <a:rPr lang="zh-TW" altLang="zh-TW" sz="6500" dirty="0" smtClean="0">
                <a:latin typeface="微軟正黑體" panose="020B0604030504040204" pitchFamily="34" charset="-120"/>
                <a:ea typeface="微軟正黑體" panose="020B0604030504040204" pitchFamily="34" charset="-120"/>
              </a:rPr>
              <a:t>突破</a:t>
            </a:r>
            <a:r>
              <a:rPr lang="zh-TW" altLang="zh-TW" sz="6500" dirty="0">
                <a:latin typeface="微軟正黑體" panose="020B0604030504040204" pitchFamily="34" charset="-120"/>
                <a:ea typeface="微軟正黑體" panose="020B0604030504040204" pitchFamily="34" charset="-120"/>
              </a:rPr>
              <a:t>了有限的工廠空間。</a:t>
            </a:r>
            <a:endParaRPr lang="zh-TW" altLang="en-US" sz="6500" dirty="0">
              <a:latin typeface="微軟正黑體" panose="020B0604030504040204" pitchFamily="34" charset="-120"/>
              <a:ea typeface="微軟正黑體" panose="020B0604030504040204" pitchFamily="34" charset="-120"/>
            </a:endParaRPr>
          </a:p>
          <a:p>
            <a:pPr marL="1134313" indent="-1134313">
              <a:lnSpc>
                <a:spcPct val="150000"/>
              </a:lnSpc>
              <a:buFont typeface="Wingdings" panose="05000000000000000000" pitchFamily="2" charset="2"/>
              <a:buChar char="Ø"/>
            </a:pPr>
            <a:r>
              <a:rPr lang="zh-TW" altLang="zh-TW" sz="9527" dirty="0">
                <a:latin typeface="微軟正黑體" panose="020B0604030504040204" pitchFamily="34" charset="-120"/>
                <a:ea typeface="微軟正黑體" panose="020B0604030504040204" pitchFamily="34" charset="-120"/>
              </a:rPr>
              <a:t>產業</a:t>
            </a:r>
            <a:r>
              <a:rPr lang="zh-TW" altLang="zh-TW" sz="9527" dirty="0" smtClean="0">
                <a:latin typeface="微軟正黑體" panose="020B0604030504040204" pitchFamily="34" charset="-120"/>
                <a:ea typeface="微軟正黑體" panose="020B0604030504040204" pitchFamily="34" charset="-120"/>
              </a:rPr>
              <a:t>效益</a:t>
            </a:r>
            <a:r>
              <a:rPr lang="en-US" altLang="zh-TW" sz="9527" dirty="0" smtClean="0">
                <a:latin typeface="微軟正黑體" panose="020B0604030504040204" pitchFamily="34" charset="-120"/>
                <a:ea typeface="微軟正黑體" panose="020B0604030504040204" pitchFamily="34" charset="-120"/>
              </a:rPr>
              <a:t/>
            </a:r>
            <a:br>
              <a:rPr lang="en-US" altLang="zh-TW" sz="9527" dirty="0" smtClean="0">
                <a:latin typeface="微軟正黑體" panose="020B0604030504040204" pitchFamily="34" charset="-120"/>
                <a:ea typeface="微軟正黑體" panose="020B0604030504040204" pitchFamily="34" charset="-120"/>
              </a:rPr>
            </a:br>
            <a:r>
              <a:rPr lang="zh-TW" altLang="en-US" sz="9527" dirty="0" smtClean="0">
                <a:latin typeface="微軟正黑體" panose="020B0604030504040204" pitchFamily="34" charset="-120"/>
                <a:ea typeface="微軟正黑體" panose="020B0604030504040204" pitchFamily="34" charset="-120"/>
              </a:rPr>
              <a:t>      </a:t>
            </a:r>
            <a:r>
              <a:rPr lang="zh-TW" altLang="zh-TW" sz="6500" dirty="0" smtClean="0">
                <a:latin typeface="微軟正黑體" panose="020B0604030504040204" pitchFamily="34" charset="-120"/>
                <a:ea typeface="微軟正黑體" panose="020B0604030504040204" pitchFamily="34" charset="-120"/>
              </a:rPr>
              <a:t>有</a:t>
            </a:r>
            <a:r>
              <a:rPr lang="zh-TW" altLang="zh-TW" sz="6500" dirty="0">
                <a:latin typeface="微軟正黑體" panose="020B0604030504040204" pitchFamily="34" charset="-120"/>
                <a:ea typeface="微軟正黑體" panose="020B0604030504040204" pitchFamily="34" charset="-120"/>
              </a:rPr>
              <a:t>別於以為透過</a:t>
            </a:r>
            <a:r>
              <a:rPr lang="en-US" altLang="zh-TW" sz="6500" dirty="0">
                <a:latin typeface="微軟正黑體" panose="020B0604030504040204" pitchFamily="34" charset="-120"/>
                <a:ea typeface="微軟正黑體" panose="020B0604030504040204" pitchFamily="34" charset="-120"/>
              </a:rPr>
              <a:t>LED</a:t>
            </a:r>
            <a:r>
              <a:rPr lang="zh-TW" altLang="zh-TW" sz="6500" dirty="0">
                <a:latin typeface="微軟正黑體" panose="020B0604030504040204" pitchFamily="34" charset="-120"/>
                <a:ea typeface="微軟正黑體" panose="020B0604030504040204" pitchFamily="34" charset="-120"/>
              </a:rPr>
              <a:t>面板顯示方式，本系統能夠將工具機的資訊透過手機以及網頁即時顯示，讓工廠人員能夠進行遠程的即時監控大大增加工廠管理的便利性且由於將資料的保存下來後，也能夠針對過往的資料進行產能分析找出過往工廠遇到的問題，為工廠後續的發展規劃提供參考依據，因此也能夠吸引已安裝</a:t>
            </a:r>
            <a:r>
              <a:rPr lang="en-US" altLang="zh-TW" sz="6500" dirty="0">
                <a:latin typeface="微軟正黑體" panose="020B0604030504040204" pitchFamily="34" charset="-120"/>
                <a:ea typeface="微軟正黑體" panose="020B0604030504040204" pitchFamily="34" charset="-120"/>
              </a:rPr>
              <a:t>LED</a:t>
            </a:r>
            <a:r>
              <a:rPr lang="zh-TW" altLang="zh-TW" sz="6500" dirty="0">
                <a:latin typeface="微軟正黑體" panose="020B0604030504040204" pitchFamily="34" charset="-120"/>
                <a:ea typeface="微軟正黑體" panose="020B0604030504040204" pitchFamily="34" charset="-120"/>
              </a:rPr>
              <a:t>面板顯示方式的客戶進行系統升級協助其完成工廠資訊化的目的。</a:t>
            </a:r>
          </a:p>
          <a:p>
            <a:pPr marL="1134313" indent="-1134313">
              <a:lnSpc>
                <a:spcPct val="150000"/>
              </a:lnSpc>
              <a:buFont typeface="Wingdings" panose="05000000000000000000" pitchFamily="2" charset="2"/>
              <a:buChar char="Ø"/>
            </a:pPr>
            <a:endParaRPr lang="zh-TW" altLang="en-US" sz="9527"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9533228" y="171450"/>
            <a:ext cx="20707060" cy="2841162"/>
          </a:xfrm>
          <a:prstGeom prst="rect">
            <a:avLst/>
          </a:prstGeom>
          <a:noFill/>
          <a:ln>
            <a:noFill/>
          </a:ln>
        </p:spPr>
        <p:txBody>
          <a:bodyPr wrap="square" rtlCol="0">
            <a:spAutoFit/>
          </a:bodyPr>
          <a:lstStyle/>
          <a:p>
            <a:r>
              <a:rPr lang="zh-TW" altLang="en-US" sz="5954" b="1" dirty="0">
                <a:solidFill>
                  <a:schemeClr val="bg1"/>
                </a:solidFill>
                <a:latin typeface="微軟正黑體" panose="020B0604030504040204" pitchFamily="34" charset="-120"/>
                <a:ea typeface="微軟正黑體" panose="020B0604030504040204" pitchFamily="34" charset="-120"/>
              </a:rPr>
              <a:t>執行機構</a:t>
            </a:r>
            <a:r>
              <a:rPr lang="zh-TW" altLang="en-US" sz="5954" b="1" dirty="0" smtClean="0">
                <a:solidFill>
                  <a:schemeClr val="bg1"/>
                </a:solidFill>
                <a:latin typeface="微軟正黑體" panose="020B0604030504040204" pitchFamily="34" charset="-120"/>
                <a:ea typeface="微軟正黑體" panose="020B0604030504040204" pitchFamily="34" charset="-120"/>
              </a:rPr>
              <a:t>：</a:t>
            </a:r>
            <a:r>
              <a:rPr lang="zh-TW" altLang="en-US" sz="5000" b="1" dirty="0" smtClean="0">
                <a:solidFill>
                  <a:schemeClr val="bg1"/>
                </a:solidFill>
                <a:latin typeface="微軟正黑體" panose="020B0604030504040204" pitchFamily="34" charset="-120"/>
                <a:ea typeface="微軟正黑體" panose="020B0604030504040204" pitchFamily="34" charset="-120"/>
              </a:rPr>
              <a:t>國立台北科技大學電子工程系    </a:t>
            </a:r>
            <a:r>
              <a:rPr lang="zh-TW" altLang="en-US" sz="5954" b="1" dirty="0" smtClean="0">
                <a:solidFill>
                  <a:schemeClr val="bg1"/>
                </a:solidFill>
                <a:latin typeface="微軟正黑體" panose="020B0604030504040204" pitchFamily="34" charset="-120"/>
                <a:ea typeface="微軟正黑體" panose="020B0604030504040204" pitchFamily="34" charset="-120"/>
              </a:rPr>
              <a:t>合作</a:t>
            </a:r>
            <a:r>
              <a:rPr lang="zh-TW" altLang="en-US" sz="5954" b="1" dirty="0">
                <a:solidFill>
                  <a:schemeClr val="bg1"/>
                </a:solidFill>
                <a:latin typeface="微軟正黑體" panose="020B0604030504040204" pitchFamily="34" charset="-120"/>
                <a:ea typeface="微軟正黑體" panose="020B0604030504040204" pitchFamily="34" charset="-120"/>
              </a:rPr>
              <a:t>企業</a:t>
            </a:r>
            <a:r>
              <a:rPr lang="zh-TW" altLang="en-US" sz="5954" b="1" dirty="0" smtClean="0">
                <a:solidFill>
                  <a:schemeClr val="bg1"/>
                </a:solidFill>
                <a:latin typeface="微軟正黑體" panose="020B0604030504040204" pitchFamily="34" charset="-120"/>
                <a:ea typeface="微軟正黑體" panose="020B0604030504040204" pitchFamily="34" charset="-120"/>
              </a:rPr>
              <a:t>：群亞電子</a:t>
            </a:r>
            <a:endParaRPr lang="en-US" altLang="zh-TW" sz="5954" b="1" dirty="0">
              <a:solidFill>
                <a:schemeClr val="bg1"/>
              </a:solidFill>
              <a:latin typeface="微軟正黑體" panose="020B0604030504040204" pitchFamily="34" charset="-120"/>
              <a:ea typeface="微軟正黑體" panose="020B0604030504040204" pitchFamily="34" charset="-120"/>
            </a:endParaRPr>
          </a:p>
          <a:p>
            <a:r>
              <a:rPr lang="zh-TW" altLang="en-US" sz="5954" b="1" dirty="0">
                <a:solidFill>
                  <a:schemeClr val="bg1"/>
                </a:solidFill>
                <a:latin typeface="微軟正黑體" panose="020B0604030504040204" pitchFamily="34" charset="-120"/>
                <a:ea typeface="微軟正黑體" panose="020B0604030504040204" pitchFamily="34" charset="-120"/>
              </a:rPr>
              <a:t>計畫主持人</a:t>
            </a:r>
            <a:r>
              <a:rPr lang="zh-TW" altLang="en-US" sz="5954" b="1" dirty="0" smtClean="0">
                <a:solidFill>
                  <a:schemeClr val="bg1"/>
                </a:solidFill>
                <a:latin typeface="微軟正黑體" panose="020B0604030504040204" pitchFamily="34" charset="-120"/>
                <a:ea typeface="微軟正黑體" panose="020B0604030504040204" pitchFamily="34" charset="-120"/>
              </a:rPr>
              <a:t>：黃士嘉                               </a:t>
            </a:r>
            <a:endParaRPr lang="en-US" altLang="zh-TW" sz="5954" b="1" dirty="0" smtClean="0">
              <a:solidFill>
                <a:schemeClr val="bg1"/>
              </a:solidFill>
              <a:latin typeface="微軟正黑體" panose="020B0604030504040204" pitchFamily="34" charset="-120"/>
              <a:ea typeface="微軟正黑體" panose="020B0604030504040204" pitchFamily="34" charset="-120"/>
            </a:endParaRPr>
          </a:p>
          <a:p>
            <a:r>
              <a:rPr lang="zh-TW" altLang="en-US" sz="5954" b="1" dirty="0" smtClean="0">
                <a:solidFill>
                  <a:schemeClr val="bg1"/>
                </a:solidFill>
                <a:latin typeface="微軟正黑體" panose="020B0604030504040204" pitchFamily="34" charset="-120"/>
                <a:ea typeface="微軟正黑體" panose="020B0604030504040204" pitchFamily="34" charset="-120"/>
              </a:rPr>
              <a:t>計畫</a:t>
            </a:r>
            <a:r>
              <a:rPr lang="zh-TW" altLang="en-US" sz="5954" b="1" dirty="0">
                <a:solidFill>
                  <a:schemeClr val="bg1"/>
                </a:solidFill>
                <a:latin typeface="微軟正黑體" panose="020B0604030504040204" pitchFamily="34" charset="-120"/>
                <a:ea typeface="微軟正黑體" panose="020B0604030504040204" pitchFamily="34" charset="-120"/>
              </a:rPr>
              <a:t>名稱</a:t>
            </a:r>
            <a:r>
              <a:rPr lang="zh-TW" altLang="en-US" sz="5954" b="1" dirty="0" smtClean="0">
                <a:solidFill>
                  <a:schemeClr val="bg1"/>
                </a:solidFill>
                <a:latin typeface="微軟正黑體" panose="020B0604030504040204" pitchFamily="34" charset="-120"/>
                <a:ea typeface="微軟正黑體" panose="020B0604030504040204" pitchFamily="34" charset="-120"/>
              </a:rPr>
              <a:t>：智慧型工廠即時監控系統</a:t>
            </a:r>
            <a:endParaRPr lang="zh-TW" altLang="en-US" sz="5954" b="1" dirty="0">
              <a:solidFill>
                <a:schemeClr val="bg1"/>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6054090" y="3873320"/>
            <a:ext cx="15030450" cy="1323439"/>
          </a:xfrm>
          <a:prstGeom prst="rect">
            <a:avLst/>
          </a:prstGeom>
          <a:noFill/>
        </p:spPr>
        <p:txBody>
          <a:bodyPr wrap="square" rtlCol="0">
            <a:spAutoFit/>
          </a:bodyPr>
          <a:lstStyle/>
          <a:p>
            <a:r>
              <a:rPr lang="zh-TW" altLang="en-US" sz="8000" b="1" dirty="0">
                <a:latin typeface="微軟正黑體" panose="020B0604030504040204" pitchFamily="34" charset="-120"/>
                <a:ea typeface="微軟正黑體" panose="020B0604030504040204" pitchFamily="34" charset="-120"/>
              </a:rPr>
              <a:t>電應</a:t>
            </a:r>
            <a:r>
              <a:rPr lang="en-US" altLang="zh-TW" sz="8000" b="1" dirty="0" smtClean="0">
                <a:latin typeface="微軟正黑體" panose="020B0604030504040204" pitchFamily="34" charset="-120"/>
                <a:ea typeface="微軟正黑體" panose="020B0604030504040204" pitchFamily="34" charset="-120"/>
              </a:rPr>
              <a:t>A222</a:t>
            </a:r>
            <a:endParaRPr lang="zh-TW" altLang="en-US" sz="8000" dirty="0">
              <a:latin typeface="微軟正黑體" panose="020B0604030504040204" pitchFamily="34" charset="-120"/>
              <a:ea typeface="微軟正黑體" panose="020B0604030504040204" pitchFamily="34" charset="-120"/>
            </a:endParaRPr>
          </a:p>
        </p:txBody>
      </p:sp>
      <p:pic>
        <p:nvPicPr>
          <p:cNvPr id="12" name="圖片 11"/>
          <p:cNvPicPr>
            <a:picLocks noChangeAspect="1"/>
          </p:cNvPicPr>
          <p:nvPr/>
        </p:nvPicPr>
        <p:blipFill rotWithShape="1">
          <a:blip r:embed="rId2" cstate="print">
            <a:extLst>
              <a:ext uri="{28A0092B-C50C-407E-A947-70E740481C1C}">
                <a14:useLocalDpi xmlns:a14="http://schemas.microsoft.com/office/drawing/2010/main" val="0"/>
              </a:ext>
            </a:extLst>
          </a:blip>
          <a:srcRect t="1" b="20461"/>
          <a:stretch/>
        </p:blipFill>
        <p:spPr>
          <a:xfrm>
            <a:off x="22788056" y="24134241"/>
            <a:ext cx="5466350" cy="5797119"/>
          </a:xfrm>
          <a:prstGeom prst="rect">
            <a:avLst/>
          </a:prstGeom>
        </p:spPr>
      </p:pic>
    </p:spTree>
    <p:extLst>
      <p:ext uri="{BB962C8B-B14F-4D97-AF65-F5344CB8AC3E}">
        <p14:creationId xmlns:p14="http://schemas.microsoft.com/office/powerpoint/2010/main" val="2142521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TotalTime>
  <Words>38</Words>
  <Application>Microsoft Office PowerPoint</Application>
  <PresentationFormat>自訂</PresentationFormat>
  <Paragraphs>8</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微軟正黑體</vt:lpstr>
      <vt:lpstr>新細明體</vt:lpstr>
      <vt:lpstr>Arial</vt:lpstr>
      <vt:lpstr>Calibri</vt:lpstr>
      <vt:lpstr>Calibri Light</vt:lpstr>
      <vt:lpstr>Wingdings</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林清河</cp:lastModifiedBy>
  <cp:revision>21</cp:revision>
  <cp:lastPrinted>2021-11-14T13:19:16Z</cp:lastPrinted>
  <dcterms:created xsi:type="dcterms:W3CDTF">2018-07-03T02:38:28Z</dcterms:created>
  <dcterms:modified xsi:type="dcterms:W3CDTF">2021-11-14T13:22:00Z</dcterms:modified>
</cp:coreProperties>
</file>