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2"/>
  </p:notesMasterIdLst>
  <p:sldIdLst>
    <p:sldId id="256" r:id="rId2"/>
    <p:sldId id="257" r:id="rId3"/>
    <p:sldId id="267" r:id="rId4"/>
    <p:sldId id="259" r:id="rId5"/>
    <p:sldId id="260" r:id="rId6"/>
    <p:sldId id="268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20" autoAdjust="0"/>
    <p:restoredTop sz="94660"/>
  </p:normalViewPr>
  <p:slideViewPr>
    <p:cSldViewPr snapToGrid="0">
      <p:cViewPr varScale="1">
        <p:scale>
          <a:sx n="68" d="100"/>
          <a:sy n="68" d="100"/>
        </p:scale>
        <p:origin x="2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A3CD9-8C41-4534-B9CC-10E3BA567DE7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4A6BA-C10C-49BC-9FCD-BC61FDD884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9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939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D1E5-5193-422B-9E2C-89E2416192FE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2B1C-A33F-4908-A3C1-9157F749322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59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D1E5-5193-422B-9E2C-89E2416192FE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2B1C-A33F-4908-A3C1-9157F74932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66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D1E5-5193-422B-9E2C-89E2416192FE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2B1C-A33F-4908-A3C1-9157F74932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712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2" name="直線接點​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 smtClean="0"/>
              <a:t>編輯母片文字樣式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 smtClean="0"/>
              <a:t>第二層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 smtClean="0"/>
              <a:t>第三層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 smtClean="0"/>
              <a:t>第四層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B24FFDF-C44B-4BC6-8CC2-3E2CCA5CBAD2}" type="datetime1">
              <a:rPr lang="zh-TW" altLang="en-US" smtClean="0"/>
              <a:t>2022/3/20</a:t>
            </a:fld>
            <a:endParaRPr lang="zh-TW" altLang="en-US" dirty="0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8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860EDB8-5305-433F-BE41-D7A86D811DB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213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D1E5-5193-422B-9E2C-89E2416192FE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2B1C-A33F-4908-A3C1-9157F74932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27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D1E5-5193-422B-9E2C-89E2416192FE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2B1C-A33F-4908-A3C1-9157F749322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12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D1E5-5193-422B-9E2C-89E2416192FE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2B1C-A33F-4908-A3C1-9157F74932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29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D1E5-5193-422B-9E2C-89E2416192FE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2B1C-A33F-4908-A3C1-9157F74932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28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D1E5-5193-422B-9E2C-89E2416192FE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2B1C-A33F-4908-A3C1-9157F74932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72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D1E5-5193-422B-9E2C-89E2416192FE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2B1C-A33F-4908-A3C1-9157F74932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47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8BD1E5-5193-422B-9E2C-89E2416192FE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352B1C-A33F-4908-A3C1-9157F74932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D1E5-5193-422B-9E2C-89E2416192FE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2B1C-A33F-4908-A3C1-9157F74932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82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8BD1E5-5193-422B-9E2C-89E2416192FE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352B1C-A33F-4908-A3C1-9157F749322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09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43778"/>
            <a:ext cx="12192000" cy="1599421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中華電信公司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111 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年第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從業人員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具工作經驗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遴選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簡報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94183" y="453631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sz="3500" dirty="0">
                <a:latin typeface="微軟正黑體" pitchFamily="34" charset="-120"/>
                <a:ea typeface="微軟正黑體" pitchFamily="34" charset="-120"/>
              </a:rPr>
              <a:t>日期：</a:t>
            </a:r>
            <a:r>
              <a:rPr lang="en-US" altLang="zh-TW" sz="35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500" dirty="0" smtClean="0">
                <a:latin typeface="微軟正黑體" pitchFamily="34" charset="-120"/>
                <a:ea typeface="微軟正黑體" pitchFamily="34" charset="-120"/>
              </a:rPr>
              <a:t>111.03.31(</a:t>
            </a:r>
            <a:r>
              <a:rPr lang="zh-TW" altLang="en-US" sz="3500" dirty="0" smtClean="0">
                <a:latin typeface="微軟正黑體" pitchFamily="34" charset="-120"/>
                <a:ea typeface="微軟正黑體" pitchFamily="34" charset="-120"/>
              </a:rPr>
              <a:t>四</a:t>
            </a:r>
            <a:r>
              <a:rPr lang="en-US" altLang="zh-TW" sz="35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500" dirty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500" dirty="0">
                <a:latin typeface="微軟正黑體" pitchFamily="34" charset="-120"/>
                <a:ea typeface="微軟正黑體" pitchFamily="34" charset="-120"/>
              </a:rPr>
              <a:t>報告人：涂宇欣</a:t>
            </a:r>
            <a:endParaRPr lang="en-US" altLang="zh-TW" sz="3500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11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3376" y="1866506"/>
            <a:ext cx="1153840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報告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完畢 </a:t>
            </a:r>
          </a:p>
          <a:p>
            <a:pPr algn="ctr"/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pPr algn="ctr"/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敬請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指教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0912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00975" cy="640080"/>
          </a:xfrm>
        </p:spPr>
        <p:txBody>
          <a:bodyPr rtlCol="0">
            <a:no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金融科技技術發展個人建議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含以下內容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38" name="內容預留位置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4437" y="1795524"/>
            <a:ext cx="10954513" cy="2956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資訊技術近期發展的觀察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數位金融與金融科技發展觀察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個人投入純網銀系統研發構想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專業議題報告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請簡述純網銀技術發展趨勢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121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一、資訊技術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近期發展的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元宇宙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5907346" y="500161"/>
            <a:ext cx="5316537" cy="6140450"/>
          </a:xfrm>
          <a:custGeom>
            <a:avLst/>
            <a:gdLst>
              <a:gd name="T0" fmla="*/ 3349 w 3349"/>
              <a:gd name="T1" fmla="*/ 2902 h 3868"/>
              <a:gd name="T2" fmla="*/ 1675 w 3349"/>
              <a:gd name="T3" fmla="*/ 3868 h 3868"/>
              <a:gd name="T4" fmla="*/ 0 w 3349"/>
              <a:gd name="T5" fmla="*/ 2902 h 3868"/>
              <a:gd name="T6" fmla="*/ 0 w 3349"/>
              <a:gd name="T7" fmla="*/ 966 h 3868"/>
              <a:gd name="T8" fmla="*/ 1675 w 3349"/>
              <a:gd name="T9" fmla="*/ 0 h 3868"/>
              <a:gd name="T10" fmla="*/ 3349 w 3349"/>
              <a:gd name="T11" fmla="*/ 966 h 3868"/>
              <a:gd name="T12" fmla="*/ 3349 w 3349"/>
              <a:gd name="T13" fmla="*/ 2902 h 3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49" h="3868">
                <a:moveTo>
                  <a:pt x="3349" y="2902"/>
                </a:moveTo>
                <a:lnTo>
                  <a:pt x="1675" y="3868"/>
                </a:lnTo>
                <a:lnTo>
                  <a:pt x="0" y="2902"/>
                </a:lnTo>
                <a:lnTo>
                  <a:pt x="0" y="966"/>
                </a:lnTo>
                <a:lnTo>
                  <a:pt x="1675" y="0"/>
                </a:lnTo>
                <a:lnTo>
                  <a:pt x="3349" y="966"/>
                </a:lnTo>
                <a:lnTo>
                  <a:pt x="3349" y="29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sx="102000" sy="102000" algn="ctr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5588258" y="2560736"/>
            <a:ext cx="817562" cy="366713"/>
          </a:xfrm>
          <a:custGeom>
            <a:avLst/>
            <a:gdLst>
              <a:gd name="T0" fmla="*/ 0 w 515"/>
              <a:gd name="T1" fmla="*/ 231 h 231"/>
              <a:gd name="T2" fmla="*/ 398 w 515"/>
              <a:gd name="T3" fmla="*/ 0 h 231"/>
              <a:gd name="T4" fmla="*/ 515 w 515"/>
              <a:gd name="T5" fmla="*/ 0 h 231"/>
              <a:gd name="T6" fmla="*/ 515 w 515"/>
              <a:gd name="T7" fmla="*/ 231 h 231"/>
              <a:gd name="T8" fmla="*/ 0 w 515"/>
              <a:gd name="T9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5" h="231">
                <a:moveTo>
                  <a:pt x="0" y="231"/>
                </a:moveTo>
                <a:lnTo>
                  <a:pt x="398" y="0"/>
                </a:lnTo>
                <a:lnTo>
                  <a:pt x="515" y="0"/>
                </a:lnTo>
                <a:lnTo>
                  <a:pt x="515" y="231"/>
                </a:lnTo>
                <a:lnTo>
                  <a:pt x="0" y="231"/>
                </a:lnTo>
                <a:close/>
              </a:path>
            </a:pathLst>
          </a:custGeom>
          <a:solidFill>
            <a:srgbClr val="3C53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5478721" y="2497236"/>
            <a:ext cx="1855787" cy="2146300"/>
          </a:xfrm>
          <a:custGeom>
            <a:avLst/>
            <a:gdLst>
              <a:gd name="T0" fmla="*/ 0 w 1169"/>
              <a:gd name="T1" fmla="*/ 1014 h 1352"/>
              <a:gd name="T2" fmla="*/ 0 w 1169"/>
              <a:gd name="T3" fmla="*/ 338 h 1352"/>
              <a:gd name="T4" fmla="*/ 584 w 1169"/>
              <a:gd name="T5" fmla="*/ 0 h 1352"/>
              <a:gd name="T6" fmla="*/ 1169 w 1169"/>
              <a:gd name="T7" fmla="*/ 338 h 1352"/>
              <a:gd name="T8" fmla="*/ 1169 w 1169"/>
              <a:gd name="T9" fmla="*/ 1014 h 1352"/>
              <a:gd name="T10" fmla="*/ 584 w 1169"/>
              <a:gd name="T11" fmla="*/ 1352 h 1352"/>
              <a:gd name="T12" fmla="*/ 0 w 1169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352">
                <a:moveTo>
                  <a:pt x="0" y="1014"/>
                </a:moveTo>
                <a:lnTo>
                  <a:pt x="0" y="338"/>
                </a:lnTo>
                <a:lnTo>
                  <a:pt x="584" y="0"/>
                </a:lnTo>
                <a:lnTo>
                  <a:pt x="1169" y="338"/>
                </a:lnTo>
                <a:lnTo>
                  <a:pt x="1169" y="1014"/>
                </a:lnTo>
                <a:lnTo>
                  <a:pt x="584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78A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9904671" y="2560736"/>
            <a:ext cx="820737" cy="366713"/>
          </a:xfrm>
          <a:custGeom>
            <a:avLst/>
            <a:gdLst>
              <a:gd name="T0" fmla="*/ 0 w 517"/>
              <a:gd name="T1" fmla="*/ 231 h 231"/>
              <a:gd name="T2" fmla="*/ 398 w 517"/>
              <a:gd name="T3" fmla="*/ 0 h 231"/>
              <a:gd name="T4" fmla="*/ 517 w 517"/>
              <a:gd name="T5" fmla="*/ 0 h 231"/>
              <a:gd name="T6" fmla="*/ 517 w 517"/>
              <a:gd name="T7" fmla="*/ 231 h 231"/>
              <a:gd name="T8" fmla="*/ 0 w 517"/>
              <a:gd name="T9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7" h="231">
                <a:moveTo>
                  <a:pt x="0" y="231"/>
                </a:moveTo>
                <a:lnTo>
                  <a:pt x="398" y="0"/>
                </a:lnTo>
                <a:lnTo>
                  <a:pt x="517" y="0"/>
                </a:lnTo>
                <a:lnTo>
                  <a:pt x="517" y="231"/>
                </a:lnTo>
                <a:lnTo>
                  <a:pt x="0" y="231"/>
                </a:lnTo>
                <a:close/>
              </a:path>
            </a:pathLst>
          </a:custGeom>
          <a:solidFill>
            <a:srgbClr val="4962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9796721" y="2513862"/>
            <a:ext cx="1855787" cy="2146300"/>
          </a:xfrm>
          <a:custGeom>
            <a:avLst/>
            <a:gdLst>
              <a:gd name="T0" fmla="*/ 0 w 1169"/>
              <a:gd name="T1" fmla="*/ 1014 h 1352"/>
              <a:gd name="T2" fmla="*/ 0 w 1169"/>
              <a:gd name="T3" fmla="*/ 338 h 1352"/>
              <a:gd name="T4" fmla="*/ 585 w 1169"/>
              <a:gd name="T5" fmla="*/ 0 h 1352"/>
              <a:gd name="T6" fmla="*/ 1169 w 1169"/>
              <a:gd name="T7" fmla="*/ 338 h 1352"/>
              <a:gd name="T8" fmla="*/ 1169 w 1169"/>
              <a:gd name="T9" fmla="*/ 1014 h 1352"/>
              <a:gd name="T10" fmla="*/ 585 w 1169"/>
              <a:gd name="T11" fmla="*/ 1352 h 1352"/>
              <a:gd name="T12" fmla="*/ 0 w 1169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352">
                <a:moveTo>
                  <a:pt x="0" y="1014"/>
                </a:moveTo>
                <a:lnTo>
                  <a:pt x="0" y="338"/>
                </a:lnTo>
                <a:lnTo>
                  <a:pt x="585" y="0"/>
                </a:lnTo>
                <a:lnTo>
                  <a:pt x="1169" y="338"/>
                </a:lnTo>
                <a:lnTo>
                  <a:pt x="1169" y="1014"/>
                </a:lnTo>
                <a:lnTo>
                  <a:pt x="585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92C4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6667758" y="4430811"/>
            <a:ext cx="819150" cy="366713"/>
          </a:xfrm>
          <a:custGeom>
            <a:avLst/>
            <a:gdLst>
              <a:gd name="T0" fmla="*/ 0 w 516"/>
              <a:gd name="T1" fmla="*/ 231 h 231"/>
              <a:gd name="T2" fmla="*/ 398 w 516"/>
              <a:gd name="T3" fmla="*/ 0 h 231"/>
              <a:gd name="T4" fmla="*/ 516 w 516"/>
              <a:gd name="T5" fmla="*/ 0 h 231"/>
              <a:gd name="T6" fmla="*/ 516 w 516"/>
              <a:gd name="T7" fmla="*/ 231 h 231"/>
              <a:gd name="T8" fmla="*/ 0 w 516"/>
              <a:gd name="T9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6" h="231">
                <a:moveTo>
                  <a:pt x="0" y="231"/>
                </a:moveTo>
                <a:lnTo>
                  <a:pt x="398" y="0"/>
                </a:lnTo>
                <a:lnTo>
                  <a:pt x="516" y="0"/>
                </a:lnTo>
                <a:lnTo>
                  <a:pt x="516" y="231"/>
                </a:lnTo>
                <a:lnTo>
                  <a:pt x="0" y="231"/>
                </a:lnTo>
                <a:close/>
              </a:path>
            </a:pathLst>
          </a:custGeom>
          <a:solidFill>
            <a:srgbClr val="5A4C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6556633" y="4367311"/>
            <a:ext cx="1858962" cy="2146300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B39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8826758" y="4430811"/>
            <a:ext cx="817562" cy="366713"/>
          </a:xfrm>
          <a:custGeom>
            <a:avLst/>
            <a:gdLst>
              <a:gd name="T0" fmla="*/ 0 w 515"/>
              <a:gd name="T1" fmla="*/ 231 h 231"/>
              <a:gd name="T2" fmla="*/ 398 w 515"/>
              <a:gd name="T3" fmla="*/ 0 h 231"/>
              <a:gd name="T4" fmla="*/ 515 w 515"/>
              <a:gd name="T5" fmla="*/ 0 h 231"/>
              <a:gd name="T6" fmla="*/ 515 w 515"/>
              <a:gd name="T7" fmla="*/ 231 h 231"/>
              <a:gd name="T8" fmla="*/ 0 w 515"/>
              <a:gd name="T9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5" h="231">
                <a:moveTo>
                  <a:pt x="0" y="231"/>
                </a:moveTo>
                <a:lnTo>
                  <a:pt x="398" y="0"/>
                </a:lnTo>
                <a:lnTo>
                  <a:pt x="515" y="0"/>
                </a:lnTo>
                <a:lnTo>
                  <a:pt x="515" y="231"/>
                </a:lnTo>
                <a:lnTo>
                  <a:pt x="0" y="231"/>
                </a:lnTo>
                <a:close/>
              </a:path>
            </a:pathLst>
          </a:custGeom>
          <a:solidFill>
            <a:srgbClr val="6B3C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8715633" y="4367311"/>
            <a:ext cx="1858962" cy="2146300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5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5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5" y="0"/>
                </a:lnTo>
                <a:lnTo>
                  <a:pt x="1171" y="338"/>
                </a:lnTo>
                <a:lnTo>
                  <a:pt x="1171" y="1014"/>
                </a:lnTo>
                <a:lnTo>
                  <a:pt x="585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D678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4"/>
          <p:cNvSpPr>
            <a:spLocks/>
          </p:cNvSpPr>
          <p:nvPr/>
        </p:nvSpPr>
        <p:spPr bwMode="auto">
          <a:xfrm>
            <a:off x="6667758" y="690661"/>
            <a:ext cx="819150" cy="366713"/>
          </a:xfrm>
          <a:custGeom>
            <a:avLst/>
            <a:gdLst>
              <a:gd name="T0" fmla="*/ 0 w 516"/>
              <a:gd name="T1" fmla="*/ 231 h 231"/>
              <a:gd name="T2" fmla="*/ 398 w 516"/>
              <a:gd name="T3" fmla="*/ 0 h 231"/>
              <a:gd name="T4" fmla="*/ 516 w 516"/>
              <a:gd name="T5" fmla="*/ 0 h 231"/>
              <a:gd name="T6" fmla="*/ 516 w 516"/>
              <a:gd name="T7" fmla="*/ 231 h 231"/>
              <a:gd name="T8" fmla="*/ 0 w 516"/>
              <a:gd name="T9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6" h="231">
                <a:moveTo>
                  <a:pt x="0" y="231"/>
                </a:moveTo>
                <a:lnTo>
                  <a:pt x="398" y="0"/>
                </a:lnTo>
                <a:lnTo>
                  <a:pt x="516" y="0"/>
                </a:lnTo>
                <a:lnTo>
                  <a:pt x="516" y="231"/>
                </a:lnTo>
                <a:lnTo>
                  <a:pt x="0" y="231"/>
                </a:lnTo>
                <a:close/>
              </a:path>
            </a:pathLst>
          </a:custGeom>
          <a:solidFill>
            <a:srgbClr val="5F65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Freeform 15"/>
          <p:cNvSpPr>
            <a:spLocks/>
          </p:cNvSpPr>
          <p:nvPr/>
        </p:nvSpPr>
        <p:spPr bwMode="auto">
          <a:xfrm>
            <a:off x="6556633" y="627161"/>
            <a:ext cx="1858962" cy="2146300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6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6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6" y="0"/>
                </a:lnTo>
                <a:lnTo>
                  <a:pt x="1171" y="338"/>
                </a:lnTo>
                <a:lnTo>
                  <a:pt x="1171" y="1014"/>
                </a:lnTo>
                <a:lnTo>
                  <a:pt x="586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BDCA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Freeform 16"/>
          <p:cNvSpPr>
            <a:spLocks/>
          </p:cNvSpPr>
          <p:nvPr/>
        </p:nvSpPr>
        <p:spPr bwMode="auto">
          <a:xfrm>
            <a:off x="6667758" y="690661"/>
            <a:ext cx="631825" cy="682625"/>
          </a:xfrm>
          <a:custGeom>
            <a:avLst/>
            <a:gdLst>
              <a:gd name="T0" fmla="*/ 0 w 398"/>
              <a:gd name="T1" fmla="*/ 430 h 430"/>
              <a:gd name="T2" fmla="*/ 398 w 398"/>
              <a:gd name="T3" fmla="*/ 430 h 430"/>
              <a:gd name="T4" fmla="*/ 398 w 398"/>
              <a:gd name="T5" fmla="*/ 0 h 430"/>
              <a:gd name="T6" fmla="*/ 0 w 398"/>
              <a:gd name="T7" fmla="*/ 231 h 430"/>
              <a:gd name="T8" fmla="*/ 0 w 398"/>
              <a:gd name="T9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430">
                <a:moveTo>
                  <a:pt x="0" y="430"/>
                </a:moveTo>
                <a:lnTo>
                  <a:pt x="398" y="430"/>
                </a:lnTo>
                <a:lnTo>
                  <a:pt x="398" y="0"/>
                </a:lnTo>
                <a:lnTo>
                  <a:pt x="0" y="231"/>
                </a:lnTo>
                <a:lnTo>
                  <a:pt x="0" y="430"/>
                </a:lnTo>
                <a:close/>
              </a:path>
            </a:pathLst>
          </a:custGeom>
          <a:solidFill>
            <a:srgbClr val="8E98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8826758" y="690661"/>
            <a:ext cx="817562" cy="366713"/>
          </a:xfrm>
          <a:custGeom>
            <a:avLst/>
            <a:gdLst>
              <a:gd name="T0" fmla="*/ 0 w 515"/>
              <a:gd name="T1" fmla="*/ 231 h 231"/>
              <a:gd name="T2" fmla="*/ 398 w 515"/>
              <a:gd name="T3" fmla="*/ 0 h 231"/>
              <a:gd name="T4" fmla="*/ 515 w 515"/>
              <a:gd name="T5" fmla="*/ 0 h 231"/>
              <a:gd name="T6" fmla="*/ 515 w 515"/>
              <a:gd name="T7" fmla="*/ 231 h 231"/>
              <a:gd name="T8" fmla="*/ 0 w 515"/>
              <a:gd name="T9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5" h="231">
                <a:moveTo>
                  <a:pt x="0" y="231"/>
                </a:moveTo>
                <a:lnTo>
                  <a:pt x="398" y="0"/>
                </a:lnTo>
                <a:lnTo>
                  <a:pt x="515" y="0"/>
                </a:lnTo>
                <a:lnTo>
                  <a:pt x="515" y="231"/>
                </a:lnTo>
                <a:lnTo>
                  <a:pt x="0" y="231"/>
                </a:lnTo>
                <a:close/>
              </a:path>
            </a:pathLst>
          </a:custGeom>
          <a:solidFill>
            <a:srgbClr val="765E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Freeform 18"/>
          <p:cNvSpPr>
            <a:spLocks/>
          </p:cNvSpPr>
          <p:nvPr/>
        </p:nvSpPr>
        <p:spPr bwMode="auto">
          <a:xfrm>
            <a:off x="8715633" y="627161"/>
            <a:ext cx="1858962" cy="2146300"/>
          </a:xfrm>
          <a:custGeom>
            <a:avLst/>
            <a:gdLst>
              <a:gd name="T0" fmla="*/ 0 w 1171"/>
              <a:gd name="T1" fmla="*/ 1014 h 1352"/>
              <a:gd name="T2" fmla="*/ 0 w 1171"/>
              <a:gd name="T3" fmla="*/ 338 h 1352"/>
              <a:gd name="T4" fmla="*/ 585 w 1171"/>
              <a:gd name="T5" fmla="*/ 0 h 1352"/>
              <a:gd name="T6" fmla="*/ 1171 w 1171"/>
              <a:gd name="T7" fmla="*/ 338 h 1352"/>
              <a:gd name="T8" fmla="*/ 1171 w 1171"/>
              <a:gd name="T9" fmla="*/ 1014 h 1352"/>
              <a:gd name="T10" fmla="*/ 585 w 1171"/>
              <a:gd name="T11" fmla="*/ 1352 h 1352"/>
              <a:gd name="T12" fmla="*/ 0 w 1171"/>
              <a:gd name="T13" fmla="*/ 1014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1" h="1352">
                <a:moveTo>
                  <a:pt x="0" y="1014"/>
                </a:moveTo>
                <a:lnTo>
                  <a:pt x="0" y="338"/>
                </a:lnTo>
                <a:lnTo>
                  <a:pt x="585" y="0"/>
                </a:lnTo>
                <a:lnTo>
                  <a:pt x="1171" y="338"/>
                </a:lnTo>
                <a:lnTo>
                  <a:pt x="1171" y="1014"/>
                </a:lnTo>
                <a:lnTo>
                  <a:pt x="585" y="1352"/>
                </a:lnTo>
                <a:lnTo>
                  <a:pt x="0" y="1014"/>
                </a:lnTo>
                <a:close/>
              </a:path>
            </a:pathLst>
          </a:custGeom>
          <a:solidFill>
            <a:srgbClr val="ECB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Freeform 19"/>
          <p:cNvSpPr>
            <a:spLocks/>
          </p:cNvSpPr>
          <p:nvPr/>
        </p:nvSpPr>
        <p:spPr bwMode="auto">
          <a:xfrm>
            <a:off x="8826758" y="690661"/>
            <a:ext cx="631825" cy="682625"/>
          </a:xfrm>
          <a:custGeom>
            <a:avLst/>
            <a:gdLst>
              <a:gd name="T0" fmla="*/ 0 w 398"/>
              <a:gd name="T1" fmla="*/ 430 h 430"/>
              <a:gd name="T2" fmla="*/ 398 w 398"/>
              <a:gd name="T3" fmla="*/ 430 h 430"/>
              <a:gd name="T4" fmla="*/ 398 w 398"/>
              <a:gd name="T5" fmla="*/ 0 h 430"/>
              <a:gd name="T6" fmla="*/ 0 w 398"/>
              <a:gd name="T7" fmla="*/ 231 h 430"/>
              <a:gd name="T8" fmla="*/ 0 w 398"/>
              <a:gd name="T9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430">
                <a:moveTo>
                  <a:pt x="0" y="430"/>
                </a:moveTo>
                <a:lnTo>
                  <a:pt x="398" y="430"/>
                </a:lnTo>
                <a:lnTo>
                  <a:pt x="398" y="0"/>
                </a:lnTo>
                <a:lnTo>
                  <a:pt x="0" y="231"/>
                </a:lnTo>
                <a:lnTo>
                  <a:pt x="0" y="430"/>
                </a:lnTo>
                <a:close/>
              </a:path>
            </a:pathLst>
          </a:custGeom>
          <a:solidFill>
            <a:srgbClr val="B18D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Freeform 20"/>
          <p:cNvSpPr>
            <a:spLocks/>
          </p:cNvSpPr>
          <p:nvPr/>
        </p:nvSpPr>
        <p:spPr bwMode="auto">
          <a:xfrm>
            <a:off x="8826758" y="4430811"/>
            <a:ext cx="631825" cy="682625"/>
          </a:xfrm>
          <a:custGeom>
            <a:avLst/>
            <a:gdLst>
              <a:gd name="T0" fmla="*/ 0 w 398"/>
              <a:gd name="T1" fmla="*/ 430 h 430"/>
              <a:gd name="T2" fmla="*/ 398 w 398"/>
              <a:gd name="T3" fmla="*/ 430 h 430"/>
              <a:gd name="T4" fmla="*/ 398 w 398"/>
              <a:gd name="T5" fmla="*/ 0 h 430"/>
              <a:gd name="T6" fmla="*/ 0 w 398"/>
              <a:gd name="T7" fmla="*/ 231 h 430"/>
              <a:gd name="T8" fmla="*/ 0 w 398"/>
              <a:gd name="T9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430">
                <a:moveTo>
                  <a:pt x="0" y="430"/>
                </a:moveTo>
                <a:lnTo>
                  <a:pt x="398" y="430"/>
                </a:lnTo>
                <a:lnTo>
                  <a:pt x="398" y="0"/>
                </a:lnTo>
                <a:lnTo>
                  <a:pt x="0" y="231"/>
                </a:lnTo>
                <a:lnTo>
                  <a:pt x="0" y="430"/>
                </a:lnTo>
                <a:close/>
              </a:path>
            </a:pathLst>
          </a:custGeom>
          <a:solidFill>
            <a:srgbClr val="A15A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Freeform 21"/>
          <p:cNvSpPr>
            <a:spLocks/>
          </p:cNvSpPr>
          <p:nvPr/>
        </p:nvSpPr>
        <p:spPr bwMode="auto">
          <a:xfrm>
            <a:off x="6667758" y="4430811"/>
            <a:ext cx="631825" cy="682625"/>
          </a:xfrm>
          <a:custGeom>
            <a:avLst/>
            <a:gdLst>
              <a:gd name="T0" fmla="*/ 0 w 398"/>
              <a:gd name="T1" fmla="*/ 430 h 430"/>
              <a:gd name="T2" fmla="*/ 398 w 398"/>
              <a:gd name="T3" fmla="*/ 430 h 430"/>
              <a:gd name="T4" fmla="*/ 398 w 398"/>
              <a:gd name="T5" fmla="*/ 0 h 430"/>
              <a:gd name="T6" fmla="*/ 0 w 398"/>
              <a:gd name="T7" fmla="*/ 231 h 430"/>
              <a:gd name="T8" fmla="*/ 0 w 398"/>
              <a:gd name="T9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430">
                <a:moveTo>
                  <a:pt x="0" y="430"/>
                </a:moveTo>
                <a:lnTo>
                  <a:pt x="398" y="430"/>
                </a:lnTo>
                <a:lnTo>
                  <a:pt x="398" y="0"/>
                </a:lnTo>
                <a:lnTo>
                  <a:pt x="0" y="231"/>
                </a:lnTo>
                <a:lnTo>
                  <a:pt x="0" y="430"/>
                </a:lnTo>
                <a:close/>
              </a:path>
            </a:pathLst>
          </a:custGeom>
          <a:solidFill>
            <a:srgbClr val="8671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Freeform 22"/>
          <p:cNvSpPr>
            <a:spLocks/>
          </p:cNvSpPr>
          <p:nvPr/>
        </p:nvSpPr>
        <p:spPr bwMode="auto">
          <a:xfrm>
            <a:off x="5588258" y="2560736"/>
            <a:ext cx="631825" cy="682625"/>
          </a:xfrm>
          <a:custGeom>
            <a:avLst/>
            <a:gdLst>
              <a:gd name="T0" fmla="*/ 0 w 398"/>
              <a:gd name="T1" fmla="*/ 430 h 430"/>
              <a:gd name="T2" fmla="*/ 398 w 398"/>
              <a:gd name="T3" fmla="*/ 430 h 430"/>
              <a:gd name="T4" fmla="*/ 398 w 398"/>
              <a:gd name="T5" fmla="*/ 0 h 430"/>
              <a:gd name="T6" fmla="*/ 0 w 398"/>
              <a:gd name="T7" fmla="*/ 231 h 430"/>
              <a:gd name="T8" fmla="*/ 0 w 398"/>
              <a:gd name="T9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430">
                <a:moveTo>
                  <a:pt x="0" y="430"/>
                </a:moveTo>
                <a:lnTo>
                  <a:pt x="398" y="430"/>
                </a:lnTo>
                <a:lnTo>
                  <a:pt x="398" y="0"/>
                </a:lnTo>
                <a:lnTo>
                  <a:pt x="0" y="231"/>
                </a:lnTo>
                <a:lnTo>
                  <a:pt x="0" y="430"/>
                </a:lnTo>
                <a:close/>
              </a:path>
            </a:pathLst>
          </a:custGeom>
          <a:solidFill>
            <a:srgbClr val="5A7D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Freeform 23"/>
          <p:cNvSpPr>
            <a:spLocks/>
          </p:cNvSpPr>
          <p:nvPr/>
        </p:nvSpPr>
        <p:spPr bwMode="auto">
          <a:xfrm>
            <a:off x="9904671" y="2560736"/>
            <a:ext cx="631825" cy="682625"/>
          </a:xfrm>
          <a:custGeom>
            <a:avLst/>
            <a:gdLst>
              <a:gd name="T0" fmla="*/ 0 w 398"/>
              <a:gd name="T1" fmla="*/ 430 h 430"/>
              <a:gd name="T2" fmla="*/ 398 w 398"/>
              <a:gd name="T3" fmla="*/ 430 h 430"/>
              <a:gd name="T4" fmla="*/ 398 w 398"/>
              <a:gd name="T5" fmla="*/ 0 h 430"/>
              <a:gd name="T6" fmla="*/ 0 w 398"/>
              <a:gd name="T7" fmla="*/ 231 h 430"/>
              <a:gd name="T8" fmla="*/ 0 w 398"/>
              <a:gd name="T9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430">
                <a:moveTo>
                  <a:pt x="0" y="430"/>
                </a:moveTo>
                <a:lnTo>
                  <a:pt x="398" y="430"/>
                </a:lnTo>
                <a:lnTo>
                  <a:pt x="398" y="0"/>
                </a:lnTo>
                <a:lnTo>
                  <a:pt x="0" y="231"/>
                </a:lnTo>
                <a:lnTo>
                  <a:pt x="0" y="430"/>
                </a:lnTo>
                <a:close/>
              </a:path>
            </a:pathLst>
          </a:custGeom>
          <a:solidFill>
            <a:srgbClr val="6E9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文本框 83"/>
          <p:cNvSpPr txBox="1"/>
          <p:nvPr/>
        </p:nvSpPr>
        <p:spPr>
          <a:xfrm>
            <a:off x="7646452" y="3998433"/>
            <a:ext cx="197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Metaverse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8" name="TextBox 63"/>
          <p:cNvSpPr txBox="1"/>
          <p:nvPr/>
        </p:nvSpPr>
        <p:spPr>
          <a:xfrm>
            <a:off x="6619863" y="1077401"/>
            <a:ext cx="18814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TW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沉浸式</a:t>
            </a:r>
            <a:endParaRPr lang="zh-CN" altLang="en-US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TextBox 65"/>
          <p:cNvSpPr txBox="1"/>
          <p:nvPr/>
        </p:nvSpPr>
        <p:spPr>
          <a:xfrm>
            <a:off x="5529251" y="2958044"/>
            <a:ext cx="18814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永續性</a:t>
            </a:r>
            <a:endParaRPr lang="zh-CN" altLang="en-US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TextBox 67"/>
          <p:cNvSpPr txBox="1"/>
          <p:nvPr/>
        </p:nvSpPr>
        <p:spPr>
          <a:xfrm>
            <a:off x="6469979" y="4819529"/>
            <a:ext cx="18814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完備的經濟系統</a:t>
            </a:r>
            <a:endParaRPr lang="zh-CN" altLang="en-US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8768303" y="1534993"/>
            <a:ext cx="17681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做為現實世界的替代品，元宇宙必須有較強的社交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endParaRPr lang="en-US" altLang="zh-CN" sz="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TextBox 28"/>
          <p:cNvSpPr txBox="1"/>
          <p:nvPr/>
        </p:nvSpPr>
        <p:spPr>
          <a:xfrm>
            <a:off x="8907450" y="1044601"/>
            <a:ext cx="18814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社交性</a:t>
            </a:r>
            <a:endParaRPr lang="zh-CN" altLang="en-US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3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9803079" y="3389655"/>
            <a:ext cx="179889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元宇宙不屬於任何一個國家或企業所有</a:t>
            </a:r>
            <a:endParaRPr lang="en-US" altLang="zh-CN" sz="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" name="TextBox 59"/>
          <p:cNvSpPr txBox="1"/>
          <p:nvPr/>
        </p:nvSpPr>
        <p:spPr>
          <a:xfrm>
            <a:off x="9939461" y="2938436"/>
            <a:ext cx="18814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開放</a:t>
            </a:r>
            <a:r>
              <a:rPr lang="zh-TW" altLang="en-US" dirty="0">
                <a:solidFill>
                  <a:schemeClr val="bg1"/>
                </a:solidFill>
              </a:rPr>
              <a:t>性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5" name="TextBox 61"/>
          <p:cNvSpPr txBox="1"/>
          <p:nvPr/>
        </p:nvSpPr>
        <p:spPr>
          <a:xfrm>
            <a:off x="8761944" y="4846638"/>
            <a:ext cx="24599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豐富的內容生態</a:t>
            </a:r>
            <a:endParaRPr lang="zh-CN" altLang="en-US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8737993" y="5299912"/>
            <a:ext cx="181265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每個人既是內容和服務的需求方，又是創作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</a:t>
            </a:r>
            <a:endParaRPr lang="en-US" altLang="zh-CN" sz="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585896" y="5216802"/>
            <a:ext cx="18296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有一套支援其運作的經濟系統與文明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  <a:endParaRPr lang="en-US" altLang="zh-CN" sz="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5478721" y="3402486"/>
            <a:ext cx="18557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一個正在進行時的平行世界</a:t>
            </a:r>
            <a:endParaRPr lang="en-US" altLang="zh-CN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525497" y="1412888"/>
            <a:ext cx="18647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元宇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宙可以帶來極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致的沉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浸式體驗，具備對現實世界的替代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性，而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則成為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元宇宙中的基礎設施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1" name="圖片 100"/>
          <p:cNvPicPr>
            <a:picLocks noChangeAspect="1"/>
          </p:cNvPicPr>
          <p:nvPr/>
        </p:nvPicPr>
        <p:blipFill rotWithShape="1">
          <a:blip r:embed="rId2"/>
          <a:srcRect t="2705"/>
          <a:stretch/>
        </p:blipFill>
        <p:spPr>
          <a:xfrm>
            <a:off x="7584277" y="2766341"/>
            <a:ext cx="2052900" cy="12856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2" name="文字方塊 101"/>
          <p:cNvSpPr txBox="1"/>
          <p:nvPr/>
        </p:nvSpPr>
        <p:spPr>
          <a:xfrm>
            <a:off x="7923891" y="629533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六大特徵示意圖</a:t>
            </a:r>
            <a:endParaRPr lang="zh-TW" altLang="en-US" sz="1400" b="1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12756" y="1534993"/>
            <a:ext cx="4438400" cy="1641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元宇宙主要是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描述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持久化和去中心化的線上虛擬環境。此虛擬環境將可以通過虛擬實境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眼鏡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擴增實境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眼鏡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、手機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、個人電腦和電子遊戲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機進入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人造的虛擬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世界。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701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圖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433" y="1378610"/>
            <a:ext cx="7305270" cy="51461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6099" y="497803"/>
            <a:ext cx="8558785" cy="64008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一、資訊技術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近期發展的觀察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非同質化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代幣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Freeform 7"/>
          <p:cNvSpPr>
            <a:spLocks/>
          </p:cNvSpPr>
          <p:nvPr/>
        </p:nvSpPr>
        <p:spPr bwMode="auto">
          <a:xfrm>
            <a:off x="6910327" y="5233800"/>
            <a:ext cx="4566032" cy="949168"/>
          </a:xfrm>
          <a:custGeom>
            <a:avLst/>
            <a:gdLst>
              <a:gd name="T0" fmla="*/ 2907 w 3244"/>
              <a:gd name="T1" fmla="*/ 674 h 674"/>
              <a:gd name="T2" fmla="*/ 3244 w 3244"/>
              <a:gd name="T3" fmla="*/ 337 h 674"/>
              <a:gd name="T4" fmla="*/ 2907 w 3244"/>
              <a:gd name="T5" fmla="*/ 0 h 674"/>
              <a:gd name="T6" fmla="*/ 337 w 3244"/>
              <a:gd name="T7" fmla="*/ 0 h 674"/>
              <a:gd name="T8" fmla="*/ 0 w 3244"/>
              <a:gd name="T9" fmla="*/ 337 h 674"/>
              <a:gd name="T10" fmla="*/ 337 w 3244"/>
              <a:gd name="T11" fmla="*/ 674 h 674"/>
              <a:gd name="T12" fmla="*/ 2907 w 3244"/>
              <a:gd name="T13" fmla="*/ 674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76A4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3" name="Freeform 6"/>
          <p:cNvSpPr>
            <a:spLocks/>
          </p:cNvSpPr>
          <p:nvPr/>
        </p:nvSpPr>
        <p:spPr bwMode="auto">
          <a:xfrm>
            <a:off x="6910920" y="3942323"/>
            <a:ext cx="4566032" cy="949168"/>
          </a:xfrm>
          <a:custGeom>
            <a:avLst/>
            <a:gdLst>
              <a:gd name="T0" fmla="*/ 2907 w 3244"/>
              <a:gd name="T1" fmla="*/ 675 h 675"/>
              <a:gd name="T2" fmla="*/ 3244 w 3244"/>
              <a:gd name="T3" fmla="*/ 337 h 675"/>
              <a:gd name="T4" fmla="*/ 2907 w 3244"/>
              <a:gd name="T5" fmla="*/ 0 h 675"/>
              <a:gd name="T6" fmla="*/ 337 w 3244"/>
              <a:gd name="T7" fmla="*/ 0 h 675"/>
              <a:gd name="T8" fmla="*/ 0 w 3244"/>
              <a:gd name="T9" fmla="*/ 337 h 675"/>
              <a:gd name="T10" fmla="*/ 337 w 3244"/>
              <a:gd name="T11" fmla="*/ 675 h 675"/>
              <a:gd name="T12" fmla="*/ 2907 w 3244"/>
              <a:gd name="T13" fmla="*/ 675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4" h="675">
                <a:moveTo>
                  <a:pt x="2907" y="675"/>
                </a:moveTo>
                <a:cubicBezTo>
                  <a:pt x="3093" y="675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5"/>
                  <a:pt x="337" y="675"/>
                </a:cubicBezTo>
                <a:lnTo>
                  <a:pt x="2907" y="675"/>
                </a:lnTo>
                <a:close/>
              </a:path>
            </a:pathLst>
          </a:custGeom>
          <a:solidFill>
            <a:srgbClr val="20A0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4" name="Freeform 5"/>
          <p:cNvSpPr>
            <a:spLocks/>
          </p:cNvSpPr>
          <p:nvPr/>
        </p:nvSpPr>
        <p:spPr bwMode="auto">
          <a:xfrm>
            <a:off x="6910920" y="2701547"/>
            <a:ext cx="4566032" cy="949168"/>
          </a:xfrm>
          <a:custGeom>
            <a:avLst/>
            <a:gdLst>
              <a:gd name="T0" fmla="*/ 2907 w 3244"/>
              <a:gd name="T1" fmla="*/ 674 h 674"/>
              <a:gd name="T2" fmla="*/ 3244 w 3244"/>
              <a:gd name="T3" fmla="*/ 337 h 674"/>
              <a:gd name="T4" fmla="*/ 2907 w 3244"/>
              <a:gd name="T5" fmla="*/ 0 h 674"/>
              <a:gd name="T6" fmla="*/ 337 w 3244"/>
              <a:gd name="T7" fmla="*/ 0 h 674"/>
              <a:gd name="T8" fmla="*/ 0 w 3244"/>
              <a:gd name="T9" fmla="*/ 337 h 674"/>
              <a:gd name="T10" fmla="*/ 337 w 3244"/>
              <a:gd name="T11" fmla="*/ 674 h 674"/>
              <a:gd name="T12" fmla="*/ 2907 w 3244"/>
              <a:gd name="T13" fmla="*/ 674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4" h="674">
                <a:moveTo>
                  <a:pt x="2907" y="674"/>
                </a:moveTo>
                <a:cubicBezTo>
                  <a:pt x="3093" y="674"/>
                  <a:pt x="3244" y="523"/>
                  <a:pt x="3244" y="337"/>
                </a:cubicBezTo>
                <a:cubicBezTo>
                  <a:pt x="3244" y="151"/>
                  <a:pt x="3093" y="0"/>
                  <a:pt x="290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7"/>
                </a:cubicBezTo>
                <a:cubicBezTo>
                  <a:pt x="0" y="523"/>
                  <a:pt x="151" y="674"/>
                  <a:pt x="337" y="674"/>
                </a:cubicBezTo>
                <a:lnTo>
                  <a:pt x="2907" y="674"/>
                </a:lnTo>
                <a:close/>
              </a:path>
            </a:pathLst>
          </a:custGeom>
          <a:solidFill>
            <a:srgbClr val="8F7E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pic>
        <p:nvPicPr>
          <p:cNvPr id="105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743" y="2500144"/>
            <a:ext cx="5119200" cy="1491293"/>
          </a:xfrm>
          <a:prstGeom prst="rect">
            <a:avLst/>
          </a:prstGeom>
        </p:spPr>
      </p:pic>
      <p:pic>
        <p:nvPicPr>
          <p:cNvPr id="106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743" y="3742507"/>
            <a:ext cx="5119200" cy="1491293"/>
          </a:xfrm>
          <a:prstGeom prst="rect">
            <a:avLst/>
          </a:prstGeom>
        </p:spPr>
      </p:pic>
      <p:pic>
        <p:nvPicPr>
          <p:cNvPr id="107" name="图片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79" y="5038221"/>
            <a:ext cx="5119200" cy="1491293"/>
          </a:xfrm>
          <a:prstGeom prst="rect">
            <a:avLst/>
          </a:prstGeom>
        </p:spPr>
      </p:pic>
      <p:sp>
        <p:nvSpPr>
          <p:cNvPr id="120" name="文本框 43"/>
          <p:cNvSpPr txBox="1"/>
          <p:nvPr/>
        </p:nvSpPr>
        <p:spPr>
          <a:xfrm>
            <a:off x="7176560" y="2957655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1" name="文本框 45"/>
          <p:cNvSpPr txBox="1"/>
          <p:nvPr/>
        </p:nvSpPr>
        <p:spPr>
          <a:xfrm>
            <a:off x="7185984" y="5439783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2" name="文本框 44"/>
          <p:cNvSpPr txBox="1"/>
          <p:nvPr/>
        </p:nvSpPr>
        <p:spPr>
          <a:xfrm>
            <a:off x="7129425" y="4198719"/>
            <a:ext cx="437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4" name="文本框 55"/>
          <p:cNvSpPr txBox="1"/>
          <p:nvPr/>
        </p:nvSpPr>
        <p:spPr>
          <a:xfrm>
            <a:off x="8514326" y="300382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不可替代</a:t>
            </a:r>
            <a:endParaRPr lang="zh-CN" altLang="en-US" sz="2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5" name="文本框 56"/>
          <p:cNvSpPr txBox="1"/>
          <p:nvPr/>
        </p:nvSpPr>
        <p:spPr>
          <a:xfrm>
            <a:off x="8514326" y="42407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不可分割</a:t>
            </a:r>
            <a:endParaRPr lang="zh-CN" altLang="en-US" sz="2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6" name="文本框 57"/>
          <p:cNvSpPr txBox="1"/>
          <p:nvPr/>
        </p:nvSpPr>
        <p:spPr>
          <a:xfrm>
            <a:off x="8514326" y="54777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獨一無二</a:t>
            </a:r>
            <a:endParaRPr lang="zh-CN" altLang="en-US" sz="2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11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數位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金融與金融科技發展觀察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6524625" y="1184910"/>
            <a:ext cx="267544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  <a:close/>
              </a:path>
            </a:pathLst>
          </a:custGeom>
          <a:solidFill>
            <a:srgbClr val="F083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6524625" y="1184910"/>
            <a:ext cx="267544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3700464" y="4023360"/>
            <a:ext cx="2667642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  <a:close/>
              </a:path>
            </a:pathLst>
          </a:custGeom>
          <a:solidFill>
            <a:srgbClr val="47B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3700464" y="4023360"/>
            <a:ext cx="2667642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6523038" y="4023360"/>
            <a:ext cx="2666083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  <a:close/>
              </a:path>
            </a:pathLst>
          </a:custGeom>
          <a:solidFill>
            <a:srgbClr val="0055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6523038" y="4023360"/>
            <a:ext cx="2666083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3692525" y="1184910"/>
            <a:ext cx="267544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  <a:close/>
              </a:path>
            </a:pathLst>
          </a:custGeom>
          <a:solidFill>
            <a:srgbClr val="9DC8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3692525" y="1184910"/>
            <a:ext cx="267544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Oval 17"/>
          <p:cNvSpPr>
            <a:spLocks noChangeArrowheads="1"/>
          </p:cNvSpPr>
          <p:nvPr/>
        </p:nvSpPr>
        <p:spPr bwMode="auto">
          <a:xfrm>
            <a:off x="5305425" y="2796223"/>
            <a:ext cx="2288557" cy="2328863"/>
          </a:xfrm>
          <a:prstGeom prst="ellipse">
            <a:avLst/>
          </a:prstGeom>
          <a:solidFill>
            <a:srgbClr val="F8F4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Freeform 22"/>
          <p:cNvSpPr>
            <a:spLocks/>
          </p:cNvSpPr>
          <p:nvPr/>
        </p:nvSpPr>
        <p:spPr bwMode="auto">
          <a:xfrm>
            <a:off x="8841388" y="3133567"/>
            <a:ext cx="682635" cy="270034"/>
          </a:xfrm>
          <a:custGeom>
            <a:avLst/>
            <a:gdLst>
              <a:gd name="T0" fmla="*/ 5 w 808"/>
              <a:gd name="T1" fmla="*/ 0 h 174"/>
              <a:gd name="T2" fmla="*/ 208 w 808"/>
              <a:gd name="T3" fmla="*/ 166 h 174"/>
              <a:gd name="T4" fmla="*/ 808 w 808"/>
              <a:gd name="T5" fmla="*/ 166 h 174"/>
              <a:gd name="T6" fmla="*/ 808 w 808"/>
              <a:gd name="T7" fmla="*/ 174 h 174"/>
              <a:gd name="T8" fmla="*/ 205 w 808"/>
              <a:gd name="T9" fmla="*/ 174 h 174"/>
              <a:gd name="T10" fmla="*/ 0 w 808"/>
              <a:gd name="T11" fmla="*/ 7 h 174"/>
              <a:gd name="T12" fmla="*/ 5 w 808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174">
                <a:moveTo>
                  <a:pt x="5" y="0"/>
                </a:moveTo>
                <a:lnTo>
                  <a:pt x="208" y="166"/>
                </a:lnTo>
                <a:lnTo>
                  <a:pt x="808" y="166"/>
                </a:lnTo>
                <a:lnTo>
                  <a:pt x="808" y="174"/>
                </a:lnTo>
                <a:lnTo>
                  <a:pt x="205" y="174"/>
                </a:lnTo>
                <a:lnTo>
                  <a:pt x="0" y="7"/>
                </a:lnTo>
                <a:lnTo>
                  <a:pt x="5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6" name="组合 83"/>
          <p:cNvGrpSpPr/>
          <p:nvPr/>
        </p:nvGrpSpPr>
        <p:grpSpPr>
          <a:xfrm>
            <a:off x="7394508" y="4494847"/>
            <a:ext cx="656905" cy="674690"/>
            <a:chOff x="9488488" y="4192588"/>
            <a:chExt cx="341313" cy="344487"/>
          </a:xfrm>
        </p:grpSpPr>
        <p:sp>
          <p:nvSpPr>
            <p:cNvPr id="47" name="Freeform 48"/>
            <p:cNvSpPr>
              <a:spLocks noEditPoints="1"/>
            </p:cNvSpPr>
            <p:nvPr/>
          </p:nvSpPr>
          <p:spPr bwMode="auto">
            <a:xfrm>
              <a:off x="9567863" y="4206875"/>
              <a:ext cx="182563" cy="330200"/>
            </a:xfrm>
            <a:custGeom>
              <a:avLst/>
              <a:gdLst>
                <a:gd name="T0" fmla="*/ 35 w 70"/>
                <a:gd name="T1" fmla="*/ 126 h 126"/>
                <a:gd name="T2" fmla="*/ 0 w 70"/>
                <a:gd name="T3" fmla="*/ 63 h 126"/>
                <a:gd name="T4" fmla="*/ 35 w 70"/>
                <a:gd name="T5" fmla="*/ 0 h 126"/>
                <a:gd name="T6" fmla="*/ 70 w 70"/>
                <a:gd name="T7" fmla="*/ 63 h 126"/>
                <a:gd name="T8" fmla="*/ 35 w 70"/>
                <a:gd name="T9" fmla="*/ 126 h 126"/>
                <a:gd name="T10" fmla="*/ 35 w 70"/>
                <a:gd name="T11" fmla="*/ 6 h 126"/>
                <a:gd name="T12" fmla="*/ 6 w 70"/>
                <a:gd name="T13" fmla="*/ 63 h 126"/>
                <a:gd name="T14" fmla="*/ 35 w 70"/>
                <a:gd name="T15" fmla="*/ 120 h 126"/>
                <a:gd name="T16" fmla="*/ 64 w 70"/>
                <a:gd name="T17" fmla="*/ 63 h 126"/>
                <a:gd name="T18" fmla="*/ 35 w 70"/>
                <a:gd name="T19" fmla="*/ 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26">
                  <a:moveTo>
                    <a:pt x="35" y="126"/>
                  </a:moveTo>
                  <a:cubicBezTo>
                    <a:pt x="15" y="126"/>
                    <a:pt x="0" y="98"/>
                    <a:pt x="0" y="63"/>
                  </a:cubicBezTo>
                  <a:cubicBezTo>
                    <a:pt x="0" y="27"/>
                    <a:pt x="15" y="0"/>
                    <a:pt x="35" y="0"/>
                  </a:cubicBezTo>
                  <a:cubicBezTo>
                    <a:pt x="55" y="0"/>
                    <a:pt x="70" y="27"/>
                    <a:pt x="70" y="63"/>
                  </a:cubicBezTo>
                  <a:cubicBezTo>
                    <a:pt x="70" y="98"/>
                    <a:pt x="55" y="126"/>
                    <a:pt x="35" y="126"/>
                  </a:cubicBezTo>
                  <a:close/>
                  <a:moveTo>
                    <a:pt x="35" y="6"/>
                  </a:moveTo>
                  <a:cubicBezTo>
                    <a:pt x="19" y="6"/>
                    <a:pt x="6" y="32"/>
                    <a:pt x="6" y="63"/>
                  </a:cubicBezTo>
                  <a:cubicBezTo>
                    <a:pt x="6" y="93"/>
                    <a:pt x="19" y="120"/>
                    <a:pt x="35" y="120"/>
                  </a:cubicBezTo>
                  <a:cubicBezTo>
                    <a:pt x="51" y="120"/>
                    <a:pt x="64" y="93"/>
                    <a:pt x="64" y="63"/>
                  </a:cubicBezTo>
                  <a:cubicBezTo>
                    <a:pt x="64" y="32"/>
                    <a:pt x="51" y="6"/>
                    <a:pt x="3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8" name="Freeform 49"/>
            <p:cNvSpPr>
              <a:spLocks noEditPoints="1"/>
            </p:cNvSpPr>
            <p:nvPr/>
          </p:nvSpPr>
          <p:spPr bwMode="auto">
            <a:xfrm>
              <a:off x="9488488" y="4260850"/>
              <a:ext cx="341313" cy="219075"/>
            </a:xfrm>
            <a:custGeom>
              <a:avLst/>
              <a:gdLst>
                <a:gd name="T0" fmla="*/ 40 w 130"/>
                <a:gd name="T1" fmla="*/ 83 h 83"/>
                <a:gd name="T2" fmla="*/ 8 w 130"/>
                <a:gd name="T3" fmla="*/ 68 h 83"/>
                <a:gd name="T4" fmla="*/ 50 w 130"/>
                <a:gd name="T5" fmla="*/ 9 h 83"/>
                <a:gd name="T6" fmla="*/ 90 w 130"/>
                <a:gd name="T7" fmla="*/ 0 h 83"/>
                <a:gd name="T8" fmla="*/ 122 w 130"/>
                <a:gd name="T9" fmla="*/ 15 h 83"/>
                <a:gd name="T10" fmla="*/ 80 w 130"/>
                <a:gd name="T11" fmla="*/ 74 h 83"/>
                <a:gd name="T12" fmla="*/ 40 w 130"/>
                <a:gd name="T13" fmla="*/ 83 h 83"/>
                <a:gd name="T14" fmla="*/ 90 w 130"/>
                <a:gd name="T15" fmla="*/ 6 h 83"/>
                <a:gd name="T16" fmla="*/ 53 w 130"/>
                <a:gd name="T17" fmla="*/ 15 h 83"/>
                <a:gd name="T18" fmla="*/ 13 w 130"/>
                <a:gd name="T19" fmla="*/ 66 h 83"/>
                <a:gd name="T20" fmla="*/ 40 w 130"/>
                <a:gd name="T21" fmla="*/ 77 h 83"/>
                <a:gd name="T22" fmla="*/ 77 w 130"/>
                <a:gd name="T23" fmla="*/ 68 h 83"/>
                <a:gd name="T24" fmla="*/ 117 w 130"/>
                <a:gd name="T25" fmla="*/ 17 h 83"/>
                <a:gd name="T26" fmla="*/ 90 w 130"/>
                <a:gd name="T27" fmla="*/ 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83">
                  <a:moveTo>
                    <a:pt x="40" y="83"/>
                  </a:moveTo>
                  <a:cubicBezTo>
                    <a:pt x="24" y="83"/>
                    <a:pt x="12" y="78"/>
                    <a:pt x="8" y="68"/>
                  </a:cubicBezTo>
                  <a:cubicBezTo>
                    <a:pt x="0" y="50"/>
                    <a:pt x="18" y="24"/>
                    <a:pt x="50" y="9"/>
                  </a:cubicBezTo>
                  <a:cubicBezTo>
                    <a:pt x="63" y="3"/>
                    <a:pt x="78" y="0"/>
                    <a:pt x="90" y="0"/>
                  </a:cubicBezTo>
                  <a:cubicBezTo>
                    <a:pt x="106" y="0"/>
                    <a:pt x="118" y="5"/>
                    <a:pt x="122" y="15"/>
                  </a:cubicBezTo>
                  <a:cubicBezTo>
                    <a:pt x="130" y="33"/>
                    <a:pt x="112" y="59"/>
                    <a:pt x="80" y="74"/>
                  </a:cubicBezTo>
                  <a:cubicBezTo>
                    <a:pt x="67" y="80"/>
                    <a:pt x="52" y="83"/>
                    <a:pt x="40" y="83"/>
                  </a:cubicBezTo>
                  <a:close/>
                  <a:moveTo>
                    <a:pt x="90" y="6"/>
                  </a:moveTo>
                  <a:cubicBezTo>
                    <a:pt x="79" y="6"/>
                    <a:pt x="65" y="9"/>
                    <a:pt x="53" y="15"/>
                  </a:cubicBezTo>
                  <a:cubicBezTo>
                    <a:pt x="25" y="28"/>
                    <a:pt x="7" y="51"/>
                    <a:pt x="13" y="66"/>
                  </a:cubicBezTo>
                  <a:cubicBezTo>
                    <a:pt x="17" y="73"/>
                    <a:pt x="26" y="77"/>
                    <a:pt x="40" y="77"/>
                  </a:cubicBezTo>
                  <a:cubicBezTo>
                    <a:pt x="51" y="77"/>
                    <a:pt x="65" y="74"/>
                    <a:pt x="77" y="68"/>
                  </a:cubicBezTo>
                  <a:cubicBezTo>
                    <a:pt x="105" y="55"/>
                    <a:pt x="123" y="32"/>
                    <a:pt x="117" y="17"/>
                  </a:cubicBezTo>
                  <a:cubicBezTo>
                    <a:pt x="113" y="10"/>
                    <a:pt x="104" y="6"/>
                    <a:pt x="9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9" name="Freeform 50"/>
            <p:cNvSpPr>
              <a:spLocks noEditPoints="1"/>
            </p:cNvSpPr>
            <p:nvPr/>
          </p:nvSpPr>
          <p:spPr bwMode="auto">
            <a:xfrm>
              <a:off x="9493250" y="4267200"/>
              <a:ext cx="331788" cy="206375"/>
            </a:xfrm>
            <a:custGeom>
              <a:avLst/>
              <a:gdLst>
                <a:gd name="T0" fmla="*/ 85 w 126"/>
                <a:gd name="T1" fmla="*/ 79 h 79"/>
                <a:gd name="T2" fmla="*/ 51 w 126"/>
                <a:gd name="T3" fmla="*/ 73 h 79"/>
                <a:gd name="T4" fmla="*/ 13 w 126"/>
                <a:gd name="T5" fmla="*/ 48 h 79"/>
                <a:gd name="T6" fmla="*/ 4 w 126"/>
                <a:gd name="T7" fmla="*/ 18 h 79"/>
                <a:gd name="T8" fmla="*/ 41 w 126"/>
                <a:gd name="T9" fmla="*/ 0 h 79"/>
                <a:gd name="T10" fmla="*/ 75 w 126"/>
                <a:gd name="T11" fmla="*/ 6 h 79"/>
                <a:gd name="T12" fmla="*/ 113 w 126"/>
                <a:gd name="T13" fmla="*/ 31 h 79"/>
                <a:gd name="T14" fmla="*/ 122 w 126"/>
                <a:gd name="T15" fmla="*/ 61 h 79"/>
                <a:gd name="T16" fmla="*/ 85 w 126"/>
                <a:gd name="T17" fmla="*/ 79 h 79"/>
                <a:gd name="T18" fmla="*/ 41 w 126"/>
                <a:gd name="T19" fmla="*/ 6 h 79"/>
                <a:gd name="T20" fmla="*/ 9 w 126"/>
                <a:gd name="T21" fmla="*/ 20 h 79"/>
                <a:gd name="T22" fmla="*/ 18 w 126"/>
                <a:gd name="T23" fmla="*/ 45 h 79"/>
                <a:gd name="T24" fmla="*/ 53 w 126"/>
                <a:gd name="T25" fmla="*/ 67 h 79"/>
                <a:gd name="T26" fmla="*/ 85 w 126"/>
                <a:gd name="T27" fmla="*/ 73 h 79"/>
                <a:gd name="T28" fmla="*/ 117 w 126"/>
                <a:gd name="T29" fmla="*/ 59 h 79"/>
                <a:gd name="T30" fmla="*/ 108 w 126"/>
                <a:gd name="T31" fmla="*/ 34 h 79"/>
                <a:gd name="T32" fmla="*/ 73 w 126"/>
                <a:gd name="T33" fmla="*/ 12 h 79"/>
                <a:gd name="T34" fmla="*/ 41 w 126"/>
                <a:gd name="T35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79">
                  <a:moveTo>
                    <a:pt x="85" y="79"/>
                  </a:moveTo>
                  <a:cubicBezTo>
                    <a:pt x="74" y="79"/>
                    <a:pt x="63" y="77"/>
                    <a:pt x="51" y="73"/>
                  </a:cubicBezTo>
                  <a:cubicBezTo>
                    <a:pt x="35" y="67"/>
                    <a:pt x="22" y="58"/>
                    <a:pt x="13" y="48"/>
                  </a:cubicBezTo>
                  <a:cubicBezTo>
                    <a:pt x="4" y="38"/>
                    <a:pt x="0" y="27"/>
                    <a:pt x="4" y="18"/>
                  </a:cubicBezTo>
                  <a:cubicBezTo>
                    <a:pt x="8" y="7"/>
                    <a:pt x="22" y="0"/>
                    <a:pt x="41" y="0"/>
                  </a:cubicBezTo>
                  <a:cubicBezTo>
                    <a:pt x="52" y="0"/>
                    <a:pt x="63" y="2"/>
                    <a:pt x="75" y="6"/>
                  </a:cubicBezTo>
                  <a:cubicBezTo>
                    <a:pt x="91" y="12"/>
                    <a:pt x="104" y="21"/>
                    <a:pt x="113" y="31"/>
                  </a:cubicBezTo>
                  <a:cubicBezTo>
                    <a:pt x="122" y="41"/>
                    <a:pt x="126" y="52"/>
                    <a:pt x="122" y="61"/>
                  </a:cubicBezTo>
                  <a:cubicBezTo>
                    <a:pt x="118" y="72"/>
                    <a:pt x="104" y="79"/>
                    <a:pt x="85" y="79"/>
                  </a:cubicBezTo>
                  <a:close/>
                  <a:moveTo>
                    <a:pt x="41" y="6"/>
                  </a:moveTo>
                  <a:cubicBezTo>
                    <a:pt x="24" y="6"/>
                    <a:pt x="13" y="11"/>
                    <a:pt x="9" y="20"/>
                  </a:cubicBezTo>
                  <a:cubicBezTo>
                    <a:pt x="7" y="27"/>
                    <a:pt x="10" y="36"/>
                    <a:pt x="18" y="45"/>
                  </a:cubicBezTo>
                  <a:cubicBezTo>
                    <a:pt x="26" y="54"/>
                    <a:pt x="38" y="62"/>
                    <a:pt x="53" y="67"/>
                  </a:cubicBezTo>
                  <a:cubicBezTo>
                    <a:pt x="64" y="71"/>
                    <a:pt x="75" y="73"/>
                    <a:pt x="85" y="73"/>
                  </a:cubicBezTo>
                  <a:cubicBezTo>
                    <a:pt x="102" y="73"/>
                    <a:pt x="113" y="68"/>
                    <a:pt x="117" y="59"/>
                  </a:cubicBezTo>
                  <a:cubicBezTo>
                    <a:pt x="119" y="52"/>
                    <a:pt x="116" y="43"/>
                    <a:pt x="108" y="34"/>
                  </a:cubicBezTo>
                  <a:cubicBezTo>
                    <a:pt x="100" y="25"/>
                    <a:pt x="88" y="17"/>
                    <a:pt x="73" y="12"/>
                  </a:cubicBezTo>
                  <a:cubicBezTo>
                    <a:pt x="62" y="8"/>
                    <a:pt x="51" y="6"/>
                    <a:pt x="4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0" name="Oval 51"/>
            <p:cNvSpPr>
              <a:spLocks noChangeArrowheads="1"/>
            </p:cNvSpPr>
            <p:nvPr/>
          </p:nvSpPr>
          <p:spPr bwMode="auto">
            <a:xfrm>
              <a:off x="9617075" y="4329113"/>
              <a:ext cx="84138" cy="84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" name="Oval 52"/>
            <p:cNvSpPr>
              <a:spLocks noChangeArrowheads="1"/>
            </p:cNvSpPr>
            <p:nvPr/>
          </p:nvSpPr>
          <p:spPr bwMode="auto">
            <a:xfrm>
              <a:off x="9785350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2" name="Oval 53"/>
            <p:cNvSpPr>
              <a:spLocks noChangeArrowheads="1"/>
            </p:cNvSpPr>
            <p:nvPr/>
          </p:nvSpPr>
          <p:spPr bwMode="auto">
            <a:xfrm>
              <a:off x="9491663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3" name="Oval 54"/>
            <p:cNvSpPr>
              <a:spLocks noChangeArrowheads="1"/>
            </p:cNvSpPr>
            <p:nvPr/>
          </p:nvSpPr>
          <p:spPr bwMode="auto">
            <a:xfrm>
              <a:off x="9637713" y="4192588"/>
              <a:ext cx="42863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4" name="文本框 90"/>
          <p:cNvSpPr txBox="1"/>
          <p:nvPr/>
        </p:nvSpPr>
        <p:spPr>
          <a:xfrm>
            <a:off x="521208" y="2877126"/>
            <a:ext cx="2764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分成詐騙簡訊及偽冒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網站、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電子郵件兩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</a:t>
            </a:r>
            <a:endParaRPr lang="zh-CN" altLang="en-US" sz="2000" dirty="0">
              <a:solidFill>
                <a:srgbClr val="605E5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2"/>
            </a:endParaRPr>
          </a:p>
        </p:txBody>
      </p:sp>
      <p:sp>
        <p:nvSpPr>
          <p:cNvPr id="58" name="文本框 94"/>
          <p:cNvSpPr txBox="1"/>
          <p:nvPr/>
        </p:nvSpPr>
        <p:spPr>
          <a:xfrm>
            <a:off x="3919791" y="2488819"/>
            <a:ext cx="2161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網路釣魚</a:t>
            </a:r>
            <a:endParaRPr lang="zh-CN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2"/>
            </a:endParaRPr>
          </a:p>
        </p:txBody>
      </p:sp>
      <p:sp>
        <p:nvSpPr>
          <p:cNvPr id="59" name="文本框 95"/>
          <p:cNvSpPr txBox="1"/>
          <p:nvPr/>
        </p:nvSpPr>
        <p:spPr>
          <a:xfrm>
            <a:off x="6515589" y="2389455"/>
            <a:ext cx="249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進階持續性滲透攻擊</a:t>
            </a:r>
            <a:endParaRPr lang="zh-CN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2"/>
            </a:endParaRPr>
          </a:p>
        </p:txBody>
      </p:sp>
      <p:sp>
        <p:nvSpPr>
          <p:cNvPr id="60" name="文本框 96"/>
          <p:cNvSpPr txBox="1"/>
          <p:nvPr/>
        </p:nvSpPr>
        <p:spPr>
          <a:xfrm>
            <a:off x="4058019" y="5197733"/>
            <a:ext cx="2161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勒索病毒</a:t>
            </a:r>
            <a:endParaRPr lang="zh-CN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2"/>
            </a:endParaRPr>
          </a:p>
        </p:txBody>
      </p:sp>
      <p:sp>
        <p:nvSpPr>
          <p:cNvPr id="61" name="文本框 97"/>
          <p:cNvSpPr txBox="1"/>
          <p:nvPr/>
        </p:nvSpPr>
        <p:spPr>
          <a:xfrm>
            <a:off x="6562153" y="5197733"/>
            <a:ext cx="2631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分散式阻斷服務攻擊</a:t>
            </a:r>
            <a:endParaRPr lang="zh-CN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2"/>
            </a:endParaRPr>
          </a:p>
        </p:txBody>
      </p:sp>
      <p:sp>
        <p:nvSpPr>
          <p:cNvPr id="64" name="Freeform 20"/>
          <p:cNvSpPr>
            <a:spLocks/>
          </p:cNvSpPr>
          <p:nvPr/>
        </p:nvSpPr>
        <p:spPr bwMode="auto">
          <a:xfrm>
            <a:off x="3287986" y="3195542"/>
            <a:ext cx="859807" cy="208058"/>
          </a:xfrm>
          <a:custGeom>
            <a:avLst/>
            <a:gdLst>
              <a:gd name="T0" fmla="*/ 781 w 786"/>
              <a:gd name="T1" fmla="*/ 0 h 174"/>
              <a:gd name="T2" fmla="*/ 580 w 786"/>
              <a:gd name="T3" fmla="*/ 165 h 174"/>
              <a:gd name="T4" fmla="*/ 0 w 786"/>
              <a:gd name="T5" fmla="*/ 165 h 174"/>
              <a:gd name="T6" fmla="*/ 0 w 786"/>
              <a:gd name="T7" fmla="*/ 174 h 174"/>
              <a:gd name="T8" fmla="*/ 583 w 786"/>
              <a:gd name="T9" fmla="*/ 174 h 174"/>
              <a:gd name="T10" fmla="*/ 786 w 786"/>
              <a:gd name="T11" fmla="*/ 5 h 174"/>
              <a:gd name="T12" fmla="*/ 781 w 786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6" h="174">
                <a:moveTo>
                  <a:pt x="781" y="0"/>
                </a:moveTo>
                <a:lnTo>
                  <a:pt x="580" y="165"/>
                </a:lnTo>
                <a:lnTo>
                  <a:pt x="0" y="165"/>
                </a:lnTo>
                <a:lnTo>
                  <a:pt x="0" y="174"/>
                </a:lnTo>
                <a:lnTo>
                  <a:pt x="583" y="174"/>
                </a:lnTo>
                <a:lnTo>
                  <a:pt x="786" y="5"/>
                </a:lnTo>
                <a:lnTo>
                  <a:pt x="781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Freeform 20"/>
          <p:cNvSpPr>
            <a:spLocks/>
          </p:cNvSpPr>
          <p:nvPr/>
        </p:nvSpPr>
        <p:spPr bwMode="auto">
          <a:xfrm>
            <a:off x="3674428" y="5918105"/>
            <a:ext cx="784449" cy="249015"/>
          </a:xfrm>
          <a:custGeom>
            <a:avLst/>
            <a:gdLst>
              <a:gd name="T0" fmla="*/ 781 w 786"/>
              <a:gd name="T1" fmla="*/ 0 h 174"/>
              <a:gd name="T2" fmla="*/ 580 w 786"/>
              <a:gd name="T3" fmla="*/ 165 h 174"/>
              <a:gd name="T4" fmla="*/ 0 w 786"/>
              <a:gd name="T5" fmla="*/ 165 h 174"/>
              <a:gd name="T6" fmla="*/ 0 w 786"/>
              <a:gd name="T7" fmla="*/ 174 h 174"/>
              <a:gd name="T8" fmla="*/ 583 w 786"/>
              <a:gd name="T9" fmla="*/ 174 h 174"/>
              <a:gd name="T10" fmla="*/ 786 w 786"/>
              <a:gd name="T11" fmla="*/ 5 h 174"/>
              <a:gd name="T12" fmla="*/ 781 w 786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6" h="174">
                <a:moveTo>
                  <a:pt x="781" y="0"/>
                </a:moveTo>
                <a:lnTo>
                  <a:pt x="580" y="165"/>
                </a:lnTo>
                <a:lnTo>
                  <a:pt x="0" y="165"/>
                </a:lnTo>
                <a:lnTo>
                  <a:pt x="0" y="174"/>
                </a:lnTo>
                <a:lnTo>
                  <a:pt x="583" y="174"/>
                </a:lnTo>
                <a:lnTo>
                  <a:pt x="786" y="5"/>
                </a:lnTo>
                <a:lnTo>
                  <a:pt x="781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13122" y="5692418"/>
            <a:ext cx="36403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zh-TW" sz="2000" spc="50" dirty="0">
                <a:solidFill>
                  <a:srgbClr val="323232"/>
                </a:solidFill>
                <a:ea typeface="微軟正黑體" panose="020B0604030504040204" pitchFamily="34" charset="-120"/>
                <a:cs typeface="Arial" panose="020B0604020202020204" pitchFamily="34" charset="0"/>
              </a:rPr>
              <a:t>透過加密檔案來迫使企業支付贖金以恢復資料及系統運作</a:t>
            </a:r>
            <a:endParaRPr lang="zh-TW" altLang="en-US" sz="2000" dirty="0"/>
          </a:p>
        </p:txBody>
      </p:sp>
      <p:sp>
        <p:nvSpPr>
          <p:cNvPr id="68" name="矩形 67"/>
          <p:cNvSpPr/>
          <p:nvPr/>
        </p:nvSpPr>
        <p:spPr>
          <a:xfrm>
            <a:off x="9549353" y="2984143"/>
            <a:ext cx="24509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000" spc="50" dirty="0">
                <a:solidFill>
                  <a:srgbClr val="323232"/>
                </a:solidFill>
                <a:ea typeface="微軟正黑體" panose="020B0604030504040204" pitchFamily="34" charset="-120"/>
                <a:cs typeface="Arial" panose="020B0604020202020204" pitchFamily="34" charset="0"/>
              </a:rPr>
              <a:t>透過社交工程手法或系統的未修補漏洞來執行</a:t>
            </a:r>
            <a:endParaRPr lang="zh-TW" altLang="en-US" sz="2000" dirty="0"/>
          </a:p>
        </p:txBody>
      </p:sp>
      <p:sp>
        <p:nvSpPr>
          <p:cNvPr id="69" name="矩形 68"/>
          <p:cNvSpPr/>
          <p:nvPr/>
        </p:nvSpPr>
        <p:spPr>
          <a:xfrm>
            <a:off x="9009046" y="5778973"/>
            <a:ext cx="32112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000" spc="50" dirty="0" smtClean="0">
                <a:solidFill>
                  <a:srgbClr val="323232"/>
                </a:solidFill>
                <a:ea typeface="微軟正黑體" panose="020B0604030504040204" pitchFamily="34" charset="-120"/>
                <a:cs typeface="Arial" panose="020B0604020202020204" pitchFamily="34" charset="0"/>
              </a:rPr>
              <a:t>透過</a:t>
            </a:r>
            <a:r>
              <a:rPr lang="zh-TW" altLang="zh-TW" sz="2000" spc="50" dirty="0">
                <a:solidFill>
                  <a:srgbClr val="323232"/>
                </a:solidFill>
                <a:ea typeface="微軟正黑體" panose="020B0604030504040204" pitchFamily="34" charset="-120"/>
                <a:cs typeface="Arial" panose="020B0604020202020204" pitchFamily="34" charset="0"/>
              </a:rPr>
              <a:t>殭屍網路發送大量網路流量來癱瘓企業系統</a:t>
            </a:r>
            <a:endParaRPr lang="zh-TW" altLang="en-US" sz="2000" dirty="0"/>
          </a:p>
        </p:txBody>
      </p:sp>
      <p:sp>
        <p:nvSpPr>
          <p:cNvPr id="70" name="Freeform 22"/>
          <p:cNvSpPr>
            <a:spLocks/>
          </p:cNvSpPr>
          <p:nvPr/>
        </p:nvSpPr>
        <p:spPr bwMode="auto">
          <a:xfrm>
            <a:off x="8550025" y="5806651"/>
            <a:ext cx="539810" cy="299466"/>
          </a:xfrm>
          <a:custGeom>
            <a:avLst/>
            <a:gdLst>
              <a:gd name="T0" fmla="*/ 5 w 808"/>
              <a:gd name="T1" fmla="*/ 0 h 174"/>
              <a:gd name="T2" fmla="*/ 208 w 808"/>
              <a:gd name="T3" fmla="*/ 166 h 174"/>
              <a:gd name="T4" fmla="*/ 808 w 808"/>
              <a:gd name="T5" fmla="*/ 166 h 174"/>
              <a:gd name="T6" fmla="*/ 808 w 808"/>
              <a:gd name="T7" fmla="*/ 174 h 174"/>
              <a:gd name="T8" fmla="*/ 205 w 808"/>
              <a:gd name="T9" fmla="*/ 174 h 174"/>
              <a:gd name="T10" fmla="*/ 0 w 808"/>
              <a:gd name="T11" fmla="*/ 7 h 174"/>
              <a:gd name="T12" fmla="*/ 5 w 808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174">
                <a:moveTo>
                  <a:pt x="5" y="0"/>
                </a:moveTo>
                <a:lnTo>
                  <a:pt x="208" y="166"/>
                </a:lnTo>
                <a:lnTo>
                  <a:pt x="808" y="166"/>
                </a:lnTo>
                <a:lnTo>
                  <a:pt x="808" y="174"/>
                </a:lnTo>
                <a:lnTo>
                  <a:pt x="205" y="174"/>
                </a:lnTo>
                <a:lnTo>
                  <a:pt x="0" y="7"/>
                </a:lnTo>
                <a:lnTo>
                  <a:pt x="5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63"/>
          <p:cNvSpPr>
            <a:spLocks noChangeAspect="1" noEditPoints="1"/>
          </p:cNvSpPr>
          <p:nvPr/>
        </p:nvSpPr>
        <p:spPr bwMode="auto">
          <a:xfrm>
            <a:off x="4847900" y="4576406"/>
            <a:ext cx="432000" cy="490674"/>
          </a:xfrm>
          <a:custGeom>
            <a:avLst/>
            <a:gdLst>
              <a:gd name="T0" fmla="*/ 319 w 352"/>
              <a:gd name="T1" fmla="*/ 209 h 400"/>
              <a:gd name="T2" fmla="*/ 238 w 352"/>
              <a:gd name="T3" fmla="*/ 134 h 400"/>
              <a:gd name="T4" fmla="*/ 251 w 352"/>
              <a:gd name="T5" fmla="*/ 134 h 400"/>
              <a:gd name="T6" fmla="*/ 313 w 352"/>
              <a:gd name="T7" fmla="*/ 114 h 400"/>
              <a:gd name="T8" fmla="*/ 283 w 352"/>
              <a:gd name="T9" fmla="*/ 96 h 400"/>
              <a:gd name="T10" fmla="*/ 292 w 352"/>
              <a:gd name="T11" fmla="*/ 82 h 400"/>
              <a:gd name="T12" fmla="*/ 289 w 352"/>
              <a:gd name="T13" fmla="*/ 75 h 400"/>
              <a:gd name="T14" fmla="*/ 237 w 352"/>
              <a:gd name="T15" fmla="*/ 97 h 400"/>
              <a:gd name="T16" fmla="*/ 231 w 352"/>
              <a:gd name="T17" fmla="*/ 16 h 400"/>
              <a:gd name="T18" fmla="*/ 142 w 352"/>
              <a:gd name="T19" fmla="*/ 17 h 400"/>
              <a:gd name="T20" fmla="*/ 136 w 352"/>
              <a:gd name="T21" fmla="*/ 108 h 400"/>
              <a:gd name="T22" fmla="*/ 121 w 352"/>
              <a:gd name="T23" fmla="*/ 112 h 400"/>
              <a:gd name="T24" fmla="*/ 111 w 352"/>
              <a:gd name="T25" fmla="*/ 119 h 400"/>
              <a:gd name="T26" fmla="*/ 127 w 352"/>
              <a:gd name="T27" fmla="*/ 130 h 400"/>
              <a:gd name="T28" fmla="*/ 34 w 352"/>
              <a:gd name="T29" fmla="*/ 214 h 400"/>
              <a:gd name="T30" fmla="*/ 149 w 352"/>
              <a:gd name="T31" fmla="*/ 391 h 400"/>
              <a:gd name="T32" fmla="*/ 343 w 352"/>
              <a:gd name="T33" fmla="*/ 268 h 400"/>
              <a:gd name="T34" fmla="*/ 303 w 352"/>
              <a:gd name="T35" fmla="*/ 109 h 400"/>
              <a:gd name="T36" fmla="*/ 251 w 352"/>
              <a:gd name="T37" fmla="*/ 123 h 400"/>
              <a:gd name="T38" fmla="*/ 243 w 352"/>
              <a:gd name="T39" fmla="*/ 122 h 400"/>
              <a:gd name="T40" fmla="*/ 280 w 352"/>
              <a:gd name="T41" fmla="*/ 85 h 400"/>
              <a:gd name="T42" fmla="*/ 239 w 352"/>
              <a:gd name="T43" fmla="*/ 111 h 400"/>
              <a:gd name="T44" fmla="*/ 280 w 352"/>
              <a:gd name="T45" fmla="*/ 85 h 400"/>
              <a:gd name="T46" fmla="*/ 218 w 352"/>
              <a:gd name="T47" fmla="*/ 315 h 400"/>
              <a:gd name="T48" fmla="*/ 183 w 352"/>
              <a:gd name="T49" fmla="*/ 326 h 400"/>
              <a:gd name="T50" fmla="*/ 169 w 352"/>
              <a:gd name="T51" fmla="*/ 344 h 400"/>
              <a:gd name="T52" fmla="*/ 147 w 352"/>
              <a:gd name="T53" fmla="*/ 322 h 400"/>
              <a:gd name="T54" fmla="*/ 122 w 352"/>
              <a:gd name="T55" fmla="*/ 300 h 400"/>
              <a:gd name="T56" fmla="*/ 155 w 352"/>
              <a:gd name="T57" fmla="*/ 280 h 400"/>
              <a:gd name="T58" fmla="*/ 169 w 352"/>
              <a:gd name="T59" fmla="*/ 301 h 400"/>
              <a:gd name="T60" fmla="*/ 142 w 352"/>
              <a:gd name="T61" fmla="*/ 258 h 400"/>
              <a:gd name="T62" fmla="*/ 122 w 352"/>
              <a:gd name="T63" fmla="*/ 225 h 400"/>
              <a:gd name="T64" fmla="*/ 169 w 352"/>
              <a:gd name="T65" fmla="*/ 184 h 400"/>
              <a:gd name="T66" fmla="*/ 183 w 352"/>
              <a:gd name="T67" fmla="*/ 175 h 400"/>
              <a:gd name="T68" fmla="*/ 215 w 352"/>
              <a:gd name="T69" fmla="*/ 194 h 400"/>
              <a:gd name="T70" fmla="*/ 195 w 352"/>
              <a:gd name="T71" fmla="*/ 223 h 400"/>
              <a:gd name="T72" fmla="*/ 183 w 352"/>
              <a:gd name="T73" fmla="*/ 209 h 400"/>
              <a:gd name="T74" fmla="*/ 221 w 352"/>
              <a:gd name="T75" fmla="*/ 252 h 400"/>
              <a:gd name="T76" fmla="*/ 230 w 352"/>
              <a:gd name="T77" fmla="*/ 301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2" h="400">
                <a:moveTo>
                  <a:pt x="343" y="268"/>
                </a:moveTo>
                <a:cubicBezTo>
                  <a:pt x="339" y="245"/>
                  <a:pt x="331" y="231"/>
                  <a:pt x="319" y="209"/>
                </a:cubicBezTo>
                <a:cubicBezTo>
                  <a:pt x="308" y="192"/>
                  <a:pt x="288" y="172"/>
                  <a:pt x="273" y="160"/>
                </a:cubicBezTo>
                <a:cubicBezTo>
                  <a:pt x="262" y="151"/>
                  <a:pt x="249" y="143"/>
                  <a:pt x="238" y="134"/>
                </a:cubicBezTo>
                <a:cubicBezTo>
                  <a:pt x="241" y="134"/>
                  <a:pt x="241" y="134"/>
                  <a:pt x="241" y="134"/>
                </a:cubicBezTo>
                <a:cubicBezTo>
                  <a:pt x="251" y="134"/>
                  <a:pt x="251" y="134"/>
                  <a:pt x="251" y="134"/>
                </a:cubicBezTo>
                <a:cubicBezTo>
                  <a:pt x="258" y="134"/>
                  <a:pt x="266" y="134"/>
                  <a:pt x="274" y="133"/>
                </a:cubicBezTo>
                <a:cubicBezTo>
                  <a:pt x="283" y="132"/>
                  <a:pt x="306" y="128"/>
                  <a:pt x="313" y="114"/>
                </a:cubicBezTo>
                <a:cubicBezTo>
                  <a:pt x="318" y="104"/>
                  <a:pt x="314" y="99"/>
                  <a:pt x="311" y="97"/>
                </a:cubicBezTo>
                <a:cubicBezTo>
                  <a:pt x="306" y="93"/>
                  <a:pt x="295" y="94"/>
                  <a:pt x="283" y="96"/>
                </a:cubicBezTo>
                <a:cubicBezTo>
                  <a:pt x="288" y="92"/>
                  <a:pt x="291" y="88"/>
                  <a:pt x="292" y="84"/>
                </a:cubicBezTo>
                <a:cubicBezTo>
                  <a:pt x="292" y="84"/>
                  <a:pt x="292" y="83"/>
                  <a:pt x="292" y="82"/>
                </a:cubicBezTo>
                <a:cubicBezTo>
                  <a:pt x="292" y="80"/>
                  <a:pt x="292" y="78"/>
                  <a:pt x="290" y="76"/>
                </a:cubicBezTo>
                <a:cubicBezTo>
                  <a:pt x="289" y="75"/>
                  <a:pt x="289" y="75"/>
                  <a:pt x="289" y="75"/>
                </a:cubicBezTo>
                <a:cubicBezTo>
                  <a:pt x="287" y="74"/>
                  <a:pt x="287" y="74"/>
                  <a:pt x="287" y="74"/>
                </a:cubicBezTo>
                <a:cubicBezTo>
                  <a:pt x="272" y="72"/>
                  <a:pt x="251" y="83"/>
                  <a:pt x="237" y="97"/>
                </a:cubicBezTo>
                <a:cubicBezTo>
                  <a:pt x="252" y="77"/>
                  <a:pt x="280" y="51"/>
                  <a:pt x="285" y="30"/>
                </a:cubicBezTo>
                <a:cubicBezTo>
                  <a:pt x="266" y="29"/>
                  <a:pt x="247" y="25"/>
                  <a:pt x="231" y="16"/>
                </a:cubicBezTo>
                <a:cubicBezTo>
                  <a:pt x="216" y="8"/>
                  <a:pt x="209" y="0"/>
                  <a:pt x="191" y="3"/>
                </a:cubicBezTo>
                <a:cubicBezTo>
                  <a:pt x="174" y="5"/>
                  <a:pt x="158" y="13"/>
                  <a:pt x="142" y="17"/>
                </a:cubicBezTo>
                <a:cubicBezTo>
                  <a:pt x="124" y="22"/>
                  <a:pt x="108" y="15"/>
                  <a:pt x="90" y="18"/>
                </a:cubicBezTo>
                <a:cubicBezTo>
                  <a:pt x="87" y="49"/>
                  <a:pt x="125" y="79"/>
                  <a:pt x="136" y="108"/>
                </a:cubicBezTo>
                <a:cubicBezTo>
                  <a:pt x="131" y="109"/>
                  <a:pt x="126" y="110"/>
                  <a:pt x="121" y="112"/>
                </a:cubicBezTo>
                <a:cubicBezTo>
                  <a:pt x="121" y="112"/>
                  <a:pt x="121" y="112"/>
                  <a:pt x="121" y="112"/>
                </a:cubicBezTo>
                <a:cubicBezTo>
                  <a:pt x="118" y="113"/>
                  <a:pt x="115" y="114"/>
                  <a:pt x="114" y="116"/>
                </a:cubicBezTo>
                <a:cubicBezTo>
                  <a:pt x="111" y="119"/>
                  <a:pt x="111" y="119"/>
                  <a:pt x="111" y="119"/>
                </a:cubicBezTo>
                <a:cubicBezTo>
                  <a:pt x="113" y="123"/>
                  <a:pt x="113" y="123"/>
                  <a:pt x="113" y="123"/>
                </a:cubicBezTo>
                <a:cubicBezTo>
                  <a:pt x="116" y="127"/>
                  <a:pt x="120" y="129"/>
                  <a:pt x="127" y="130"/>
                </a:cubicBezTo>
                <a:cubicBezTo>
                  <a:pt x="113" y="139"/>
                  <a:pt x="96" y="149"/>
                  <a:pt x="84" y="159"/>
                </a:cubicBezTo>
                <a:cubicBezTo>
                  <a:pt x="69" y="172"/>
                  <a:pt x="46" y="198"/>
                  <a:pt x="34" y="214"/>
                </a:cubicBezTo>
                <a:cubicBezTo>
                  <a:pt x="13" y="240"/>
                  <a:pt x="0" y="275"/>
                  <a:pt x="6" y="307"/>
                </a:cubicBezTo>
                <a:cubicBezTo>
                  <a:pt x="18" y="370"/>
                  <a:pt x="92" y="391"/>
                  <a:pt x="149" y="391"/>
                </a:cubicBezTo>
                <a:cubicBezTo>
                  <a:pt x="212" y="391"/>
                  <a:pt x="293" y="400"/>
                  <a:pt x="335" y="348"/>
                </a:cubicBezTo>
                <a:cubicBezTo>
                  <a:pt x="352" y="327"/>
                  <a:pt x="347" y="295"/>
                  <a:pt x="343" y="268"/>
                </a:cubicBezTo>
                <a:close/>
                <a:moveTo>
                  <a:pt x="305" y="105"/>
                </a:moveTo>
                <a:cubicBezTo>
                  <a:pt x="305" y="105"/>
                  <a:pt x="305" y="106"/>
                  <a:pt x="303" y="109"/>
                </a:cubicBezTo>
                <a:cubicBezTo>
                  <a:pt x="299" y="117"/>
                  <a:pt x="284" y="121"/>
                  <a:pt x="273" y="123"/>
                </a:cubicBezTo>
                <a:cubicBezTo>
                  <a:pt x="266" y="124"/>
                  <a:pt x="258" y="124"/>
                  <a:pt x="251" y="123"/>
                </a:cubicBezTo>
                <a:cubicBezTo>
                  <a:pt x="243" y="123"/>
                  <a:pt x="243" y="123"/>
                  <a:pt x="243" y="123"/>
                </a:cubicBezTo>
                <a:cubicBezTo>
                  <a:pt x="243" y="122"/>
                  <a:pt x="243" y="122"/>
                  <a:pt x="243" y="122"/>
                </a:cubicBezTo>
                <a:cubicBezTo>
                  <a:pt x="263" y="112"/>
                  <a:pt x="300" y="101"/>
                  <a:pt x="305" y="105"/>
                </a:cubicBezTo>
                <a:close/>
                <a:moveTo>
                  <a:pt x="280" y="85"/>
                </a:moveTo>
                <a:cubicBezTo>
                  <a:pt x="275" y="90"/>
                  <a:pt x="260" y="99"/>
                  <a:pt x="251" y="104"/>
                </a:cubicBezTo>
                <a:cubicBezTo>
                  <a:pt x="247" y="106"/>
                  <a:pt x="243" y="108"/>
                  <a:pt x="239" y="111"/>
                </a:cubicBezTo>
                <a:cubicBezTo>
                  <a:pt x="239" y="111"/>
                  <a:pt x="239" y="111"/>
                  <a:pt x="239" y="111"/>
                </a:cubicBezTo>
                <a:cubicBezTo>
                  <a:pt x="249" y="98"/>
                  <a:pt x="267" y="86"/>
                  <a:pt x="280" y="85"/>
                </a:cubicBezTo>
                <a:close/>
                <a:moveTo>
                  <a:pt x="230" y="301"/>
                </a:moveTo>
                <a:cubicBezTo>
                  <a:pt x="227" y="306"/>
                  <a:pt x="223" y="311"/>
                  <a:pt x="218" y="315"/>
                </a:cubicBezTo>
                <a:cubicBezTo>
                  <a:pt x="213" y="319"/>
                  <a:pt x="208" y="322"/>
                  <a:pt x="203" y="323"/>
                </a:cubicBezTo>
                <a:cubicBezTo>
                  <a:pt x="197" y="325"/>
                  <a:pt x="191" y="326"/>
                  <a:pt x="183" y="326"/>
                </a:cubicBezTo>
                <a:cubicBezTo>
                  <a:pt x="183" y="344"/>
                  <a:pt x="183" y="344"/>
                  <a:pt x="183" y="344"/>
                </a:cubicBezTo>
                <a:cubicBezTo>
                  <a:pt x="169" y="344"/>
                  <a:pt x="169" y="344"/>
                  <a:pt x="169" y="344"/>
                </a:cubicBezTo>
                <a:cubicBezTo>
                  <a:pt x="169" y="326"/>
                  <a:pt x="169" y="326"/>
                  <a:pt x="169" y="326"/>
                </a:cubicBezTo>
                <a:cubicBezTo>
                  <a:pt x="160" y="326"/>
                  <a:pt x="152" y="324"/>
                  <a:pt x="147" y="322"/>
                </a:cubicBezTo>
                <a:cubicBezTo>
                  <a:pt x="141" y="320"/>
                  <a:pt x="136" y="317"/>
                  <a:pt x="132" y="313"/>
                </a:cubicBezTo>
                <a:cubicBezTo>
                  <a:pt x="127" y="309"/>
                  <a:pt x="124" y="305"/>
                  <a:pt x="122" y="300"/>
                </a:cubicBezTo>
                <a:cubicBezTo>
                  <a:pt x="120" y="296"/>
                  <a:pt x="118" y="291"/>
                  <a:pt x="117" y="284"/>
                </a:cubicBezTo>
                <a:cubicBezTo>
                  <a:pt x="155" y="280"/>
                  <a:pt x="155" y="280"/>
                  <a:pt x="155" y="280"/>
                </a:cubicBezTo>
                <a:cubicBezTo>
                  <a:pt x="156" y="286"/>
                  <a:pt x="158" y="291"/>
                  <a:pt x="160" y="293"/>
                </a:cubicBezTo>
                <a:cubicBezTo>
                  <a:pt x="162" y="296"/>
                  <a:pt x="165" y="299"/>
                  <a:pt x="169" y="301"/>
                </a:cubicBezTo>
                <a:cubicBezTo>
                  <a:pt x="169" y="267"/>
                  <a:pt x="169" y="267"/>
                  <a:pt x="169" y="267"/>
                </a:cubicBezTo>
                <a:cubicBezTo>
                  <a:pt x="156" y="264"/>
                  <a:pt x="147" y="261"/>
                  <a:pt x="142" y="258"/>
                </a:cubicBezTo>
                <a:cubicBezTo>
                  <a:pt x="137" y="255"/>
                  <a:pt x="132" y="251"/>
                  <a:pt x="128" y="246"/>
                </a:cubicBezTo>
                <a:cubicBezTo>
                  <a:pt x="124" y="240"/>
                  <a:pt x="122" y="233"/>
                  <a:pt x="122" y="225"/>
                </a:cubicBezTo>
                <a:cubicBezTo>
                  <a:pt x="122" y="213"/>
                  <a:pt x="126" y="204"/>
                  <a:pt x="134" y="196"/>
                </a:cubicBezTo>
                <a:cubicBezTo>
                  <a:pt x="142" y="189"/>
                  <a:pt x="154" y="185"/>
                  <a:pt x="169" y="184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83" y="175"/>
                  <a:pt x="183" y="175"/>
                  <a:pt x="183" y="175"/>
                </a:cubicBezTo>
                <a:cubicBezTo>
                  <a:pt x="183" y="184"/>
                  <a:pt x="183" y="184"/>
                  <a:pt x="183" y="184"/>
                </a:cubicBezTo>
                <a:cubicBezTo>
                  <a:pt x="197" y="185"/>
                  <a:pt x="208" y="188"/>
                  <a:pt x="215" y="194"/>
                </a:cubicBezTo>
                <a:cubicBezTo>
                  <a:pt x="223" y="200"/>
                  <a:pt x="228" y="208"/>
                  <a:pt x="230" y="218"/>
                </a:cubicBezTo>
                <a:cubicBezTo>
                  <a:pt x="195" y="223"/>
                  <a:pt x="195" y="223"/>
                  <a:pt x="195" y="223"/>
                </a:cubicBezTo>
                <a:cubicBezTo>
                  <a:pt x="193" y="219"/>
                  <a:pt x="191" y="216"/>
                  <a:pt x="190" y="214"/>
                </a:cubicBezTo>
                <a:cubicBezTo>
                  <a:pt x="189" y="212"/>
                  <a:pt x="186" y="211"/>
                  <a:pt x="183" y="209"/>
                </a:cubicBezTo>
                <a:cubicBezTo>
                  <a:pt x="183" y="236"/>
                  <a:pt x="183" y="236"/>
                  <a:pt x="183" y="236"/>
                </a:cubicBezTo>
                <a:cubicBezTo>
                  <a:pt x="202" y="241"/>
                  <a:pt x="215" y="247"/>
                  <a:pt x="221" y="252"/>
                </a:cubicBezTo>
                <a:cubicBezTo>
                  <a:pt x="230" y="260"/>
                  <a:pt x="234" y="270"/>
                  <a:pt x="234" y="282"/>
                </a:cubicBezTo>
                <a:cubicBezTo>
                  <a:pt x="234" y="288"/>
                  <a:pt x="233" y="295"/>
                  <a:pt x="230" y="3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59"/>
          <p:cNvSpPr>
            <a:spLocks noEditPoints="1"/>
          </p:cNvSpPr>
          <p:nvPr/>
        </p:nvSpPr>
        <p:spPr bwMode="auto">
          <a:xfrm>
            <a:off x="4717254" y="1733443"/>
            <a:ext cx="819150" cy="725488"/>
          </a:xfrm>
          <a:custGeom>
            <a:avLst/>
            <a:gdLst>
              <a:gd name="T0" fmla="*/ 94 w 237"/>
              <a:gd name="T1" fmla="*/ 127 h 210"/>
              <a:gd name="T2" fmla="*/ 0 w 237"/>
              <a:gd name="T3" fmla="*/ 127 h 210"/>
              <a:gd name="T4" fmla="*/ 0 w 237"/>
              <a:gd name="T5" fmla="*/ 210 h 210"/>
              <a:gd name="T6" fmla="*/ 10 w 237"/>
              <a:gd name="T7" fmla="*/ 210 h 210"/>
              <a:gd name="T8" fmla="*/ 10 w 237"/>
              <a:gd name="T9" fmla="*/ 137 h 210"/>
              <a:gd name="T10" fmla="*/ 83 w 237"/>
              <a:gd name="T11" fmla="*/ 137 h 210"/>
              <a:gd name="T12" fmla="*/ 83 w 237"/>
              <a:gd name="T13" fmla="*/ 210 h 210"/>
              <a:gd name="T14" fmla="*/ 94 w 237"/>
              <a:gd name="T15" fmla="*/ 210 h 210"/>
              <a:gd name="T16" fmla="*/ 94 w 237"/>
              <a:gd name="T17" fmla="*/ 127 h 210"/>
              <a:gd name="T18" fmla="*/ 61 w 237"/>
              <a:gd name="T19" fmla="*/ 33 h 210"/>
              <a:gd name="T20" fmla="*/ 26 w 237"/>
              <a:gd name="T21" fmla="*/ 68 h 210"/>
              <a:gd name="T22" fmla="*/ 43 w 237"/>
              <a:gd name="T23" fmla="*/ 98 h 210"/>
              <a:gd name="T24" fmla="*/ 17 w 237"/>
              <a:gd name="T25" fmla="*/ 121 h 210"/>
              <a:gd name="T26" fmla="*/ 99 w 237"/>
              <a:gd name="T27" fmla="*/ 121 h 210"/>
              <a:gd name="T28" fmla="*/ 99 w 237"/>
              <a:gd name="T29" fmla="*/ 193 h 210"/>
              <a:gd name="T30" fmla="*/ 159 w 237"/>
              <a:gd name="T31" fmla="*/ 139 h 210"/>
              <a:gd name="T32" fmla="*/ 158 w 237"/>
              <a:gd name="T33" fmla="*/ 120 h 210"/>
              <a:gd name="T34" fmla="*/ 149 w 237"/>
              <a:gd name="T35" fmla="*/ 117 h 210"/>
              <a:gd name="T36" fmla="*/ 140 w 237"/>
              <a:gd name="T37" fmla="*/ 121 h 210"/>
              <a:gd name="T38" fmla="*/ 111 w 237"/>
              <a:gd name="T39" fmla="*/ 141 h 210"/>
              <a:gd name="T40" fmla="*/ 80 w 237"/>
              <a:gd name="T41" fmla="*/ 98 h 210"/>
              <a:gd name="T42" fmla="*/ 97 w 237"/>
              <a:gd name="T43" fmla="*/ 68 h 210"/>
              <a:gd name="T44" fmla="*/ 61 w 237"/>
              <a:gd name="T45" fmla="*/ 33 h 210"/>
              <a:gd name="T46" fmla="*/ 211 w 237"/>
              <a:gd name="T47" fmla="*/ 18 h 210"/>
              <a:gd name="T48" fmla="*/ 172 w 237"/>
              <a:gd name="T49" fmla="*/ 56 h 210"/>
              <a:gd name="T50" fmla="*/ 143 w 237"/>
              <a:gd name="T51" fmla="*/ 38 h 210"/>
              <a:gd name="T52" fmla="*/ 141 w 237"/>
              <a:gd name="T53" fmla="*/ 37 h 210"/>
              <a:gd name="T54" fmla="*/ 140 w 237"/>
              <a:gd name="T55" fmla="*/ 38 h 210"/>
              <a:gd name="T56" fmla="*/ 112 w 237"/>
              <a:gd name="T57" fmla="*/ 65 h 210"/>
              <a:gd name="T58" fmla="*/ 116 w 237"/>
              <a:gd name="T59" fmla="*/ 69 h 210"/>
              <a:gd name="T60" fmla="*/ 142 w 237"/>
              <a:gd name="T61" fmla="*/ 43 h 210"/>
              <a:gd name="T62" fmla="*/ 170 w 237"/>
              <a:gd name="T63" fmla="*/ 62 h 210"/>
              <a:gd name="T64" fmla="*/ 172 w 237"/>
              <a:gd name="T65" fmla="*/ 63 h 210"/>
              <a:gd name="T66" fmla="*/ 174 w 237"/>
              <a:gd name="T67" fmla="*/ 62 h 210"/>
              <a:gd name="T68" fmla="*/ 215 w 237"/>
              <a:gd name="T69" fmla="*/ 22 h 210"/>
              <a:gd name="T70" fmla="*/ 211 w 237"/>
              <a:gd name="T71" fmla="*/ 18 h 210"/>
              <a:gd name="T72" fmla="*/ 237 w 237"/>
              <a:gd name="T73" fmla="*/ 0 h 210"/>
              <a:gd name="T74" fmla="*/ 90 w 237"/>
              <a:gd name="T75" fmla="*/ 0 h 210"/>
              <a:gd name="T76" fmla="*/ 90 w 237"/>
              <a:gd name="T77" fmla="*/ 32 h 210"/>
              <a:gd name="T78" fmla="*/ 101 w 237"/>
              <a:gd name="T79" fmla="*/ 45 h 210"/>
              <a:gd name="T80" fmla="*/ 101 w 237"/>
              <a:gd name="T81" fmla="*/ 11 h 210"/>
              <a:gd name="T82" fmla="*/ 226 w 237"/>
              <a:gd name="T83" fmla="*/ 11 h 210"/>
              <a:gd name="T84" fmla="*/ 226 w 237"/>
              <a:gd name="T85" fmla="*/ 74 h 210"/>
              <a:gd name="T86" fmla="*/ 107 w 237"/>
              <a:gd name="T87" fmla="*/ 74 h 210"/>
              <a:gd name="T88" fmla="*/ 104 w 237"/>
              <a:gd name="T89" fmla="*/ 84 h 210"/>
              <a:gd name="T90" fmla="*/ 160 w 237"/>
              <a:gd name="T91" fmla="*/ 84 h 210"/>
              <a:gd name="T92" fmla="*/ 160 w 237"/>
              <a:gd name="T93" fmla="*/ 91 h 210"/>
              <a:gd name="T94" fmla="*/ 144 w 237"/>
              <a:gd name="T95" fmla="*/ 91 h 210"/>
              <a:gd name="T96" fmla="*/ 144 w 237"/>
              <a:gd name="T97" fmla="*/ 102 h 210"/>
              <a:gd name="T98" fmla="*/ 186 w 237"/>
              <a:gd name="T99" fmla="*/ 102 h 210"/>
              <a:gd name="T100" fmla="*/ 186 w 237"/>
              <a:gd name="T101" fmla="*/ 91 h 210"/>
              <a:gd name="T102" fmla="*/ 170 w 237"/>
              <a:gd name="T103" fmla="*/ 91 h 210"/>
              <a:gd name="T104" fmla="*/ 170 w 237"/>
              <a:gd name="T105" fmla="*/ 84 h 210"/>
              <a:gd name="T106" fmla="*/ 237 w 237"/>
              <a:gd name="T107" fmla="*/ 84 h 210"/>
              <a:gd name="T108" fmla="*/ 237 w 237"/>
              <a:gd name="T109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7" h="210">
                <a:moveTo>
                  <a:pt x="94" y="127"/>
                </a:moveTo>
                <a:cubicBezTo>
                  <a:pt x="0" y="127"/>
                  <a:pt x="0" y="127"/>
                  <a:pt x="0" y="127"/>
                </a:cubicBezTo>
                <a:cubicBezTo>
                  <a:pt x="0" y="210"/>
                  <a:pt x="0" y="210"/>
                  <a:pt x="0" y="210"/>
                </a:cubicBezTo>
                <a:cubicBezTo>
                  <a:pt x="10" y="210"/>
                  <a:pt x="10" y="210"/>
                  <a:pt x="10" y="210"/>
                </a:cubicBezTo>
                <a:cubicBezTo>
                  <a:pt x="10" y="137"/>
                  <a:pt x="10" y="137"/>
                  <a:pt x="10" y="137"/>
                </a:cubicBezTo>
                <a:cubicBezTo>
                  <a:pt x="83" y="137"/>
                  <a:pt x="83" y="137"/>
                  <a:pt x="83" y="137"/>
                </a:cubicBezTo>
                <a:cubicBezTo>
                  <a:pt x="83" y="210"/>
                  <a:pt x="83" y="210"/>
                  <a:pt x="83" y="210"/>
                </a:cubicBezTo>
                <a:cubicBezTo>
                  <a:pt x="94" y="210"/>
                  <a:pt x="94" y="210"/>
                  <a:pt x="94" y="210"/>
                </a:cubicBezTo>
                <a:cubicBezTo>
                  <a:pt x="94" y="127"/>
                  <a:pt x="94" y="127"/>
                  <a:pt x="94" y="127"/>
                </a:cubicBezTo>
                <a:moveTo>
                  <a:pt x="61" y="33"/>
                </a:moveTo>
                <a:cubicBezTo>
                  <a:pt x="42" y="33"/>
                  <a:pt x="26" y="49"/>
                  <a:pt x="26" y="68"/>
                </a:cubicBezTo>
                <a:cubicBezTo>
                  <a:pt x="26" y="81"/>
                  <a:pt x="33" y="92"/>
                  <a:pt x="43" y="98"/>
                </a:cubicBezTo>
                <a:cubicBezTo>
                  <a:pt x="33" y="103"/>
                  <a:pt x="24" y="112"/>
                  <a:pt x="17" y="121"/>
                </a:cubicBezTo>
                <a:cubicBezTo>
                  <a:pt x="99" y="121"/>
                  <a:pt x="99" y="121"/>
                  <a:pt x="99" y="121"/>
                </a:cubicBezTo>
                <a:cubicBezTo>
                  <a:pt x="99" y="193"/>
                  <a:pt x="99" y="193"/>
                  <a:pt x="99" y="193"/>
                </a:cubicBezTo>
                <a:cubicBezTo>
                  <a:pt x="159" y="139"/>
                  <a:pt x="159" y="139"/>
                  <a:pt x="159" y="139"/>
                </a:cubicBezTo>
                <a:cubicBezTo>
                  <a:pt x="164" y="134"/>
                  <a:pt x="164" y="125"/>
                  <a:pt x="158" y="120"/>
                </a:cubicBezTo>
                <a:cubicBezTo>
                  <a:pt x="156" y="118"/>
                  <a:pt x="153" y="117"/>
                  <a:pt x="149" y="117"/>
                </a:cubicBezTo>
                <a:cubicBezTo>
                  <a:pt x="146" y="117"/>
                  <a:pt x="142" y="118"/>
                  <a:pt x="140" y="121"/>
                </a:cubicBezTo>
                <a:cubicBezTo>
                  <a:pt x="111" y="141"/>
                  <a:pt x="111" y="141"/>
                  <a:pt x="111" y="141"/>
                </a:cubicBezTo>
                <a:cubicBezTo>
                  <a:pt x="108" y="125"/>
                  <a:pt x="99" y="109"/>
                  <a:pt x="80" y="98"/>
                </a:cubicBezTo>
                <a:cubicBezTo>
                  <a:pt x="90" y="92"/>
                  <a:pt x="97" y="81"/>
                  <a:pt x="97" y="68"/>
                </a:cubicBezTo>
                <a:cubicBezTo>
                  <a:pt x="97" y="49"/>
                  <a:pt x="81" y="33"/>
                  <a:pt x="61" y="33"/>
                </a:cubicBezTo>
                <a:moveTo>
                  <a:pt x="211" y="18"/>
                </a:moveTo>
                <a:cubicBezTo>
                  <a:pt x="172" y="56"/>
                  <a:pt x="172" y="56"/>
                  <a:pt x="172" y="56"/>
                </a:cubicBezTo>
                <a:cubicBezTo>
                  <a:pt x="143" y="38"/>
                  <a:pt x="143" y="38"/>
                  <a:pt x="143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40" y="38"/>
                  <a:pt x="140" y="38"/>
                  <a:pt x="140" y="38"/>
                </a:cubicBezTo>
                <a:cubicBezTo>
                  <a:pt x="112" y="65"/>
                  <a:pt x="112" y="65"/>
                  <a:pt x="112" y="65"/>
                </a:cubicBezTo>
                <a:cubicBezTo>
                  <a:pt x="116" y="69"/>
                  <a:pt x="116" y="69"/>
                  <a:pt x="116" y="69"/>
                </a:cubicBezTo>
                <a:cubicBezTo>
                  <a:pt x="142" y="43"/>
                  <a:pt x="142" y="43"/>
                  <a:pt x="142" y="43"/>
                </a:cubicBezTo>
                <a:cubicBezTo>
                  <a:pt x="170" y="62"/>
                  <a:pt x="170" y="62"/>
                  <a:pt x="170" y="62"/>
                </a:cubicBezTo>
                <a:cubicBezTo>
                  <a:pt x="172" y="63"/>
                  <a:pt x="172" y="63"/>
                  <a:pt x="172" y="63"/>
                </a:cubicBezTo>
                <a:cubicBezTo>
                  <a:pt x="174" y="62"/>
                  <a:pt x="174" y="62"/>
                  <a:pt x="174" y="62"/>
                </a:cubicBezTo>
                <a:cubicBezTo>
                  <a:pt x="215" y="22"/>
                  <a:pt x="215" y="22"/>
                  <a:pt x="215" y="22"/>
                </a:cubicBezTo>
                <a:cubicBezTo>
                  <a:pt x="211" y="18"/>
                  <a:pt x="211" y="18"/>
                  <a:pt x="211" y="18"/>
                </a:cubicBezTo>
                <a:moveTo>
                  <a:pt x="237" y="0"/>
                </a:moveTo>
                <a:cubicBezTo>
                  <a:pt x="90" y="0"/>
                  <a:pt x="90" y="0"/>
                  <a:pt x="90" y="0"/>
                </a:cubicBezTo>
                <a:cubicBezTo>
                  <a:pt x="90" y="32"/>
                  <a:pt x="90" y="32"/>
                  <a:pt x="90" y="32"/>
                </a:cubicBezTo>
                <a:cubicBezTo>
                  <a:pt x="94" y="36"/>
                  <a:pt x="98" y="40"/>
                  <a:pt x="101" y="45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226" y="11"/>
                  <a:pt x="226" y="11"/>
                  <a:pt x="226" y="11"/>
                </a:cubicBezTo>
                <a:cubicBezTo>
                  <a:pt x="226" y="74"/>
                  <a:pt x="226" y="74"/>
                  <a:pt x="226" y="74"/>
                </a:cubicBezTo>
                <a:cubicBezTo>
                  <a:pt x="107" y="74"/>
                  <a:pt x="107" y="74"/>
                  <a:pt x="107" y="74"/>
                </a:cubicBezTo>
                <a:cubicBezTo>
                  <a:pt x="106" y="77"/>
                  <a:pt x="106" y="81"/>
                  <a:pt x="104" y="84"/>
                </a:cubicBezTo>
                <a:cubicBezTo>
                  <a:pt x="160" y="84"/>
                  <a:pt x="160" y="84"/>
                  <a:pt x="160" y="84"/>
                </a:cubicBezTo>
                <a:cubicBezTo>
                  <a:pt x="160" y="91"/>
                  <a:pt x="160" y="91"/>
                  <a:pt x="160" y="91"/>
                </a:cubicBezTo>
                <a:cubicBezTo>
                  <a:pt x="144" y="91"/>
                  <a:pt x="144" y="91"/>
                  <a:pt x="144" y="91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86" y="102"/>
                  <a:pt x="186" y="102"/>
                  <a:pt x="186" y="102"/>
                </a:cubicBezTo>
                <a:cubicBezTo>
                  <a:pt x="186" y="91"/>
                  <a:pt x="186" y="91"/>
                  <a:pt x="186" y="91"/>
                </a:cubicBezTo>
                <a:cubicBezTo>
                  <a:pt x="170" y="91"/>
                  <a:pt x="170" y="91"/>
                  <a:pt x="170" y="91"/>
                </a:cubicBezTo>
                <a:cubicBezTo>
                  <a:pt x="170" y="84"/>
                  <a:pt x="170" y="84"/>
                  <a:pt x="170" y="84"/>
                </a:cubicBezTo>
                <a:cubicBezTo>
                  <a:pt x="237" y="84"/>
                  <a:pt x="237" y="84"/>
                  <a:pt x="237" y="84"/>
                </a:cubicBezTo>
                <a:cubicBezTo>
                  <a:pt x="237" y="0"/>
                  <a:pt x="237" y="0"/>
                  <a:pt x="237" y="0"/>
                </a:cubicBezTo>
              </a:path>
            </a:pathLst>
          </a:custGeom>
          <a:solidFill>
            <a:srgbClr val="85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Freeform 60"/>
          <p:cNvSpPr>
            <a:spLocks noEditPoints="1"/>
          </p:cNvSpPr>
          <p:nvPr/>
        </p:nvSpPr>
        <p:spPr bwMode="auto">
          <a:xfrm>
            <a:off x="7305232" y="1724712"/>
            <a:ext cx="711200" cy="742950"/>
          </a:xfrm>
          <a:custGeom>
            <a:avLst/>
            <a:gdLst>
              <a:gd name="T0" fmla="*/ 173 w 206"/>
              <a:gd name="T1" fmla="*/ 109 h 215"/>
              <a:gd name="T2" fmla="*/ 115 w 206"/>
              <a:gd name="T3" fmla="*/ 124 h 215"/>
              <a:gd name="T4" fmla="*/ 129 w 206"/>
              <a:gd name="T5" fmla="*/ 138 h 215"/>
              <a:gd name="T6" fmla="*/ 67 w 206"/>
              <a:gd name="T7" fmla="*/ 200 h 215"/>
              <a:gd name="T8" fmla="*/ 82 w 206"/>
              <a:gd name="T9" fmla="*/ 215 h 215"/>
              <a:gd name="T10" fmla="*/ 144 w 206"/>
              <a:gd name="T11" fmla="*/ 153 h 215"/>
              <a:gd name="T12" fmla="*/ 153 w 206"/>
              <a:gd name="T13" fmla="*/ 161 h 215"/>
              <a:gd name="T14" fmla="*/ 157 w 206"/>
              <a:gd name="T15" fmla="*/ 166 h 215"/>
              <a:gd name="T16" fmla="*/ 173 w 206"/>
              <a:gd name="T17" fmla="*/ 109 h 215"/>
              <a:gd name="T18" fmla="*/ 68 w 206"/>
              <a:gd name="T19" fmla="*/ 99 h 215"/>
              <a:gd name="T20" fmla="*/ 20 w 206"/>
              <a:gd name="T21" fmla="*/ 111 h 215"/>
              <a:gd name="T22" fmla="*/ 32 w 206"/>
              <a:gd name="T23" fmla="*/ 123 h 215"/>
              <a:gd name="T24" fmla="*/ 1 w 206"/>
              <a:gd name="T25" fmla="*/ 154 h 215"/>
              <a:gd name="T26" fmla="*/ 13 w 206"/>
              <a:gd name="T27" fmla="*/ 166 h 215"/>
              <a:gd name="T28" fmla="*/ 44 w 206"/>
              <a:gd name="T29" fmla="*/ 135 h 215"/>
              <a:gd name="T30" fmla="*/ 51 w 206"/>
              <a:gd name="T31" fmla="*/ 142 h 215"/>
              <a:gd name="T32" fmla="*/ 55 w 206"/>
              <a:gd name="T33" fmla="*/ 146 h 215"/>
              <a:gd name="T34" fmla="*/ 68 w 206"/>
              <a:gd name="T35" fmla="*/ 99 h 215"/>
              <a:gd name="T36" fmla="*/ 106 w 206"/>
              <a:gd name="T37" fmla="*/ 26 h 215"/>
              <a:gd name="T38" fmla="*/ 48 w 206"/>
              <a:gd name="T39" fmla="*/ 41 h 215"/>
              <a:gd name="T40" fmla="*/ 62 w 206"/>
              <a:gd name="T41" fmla="*/ 56 h 215"/>
              <a:gd name="T42" fmla="*/ 0 w 206"/>
              <a:gd name="T43" fmla="*/ 118 h 215"/>
              <a:gd name="T44" fmla="*/ 15 w 206"/>
              <a:gd name="T45" fmla="*/ 132 h 215"/>
              <a:gd name="T46" fmla="*/ 25 w 206"/>
              <a:gd name="T47" fmla="*/ 123 h 215"/>
              <a:gd name="T48" fmla="*/ 10 w 206"/>
              <a:gd name="T49" fmla="*/ 109 h 215"/>
              <a:gd name="T50" fmla="*/ 49 w 206"/>
              <a:gd name="T51" fmla="*/ 99 h 215"/>
              <a:gd name="T52" fmla="*/ 77 w 206"/>
              <a:gd name="T53" fmla="*/ 70 h 215"/>
              <a:gd name="T54" fmla="*/ 86 w 206"/>
              <a:gd name="T55" fmla="*/ 79 h 215"/>
              <a:gd name="T56" fmla="*/ 91 w 206"/>
              <a:gd name="T57" fmla="*/ 84 h 215"/>
              <a:gd name="T58" fmla="*/ 106 w 206"/>
              <a:gd name="T59" fmla="*/ 26 h 215"/>
              <a:gd name="T60" fmla="*/ 206 w 206"/>
              <a:gd name="T61" fmla="*/ 0 h 215"/>
              <a:gd name="T62" fmla="*/ 125 w 206"/>
              <a:gd name="T63" fmla="*/ 21 h 215"/>
              <a:gd name="T64" fmla="*/ 144 w 206"/>
              <a:gd name="T65" fmla="*/ 41 h 215"/>
              <a:gd name="T66" fmla="*/ 68 w 206"/>
              <a:gd name="T67" fmla="*/ 118 h 215"/>
              <a:gd name="T68" fmla="*/ 64 w 206"/>
              <a:gd name="T69" fmla="*/ 134 h 215"/>
              <a:gd name="T70" fmla="*/ 78 w 206"/>
              <a:gd name="T71" fmla="*/ 149 h 215"/>
              <a:gd name="T72" fmla="*/ 165 w 206"/>
              <a:gd name="T73" fmla="*/ 62 h 215"/>
              <a:gd name="T74" fmla="*/ 177 w 206"/>
              <a:gd name="T75" fmla="*/ 74 h 215"/>
              <a:gd name="T76" fmla="*/ 184 w 206"/>
              <a:gd name="T77" fmla="*/ 81 h 215"/>
              <a:gd name="T78" fmla="*/ 206 w 206"/>
              <a:gd name="T79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06" h="215">
                <a:moveTo>
                  <a:pt x="173" y="109"/>
                </a:moveTo>
                <a:cubicBezTo>
                  <a:pt x="115" y="124"/>
                  <a:pt x="115" y="124"/>
                  <a:pt x="115" y="124"/>
                </a:cubicBezTo>
                <a:cubicBezTo>
                  <a:pt x="129" y="138"/>
                  <a:pt x="129" y="138"/>
                  <a:pt x="129" y="138"/>
                </a:cubicBezTo>
                <a:cubicBezTo>
                  <a:pt x="67" y="200"/>
                  <a:pt x="67" y="200"/>
                  <a:pt x="67" y="200"/>
                </a:cubicBezTo>
                <a:cubicBezTo>
                  <a:pt x="82" y="215"/>
                  <a:pt x="82" y="215"/>
                  <a:pt x="82" y="215"/>
                </a:cubicBezTo>
                <a:cubicBezTo>
                  <a:pt x="144" y="153"/>
                  <a:pt x="144" y="153"/>
                  <a:pt x="144" y="153"/>
                </a:cubicBezTo>
                <a:cubicBezTo>
                  <a:pt x="153" y="161"/>
                  <a:pt x="153" y="161"/>
                  <a:pt x="153" y="161"/>
                </a:cubicBezTo>
                <a:cubicBezTo>
                  <a:pt x="157" y="166"/>
                  <a:pt x="157" y="166"/>
                  <a:pt x="157" y="166"/>
                </a:cubicBezTo>
                <a:cubicBezTo>
                  <a:pt x="173" y="109"/>
                  <a:pt x="173" y="109"/>
                  <a:pt x="173" y="109"/>
                </a:cubicBezTo>
                <a:moveTo>
                  <a:pt x="68" y="99"/>
                </a:moveTo>
                <a:cubicBezTo>
                  <a:pt x="20" y="111"/>
                  <a:pt x="20" y="111"/>
                  <a:pt x="20" y="111"/>
                </a:cubicBezTo>
                <a:cubicBezTo>
                  <a:pt x="32" y="123"/>
                  <a:pt x="32" y="123"/>
                  <a:pt x="32" y="123"/>
                </a:cubicBezTo>
                <a:cubicBezTo>
                  <a:pt x="1" y="154"/>
                  <a:pt x="1" y="154"/>
                  <a:pt x="1" y="154"/>
                </a:cubicBezTo>
                <a:cubicBezTo>
                  <a:pt x="13" y="166"/>
                  <a:pt x="13" y="166"/>
                  <a:pt x="13" y="166"/>
                </a:cubicBezTo>
                <a:cubicBezTo>
                  <a:pt x="44" y="135"/>
                  <a:pt x="44" y="135"/>
                  <a:pt x="44" y="135"/>
                </a:cubicBezTo>
                <a:cubicBezTo>
                  <a:pt x="51" y="142"/>
                  <a:pt x="51" y="142"/>
                  <a:pt x="51" y="142"/>
                </a:cubicBezTo>
                <a:cubicBezTo>
                  <a:pt x="55" y="146"/>
                  <a:pt x="55" y="146"/>
                  <a:pt x="55" y="146"/>
                </a:cubicBezTo>
                <a:cubicBezTo>
                  <a:pt x="68" y="99"/>
                  <a:pt x="68" y="99"/>
                  <a:pt x="68" y="99"/>
                </a:cubicBezTo>
                <a:moveTo>
                  <a:pt x="106" y="26"/>
                </a:moveTo>
                <a:cubicBezTo>
                  <a:pt x="48" y="41"/>
                  <a:pt x="48" y="41"/>
                  <a:pt x="48" y="41"/>
                </a:cubicBezTo>
                <a:cubicBezTo>
                  <a:pt x="62" y="56"/>
                  <a:pt x="62" y="56"/>
                  <a:pt x="62" y="56"/>
                </a:cubicBezTo>
                <a:cubicBezTo>
                  <a:pt x="0" y="118"/>
                  <a:pt x="0" y="118"/>
                  <a:pt x="0" y="118"/>
                </a:cubicBezTo>
                <a:cubicBezTo>
                  <a:pt x="15" y="132"/>
                  <a:pt x="15" y="132"/>
                  <a:pt x="15" y="132"/>
                </a:cubicBezTo>
                <a:cubicBezTo>
                  <a:pt x="25" y="123"/>
                  <a:pt x="25" y="123"/>
                  <a:pt x="25" y="123"/>
                </a:cubicBezTo>
                <a:cubicBezTo>
                  <a:pt x="21" y="119"/>
                  <a:pt x="10" y="109"/>
                  <a:pt x="10" y="109"/>
                </a:cubicBezTo>
                <a:cubicBezTo>
                  <a:pt x="49" y="99"/>
                  <a:pt x="49" y="99"/>
                  <a:pt x="49" y="99"/>
                </a:cubicBezTo>
                <a:cubicBezTo>
                  <a:pt x="77" y="70"/>
                  <a:pt x="77" y="70"/>
                  <a:pt x="77" y="70"/>
                </a:cubicBezTo>
                <a:cubicBezTo>
                  <a:pt x="86" y="79"/>
                  <a:pt x="86" y="79"/>
                  <a:pt x="86" y="79"/>
                </a:cubicBezTo>
                <a:cubicBezTo>
                  <a:pt x="91" y="84"/>
                  <a:pt x="91" y="84"/>
                  <a:pt x="91" y="84"/>
                </a:cubicBezTo>
                <a:cubicBezTo>
                  <a:pt x="106" y="26"/>
                  <a:pt x="106" y="26"/>
                  <a:pt x="106" y="26"/>
                </a:cubicBezTo>
                <a:moveTo>
                  <a:pt x="206" y="0"/>
                </a:moveTo>
                <a:cubicBezTo>
                  <a:pt x="125" y="21"/>
                  <a:pt x="125" y="21"/>
                  <a:pt x="125" y="21"/>
                </a:cubicBezTo>
                <a:cubicBezTo>
                  <a:pt x="144" y="41"/>
                  <a:pt x="144" y="41"/>
                  <a:pt x="144" y="41"/>
                </a:cubicBezTo>
                <a:cubicBezTo>
                  <a:pt x="68" y="118"/>
                  <a:pt x="68" y="118"/>
                  <a:pt x="68" y="118"/>
                </a:cubicBezTo>
                <a:cubicBezTo>
                  <a:pt x="64" y="134"/>
                  <a:pt x="64" y="134"/>
                  <a:pt x="64" y="134"/>
                </a:cubicBezTo>
                <a:cubicBezTo>
                  <a:pt x="78" y="149"/>
                  <a:pt x="78" y="149"/>
                  <a:pt x="78" y="149"/>
                </a:cubicBezTo>
                <a:cubicBezTo>
                  <a:pt x="165" y="62"/>
                  <a:pt x="165" y="62"/>
                  <a:pt x="165" y="62"/>
                </a:cubicBezTo>
                <a:cubicBezTo>
                  <a:pt x="177" y="74"/>
                  <a:pt x="177" y="74"/>
                  <a:pt x="177" y="74"/>
                </a:cubicBezTo>
                <a:cubicBezTo>
                  <a:pt x="184" y="81"/>
                  <a:pt x="184" y="81"/>
                  <a:pt x="184" y="81"/>
                </a:cubicBezTo>
                <a:cubicBezTo>
                  <a:pt x="206" y="0"/>
                  <a:pt x="206" y="0"/>
                  <a:pt x="206" y="0"/>
                </a:cubicBezTo>
              </a:path>
            </a:pathLst>
          </a:custGeom>
          <a:solidFill>
            <a:srgbClr val="85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937" y="3289278"/>
            <a:ext cx="1523054" cy="1292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9118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數位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金融與金融科技發展觀察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6524625" y="1184910"/>
            <a:ext cx="267544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  <a:close/>
              </a:path>
            </a:pathLst>
          </a:custGeom>
          <a:solidFill>
            <a:srgbClr val="F083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6524625" y="1184910"/>
            <a:ext cx="267544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3700464" y="4023360"/>
            <a:ext cx="2667642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  <a:close/>
              </a:path>
            </a:pathLst>
          </a:custGeom>
          <a:solidFill>
            <a:srgbClr val="47B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3700464" y="4023360"/>
            <a:ext cx="2667642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6523038" y="4023360"/>
            <a:ext cx="2666083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  <a:close/>
              </a:path>
            </a:pathLst>
          </a:custGeom>
          <a:solidFill>
            <a:srgbClr val="0055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6523038" y="4023360"/>
            <a:ext cx="2666083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3692525" y="1184910"/>
            <a:ext cx="267544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  <a:close/>
              </a:path>
            </a:pathLst>
          </a:custGeom>
          <a:solidFill>
            <a:srgbClr val="9DC8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3692525" y="1184910"/>
            <a:ext cx="267544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Oval 17"/>
          <p:cNvSpPr>
            <a:spLocks noChangeArrowheads="1"/>
          </p:cNvSpPr>
          <p:nvPr/>
        </p:nvSpPr>
        <p:spPr bwMode="auto">
          <a:xfrm>
            <a:off x="5305425" y="2796223"/>
            <a:ext cx="2288557" cy="2328863"/>
          </a:xfrm>
          <a:prstGeom prst="ellipse">
            <a:avLst/>
          </a:prstGeom>
          <a:solidFill>
            <a:srgbClr val="F8F4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Freeform 22"/>
          <p:cNvSpPr>
            <a:spLocks/>
          </p:cNvSpPr>
          <p:nvPr/>
        </p:nvSpPr>
        <p:spPr bwMode="auto">
          <a:xfrm>
            <a:off x="8841388" y="3133567"/>
            <a:ext cx="682635" cy="270034"/>
          </a:xfrm>
          <a:custGeom>
            <a:avLst/>
            <a:gdLst>
              <a:gd name="T0" fmla="*/ 5 w 808"/>
              <a:gd name="T1" fmla="*/ 0 h 174"/>
              <a:gd name="T2" fmla="*/ 208 w 808"/>
              <a:gd name="T3" fmla="*/ 166 h 174"/>
              <a:gd name="T4" fmla="*/ 808 w 808"/>
              <a:gd name="T5" fmla="*/ 166 h 174"/>
              <a:gd name="T6" fmla="*/ 808 w 808"/>
              <a:gd name="T7" fmla="*/ 174 h 174"/>
              <a:gd name="T8" fmla="*/ 205 w 808"/>
              <a:gd name="T9" fmla="*/ 174 h 174"/>
              <a:gd name="T10" fmla="*/ 0 w 808"/>
              <a:gd name="T11" fmla="*/ 7 h 174"/>
              <a:gd name="T12" fmla="*/ 5 w 808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174">
                <a:moveTo>
                  <a:pt x="5" y="0"/>
                </a:moveTo>
                <a:lnTo>
                  <a:pt x="208" y="166"/>
                </a:lnTo>
                <a:lnTo>
                  <a:pt x="808" y="166"/>
                </a:lnTo>
                <a:lnTo>
                  <a:pt x="808" y="174"/>
                </a:lnTo>
                <a:lnTo>
                  <a:pt x="205" y="174"/>
                </a:lnTo>
                <a:lnTo>
                  <a:pt x="0" y="7"/>
                </a:lnTo>
                <a:lnTo>
                  <a:pt x="5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6" name="组合 83"/>
          <p:cNvGrpSpPr/>
          <p:nvPr/>
        </p:nvGrpSpPr>
        <p:grpSpPr>
          <a:xfrm>
            <a:off x="7394508" y="4494847"/>
            <a:ext cx="656905" cy="674690"/>
            <a:chOff x="9488488" y="4192588"/>
            <a:chExt cx="341313" cy="344487"/>
          </a:xfrm>
        </p:grpSpPr>
        <p:sp>
          <p:nvSpPr>
            <p:cNvPr id="47" name="Freeform 48"/>
            <p:cNvSpPr>
              <a:spLocks noEditPoints="1"/>
            </p:cNvSpPr>
            <p:nvPr/>
          </p:nvSpPr>
          <p:spPr bwMode="auto">
            <a:xfrm>
              <a:off x="9567863" y="4206875"/>
              <a:ext cx="182563" cy="330200"/>
            </a:xfrm>
            <a:custGeom>
              <a:avLst/>
              <a:gdLst>
                <a:gd name="T0" fmla="*/ 35 w 70"/>
                <a:gd name="T1" fmla="*/ 126 h 126"/>
                <a:gd name="T2" fmla="*/ 0 w 70"/>
                <a:gd name="T3" fmla="*/ 63 h 126"/>
                <a:gd name="T4" fmla="*/ 35 w 70"/>
                <a:gd name="T5" fmla="*/ 0 h 126"/>
                <a:gd name="T6" fmla="*/ 70 w 70"/>
                <a:gd name="T7" fmla="*/ 63 h 126"/>
                <a:gd name="T8" fmla="*/ 35 w 70"/>
                <a:gd name="T9" fmla="*/ 126 h 126"/>
                <a:gd name="T10" fmla="*/ 35 w 70"/>
                <a:gd name="T11" fmla="*/ 6 h 126"/>
                <a:gd name="T12" fmla="*/ 6 w 70"/>
                <a:gd name="T13" fmla="*/ 63 h 126"/>
                <a:gd name="T14" fmla="*/ 35 w 70"/>
                <a:gd name="T15" fmla="*/ 120 h 126"/>
                <a:gd name="T16" fmla="*/ 64 w 70"/>
                <a:gd name="T17" fmla="*/ 63 h 126"/>
                <a:gd name="T18" fmla="*/ 35 w 70"/>
                <a:gd name="T19" fmla="*/ 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26">
                  <a:moveTo>
                    <a:pt x="35" y="126"/>
                  </a:moveTo>
                  <a:cubicBezTo>
                    <a:pt x="15" y="126"/>
                    <a:pt x="0" y="98"/>
                    <a:pt x="0" y="63"/>
                  </a:cubicBezTo>
                  <a:cubicBezTo>
                    <a:pt x="0" y="27"/>
                    <a:pt x="15" y="0"/>
                    <a:pt x="35" y="0"/>
                  </a:cubicBezTo>
                  <a:cubicBezTo>
                    <a:pt x="55" y="0"/>
                    <a:pt x="70" y="27"/>
                    <a:pt x="70" y="63"/>
                  </a:cubicBezTo>
                  <a:cubicBezTo>
                    <a:pt x="70" y="98"/>
                    <a:pt x="55" y="126"/>
                    <a:pt x="35" y="126"/>
                  </a:cubicBezTo>
                  <a:close/>
                  <a:moveTo>
                    <a:pt x="35" y="6"/>
                  </a:moveTo>
                  <a:cubicBezTo>
                    <a:pt x="19" y="6"/>
                    <a:pt x="6" y="32"/>
                    <a:pt x="6" y="63"/>
                  </a:cubicBezTo>
                  <a:cubicBezTo>
                    <a:pt x="6" y="93"/>
                    <a:pt x="19" y="120"/>
                    <a:pt x="35" y="120"/>
                  </a:cubicBezTo>
                  <a:cubicBezTo>
                    <a:pt x="51" y="120"/>
                    <a:pt x="64" y="93"/>
                    <a:pt x="64" y="63"/>
                  </a:cubicBezTo>
                  <a:cubicBezTo>
                    <a:pt x="64" y="32"/>
                    <a:pt x="51" y="6"/>
                    <a:pt x="3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8" name="Freeform 49"/>
            <p:cNvSpPr>
              <a:spLocks noEditPoints="1"/>
            </p:cNvSpPr>
            <p:nvPr/>
          </p:nvSpPr>
          <p:spPr bwMode="auto">
            <a:xfrm>
              <a:off x="9488488" y="4260850"/>
              <a:ext cx="341313" cy="219075"/>
            </a:xfrm>
            <a:custGeom>
              <a:avLst/>
              <a:gdLst>
                <a:gd name="T0" fmla="*/ 40 w 130"/>
                <a:gd name="T1" fmla="*/ 83 h 83"/>
                <a:gd name="T2" fmla="*/ 8 w 130"/>
                <a:gd name="T3" fmla="*/ 68 h 83"/>
                <a:gd name="T4" fmla="*/ 50 w 130"/>
                <a:gd name="T5" fmla="*/ 9 h 83"/>
                <a:gd name="T6" fmla="*/ 90 w 130"/>
                <a:gd name="T7" fmla="*/ 0 h 83"/>
                <a:gd name="T8" fmla="*/ 122 w 130"/>
                <a:gd name="T9" fmla="*/ 15 h 83"/>
                <a:gd name="T10" fmla="*/ 80 w 130"/>
                <a:gd name="T11" fmla="*/ 74 h 83"/>
                <a:gd name="T12" fmla="*/ 40 w 130"/>
                <a:gd name="T13" fmla="*/ 83 h 83"/>
                <a:gd name="T14" fmla="*/ 90 w 130"/>
                <a:gd name="T15" fmla="*/ 6 h 83"/>
                <a:gd name="T16" fmla="*/ 53 w 130"/>
                <a:gd name="T17" fmla="*/ 15 h 83"/>
                <a:gd name="T18" fmla="*/ 13 w 130"/>
                <a:gd name="T19" fmla="*/ 66 h 83"/>
                <a:gd name="T20" fmla="*/ 40 w 130"/>
                <a:gd name="T21" fmla="*/ 77 h 83"/>
                <a:gd name="T22" fmla="*/ 77 w 130"/>
                <a:gd name="T23" fmla="*/ 68 h 83"/>
                <a:gd name="T24" fmla="*/ 117 w 130"/>
                <a:gd name="T25" fmla="*/ 17 h 83"/>
                <a:gd name="T26" fmla="*/ 90 w 130"/>
                <a:gd name="T27" fmla="*/ 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83">
                  <a:moveTo>
                    <a:pt x="40" y="83"/>
                  </a:moveTo>
                  <a:cubicBezTo>
                    <a:pt x="24" y="83"/>
                    <a:pt x="12" y="78"/>
                    <a:pt x="8" y="68"/>
                  </a:cubicBezTo>
                  <a:cubicBezTo>
                    <a:pt x="0" y="50"/>
                    <a:pt x="18" y="24"/>
                    <a:pt x="50" y="9"/>
                  </a:cubicBezTo>
                  <a:cubicBezTo>
                    <a:pt x="63" y="3"/>
                    <a:pt x="78" y="0"/>
                    <a:pt x="90" y="0"/>
                  </a:cubicBezTo>
                  <a:cubicBezTo>
                    <a:pt x="106" y="0"/>
                    <a:pt x="118" y="5"/>
                    <a:pt x="122" y="15"/>
                  </a:cubicBezTo>
                  <a:cubicBezTo>
                    <a:pt x="130" y="33"/>
                    <a:pt x="112" y="59"/>
                    <a:pt x="80" y="74"/>
                  </a:cubicBezTo>
                  <a:cubicBezTo>
                    <a:pt x="67" y="80"/>
                    <a:pt x="52" y="83"/>
                    <a:pt x="40" y="83"/>
                  </a:cubicBezTo>
                  <a:close/>
                  <a:moveTo>
                    <a:pt x="90" y="6"/>
                  </a:moveTo>
                  <a:cubicBezTo>
                    <a:pt x="79" y="6"/>
                    <a:pt x="65" y="9"/>
                    <a:pt x="53" y="15"/>
                  </a:cubicBezTo>
                  <a:cubicBezTo>
                    <a:pt x="25" y="28"/>
                    <a:pt x="7" y="51"/>
                    <a:pt x="13" y="66"/>
                  </a:cubicBezTo>
                  <a:cubicBezTo>
                    <a:pt x="17" y="73"/>
                    <a:pt x="26" y="77"/>
                    <a:pt x="40" y="77"/>
                  </a:cubicBezTo>
                  <a:cubicBezTo>
                    <a:pt x="51" y="77"/>
                    <a:pt x="65" y="74"/>
                    <a:pt x="77" y="68"/>
                  </a:cubicBezTo>
                  <a:cubicBezTo>
                    <a:pt x="105" y="55"/>
                    <a:pt x="123" y="32"/>
                    <a:pt x="117" y="17"/>
                  </a:cubicBezTo>
                  <a:cubicBezTo>
                    <a:pt x="113" y="10"/>
                    <a:pt x="104" y="6"/>
                    <a:pt x="9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9" name="Freeform 50"/>
            <p:cNvSpPr>
              <a:spLocks noEditPoints="1"/>
            </p:cNvSpPr>
            <p:nvPr/>
          </p:nvSpPr>
          <p:spPr bwMode="auto">
            <a:xfrm>
              <a:off x="9493250" y="4267200"/>
              <a:ext cx="331788" cy="206375"/>
            </a:xfrm>
            <a:custGeom>
              <a:avLst/>
              <a:gdLst>
                <a:gd name="T0" fmla="*/ 85 w 126"/>
                <a:gd name="T1" fmla="*/ 79 h 79"/>
                <a:gd name="T2" fmla="*/ 51 w 126"/>
                <a:gd name="T3" fmla="*/ 73 h 79"/>
                <a:gd name="T4" fmla="*/ 13 w 126"/>
                <a:gd name="T5" fmla="*/ 48 h 79"/>
                <a:gd name="T6" fmla="*/ 4 w 126"/>
                <a:gd name="T7" fmla="*/ 18 h 79"/>
                <a:gd name="T8" fmla="*/ 41 w 126"/>
                <a:gd name="T9" fmla="*/ 0 h 79"/>
                <a:gd name="T10" fmla="*/ 75 w 126"/>
                <a:gd name="T11" fmla="*/ 6 h 79"/>
                <a:gd name="T12" fmla="*/ 113 w 126"/>
                <a:gd name="T13" fmla="*/ 31 h 79"/>
                <a:gd name="T14" fmla="*/ 122 w 126"/>
                <a:gd name="T15" fmla="*/ 61 h 79"/>
                <a:gd name="T16" fmla="*/ 85 w 126"/>
                <a:gd name="T17" fmla="*/ 79 h 79"/>
                <a:gd name="T18" fmla="*/ 41 w 126"/>
                <a:gd name="T19" fmla="*/ 6 h 79"/>
                <a:gd name="T20" fmla="*/ 9 w 126"/>
                <a:gd name="T21" fmla="*/ 20 h 79"/>
                <a:gd name="T22" fmla="*/ 18 w 126"/>
                <a:gd name="T23" fmla="*/ 45 h 79"/>
                <a:gd name="T24" fmla="*/ 53 w 126"/>
                <a:gd name="T25" fmla="*/ 67 h 79"/>
                <a:gd name="T26" fmla="*/ 85 w 126"/>
                <a:gd name="T27" fmla="*/ 73 h 79"/>
                <a:gd name="T28" fmla="*/ 117 w 126"/>
                <a:gd name="T29" fmla="*/ 59 h 79"/>
                <a:gd name="T30" fmla="*/ 108 w 126"/>
                <a:gd name="T31" fmla="*/ 34 h 79"/>
                <a:gd name="T32" fmla="*/ 73 w 126"/>
                <a:gd name="T33" fmla="*/ 12 h 79"/>
                <a:gd name="T34" fmla="*/ 41 w 126"/>
                <a:gd name="T35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79">
                  <a:moveTo>
                    <a:pt x="85" y="79"/>
                  </a:moveTo>
                  <a:cubicBezTo>
                    <a:pt x="74" y="79"/>
                    <a:pt x="63" y="77"/>
                    <a:pt x="51" y="73"/>
                  </a:cubicBezTo>
                  <a:cubicBezTo>
                    <a:pt x="35" y="67"/>
                    <a:pt x="22" y="58"/>
                    <a:pt x="13" y="48"/>
                  </a:cubicBezTo>
                  <a:cubicBezTo>
                    <a:pt x="4" y="38"/>
                    <a:pt x="0" y="27"/>
                    <a:pt x="4" y="18"/>
                  </a:cubicBezTo>
                  <a:cubicBezTo>
                    <a:pt x="8" y="7"/>
                    <a:pt x="22" y="0"/>
                    <a:pt x="41" y="0"/>
                  </a:cubicBezTo>
                  <a:cubicBezTo>
                    <a:pt x="52" y="0"/>
                    <a:pt x="63" y="2"/>
                    <a:pt x="75" y="6"/>
                  </a:cubicBezTo>
                  <a:cubicBezTo>
                    <a:pt x="91" y="12"/>
                    <a:pt x="104" y="21"/>
                    <a:pt x="113" y="31"/>
                  </a:cubicBezTo>
                  <a:cubicBezTo>
                    <a:pt x="122" y="41"/>
                    <a:pt x="126" y="52"/>
                    <a:pt x="122" y="61"/>
                  </a:cubicBezTo>
                  <a:cubicBezTo>
                    <a:pt x="118" y="72"/>
                    <a:pt x="104" y="79"/>
                    <a:pt x="85" y="79"/>
                  </a:cubicBezTo>
                  <a:close/>
                  <a:moveTo>
                    <a:pt x="41" y="6"/>
                  </a:moveTo>
                  <a:cubicBezTo>
                    <a:pt x="24" y="6"/>
                    <a:pt x="13" y="11"/>
                    <a:pt x="9" y="20"/>
                  </a:cubicBezTo>
                  <a:cubicBezTo>
                    <a:pt x="7" y="27"/>
                    <a:pt x="10" y="36"/>
                    <a:pt x="18" y="45"/>
                  </a:cubicBezTo>
                  <a:cubicBezTo>
                    <a:pt x="26" y="54"/>
                    <a:pt x="38" y="62"/>
                    <a:pt x="53" y="67"/>
                  </a:cubicBezTo>
                  <a:cubicBezTo>
                    <a:pt x="64" y="71"/>
                    <a:pt x="75" y="73"/>
                    <a:pt x="85" y="73"/>
                  </a:cubicBezTo>
                  <a:cubicBezTo>
                    <a:pt x="102" y="73"/>
                    <a:pt x="113" y="68"/>
                    <a:pt x="117" y="59"/>
                  </a:cubicBezTo>
                  <a:cubicBezTo>
                    <a:pt x="119" y="52"/>
                    <a:pt x="116" y="43"/>
                    <a:pt x="108" y="34"/>
                  </a:cubicBezTo>
                  <a:cubicBezTo>
                    <a:pt x="100" y="25"/>
                    <a:pt x="88" y="17"/>
                    <a:pt x="73" y="12"/>
                  </a:cubicBezTo>
                  <a:cubicBezTo>
                    <a:pt x="62" y="8"/>
                    <a:pt x="51" y="6"/>
                    <a:pt x="4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0" name="Oval 51"/>
            <p:cNvSpPr>
              <a:spLocks noChangeArrowheads="1"/>
            </p:cNvSpPr>
            <p:nvPr/>
          </p:nvSpPr>
          <p:spPr bwMode="auto">
            <a:xfrm>
              <a:off x="9617075" y="4329113"/>
              <a:ext cx="84138" cy="84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" name="Oval 52"/>
            <p:cNvSpPr>
              <a:spLocks noChangeArrowheads="1"/>
            </p:cNvSpPr>
            <p:nvPr/>
          </p:nvSpPr>
          <p:spPr bwMode="auto">
            <a:xfrm>
              <a:off x="9785350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2" name="Oval 53"/>
            <p:cNvSpPr>
              <a:spLocks noChangeArrowheads="1"/>
            </p:cNvSpPr>
            <p:nvPr/>
          </p:nvSpPr>
          <p:spPr bwMode="auto">
            <a:xfrm>
              <a:off x="9491663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3" name="Oval 54"/>
            <p:cNvSpPr>
              <a:spLocks noChangeArrowheads="1"/>
            </p:cNvSpPr>
            <p:nvPr/>
          </p:nvSpPr>
          <p:spPr bwMode="auto">
            <a:xfrm>
              <a:off x="9637713" y="4192588"/>
              <a:ext cx="42863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4" name="文本框 90"/>
          <p:cNvSpPr txBox="1"/>
          <p:nvPr/>
        </p:nvSpPr>
        <p:spPr>
          <a:xfrm>
            <a:off x="521208" y="2877126"/>
            <a:ext cx="2764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分成詐騙簡訊及偽冒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網站、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電子郵件兩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</a:t>
            </a:r>
            <a:endParaRPr lang="zh-CN" altLang="en-US" sz="2000" dirty="0">
              <a:solidFill>
                <a:srgbClr val="605E5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2"/>
            </a:endParaRPr>
          </a:p>
        </p:txBody>
      </p:sp>
      <p:sp>
        <p:nvSpPr>
          <p:cNvPr id="58" name="文本框 94"/>
          <p:cNvSpPr txBox="1"/>
          <p:nvPr/>
        </p:nvSpPr>
        <p:spPr>
          <a:xfrm>
            <a:off x="3919791" y="2488819"/>
            <a:ext cx="2161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網路釣魚</a:t>
            </a:r>
            <a:endParaRPr lang="zh-CN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2"/>
            </a:endParaRPr>
          </a:p>
        </p:txBody>
      </p:sp>
      <p:sp>
        <p:nvSpPr>
          <p:cNvPr id="59" name="文本框 95"/>
          <p:cNvSpPr txBox="1"/>
          <p:nvPr/>
        </p:nvSpPr>
        <p:spPr>
          <a:xfrm>
            <a:off x="6515589" y="2389455"/>
            <a:ext cx="249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進階持續性滲透攻擊</a:t>
            </a:r>
            <a:endParaRPr lang="zh-CN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2"/>
            </a:endParaRPr>
          </a:p>
        </p:txBody>
      </p:sp>
      <p:sp>
        <p:nvSpPr>
          <p:cNvPr id="60" name="文本框 96"/>
          <p:cNvSpPr txBox="1"/>
          <p:nvPr/>
        </p:nvSpPr>
        <p:spPr>
          <a:xfrm>
            <a:off x="4058019" y="5197733"/>
            <a:ext cx="2161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勒索病毒</a:t>
            </a:r>
            <a:endParaRPr lang="zh-CN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2"/>
            </a:endParaRPr>
          </a:p>
        </p:txBody>
      </p:sp>
      <p:sp>
        <p:nvSpPr>
          <p:cNvPr id="61" name="文本框 97"/>
          <p:cNvSpPr txBox="1"/>
          <p:nvPr/>
        </p:nvSpPr>
        <p:spPr>
          <a:xfrm>
            <a:off x="6562153" y="5197733"/>
            <a:ext cx="2631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分散式阻斷服務攻擊</a:t>
            </a:r>
            <a:endParaRPr lang="zh-CN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2"/>
            </a:endParaRPr>
          </a:p>
        </p:txBody>
      </p:sp>
      <p:sp>
        <p:nvSpPr>
          <p:cNvPr id="64" name="Freeform 20"/>
          <p:cNvSpPr>
            <a:spLocks/>
          </p:cNvSpPr>
          <p:nvPr/>
        </p:nvSpPr>
        <p:spPr bwMode="auto">
          <a:xfrm>
            <a:off x="3287986" y="3195542"/>
            <a:ext cx="859807" cy="208058"/>
          </a:xfrm>
          <a:custGeom>
            <a:avLst/>
            <a:gdLst>
              <a:gd name="T0" fmla="*/ 781 w 786"/>
              <a:gd name="T1" fmla="*/ 0 h 174"/>
              <a:gd name="T2" fmla="*/ 580 w 786"/>
              <a:gd name="T3" fmla="*/ 165 h 174"/>
              <a:gd name="T4" fmla="*/ 0 w 786"/>
              <a:gd name="T5" fmla="*/ 165 h 174"/>
              <a:gd name="T6" fmla="*/ 0 w 786"/>
              <a:gd name="T7" fmla="*/ 174 h 174"/>
              <a:gd name="T8" fmla="*/ 583 w 786"/>
              <a:gd name="T9" fmla="*/ 174 h 174"/>
              <a:gd name="T10" fmla="*/ 786 w 786"/>
              <a:gd name="T11" fmla="*/ 5 h 174"/>
              <a:gd name="T12" fmla="*/ 781 w 786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6" h="174">
                <a:moveTo>
                  <a:pt x="781" y="0"/>
                </a:moveTo>
                <a:lnTo>
                  <a:pt x="580" y="165"/>
                </a:lnTo>
                <a:lnTo>
                  <a:pt x="0" y="165"/>
                </a:lnTo>
                <a:lnTo>
                  <a:pt x="0" y="174"/>
                </a:lnTo>
                <a:lnTo>
                  <a:pt x="583" y="174"/>
                </a:lnTo>
                <a:lnTo>
                  <a:pt x="786" y="5"/>
                </a:lnTo>
                <a:lnTo>
                  <a:pt x="781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Freeform 20"/>
          <p:cNvSpPr>
            <a:spLocks/>
          </p:cNvSpPr>
          <p:nvPr/>
        </p:nvSpPr>
        <p:spPr bwMode="auto">
          <a:xfrm>
            <a:off x="3674428" y="5918105"/>
            <a:ext cx="784449" cy="249015"/>
          </a:xfrm>
          <a:custGeom>
            <a:avLst/>
            <a:gdLst>
              <a:gd name="T0" fmla="*/ 781 w 786"/>
              <a:gd name="T1" fmla="*/ 0 h 174"/>
              <a:gd name="T2" fmla="*/ 580 w 786"/>
              <a:gd name="T3" fmla="*/ 165 h 174"/>
              <a:gd name="T4" fmla="*/ 0 w 786"/>
              <a:gd name="T5" fmla="*/ 165 h 174"/>
              <a:gd name="T6" fmla="*/ 0 w 786"/>
              <a:gd name="T7" fmla="*/ 174 h 174"/>
              <a:gd name="T8" fmla="*/ 583 w 786"/>
              <a:gd name="T9" fmla="*/ 174 h 174"/>
              <a:gd name="T10" fmla="*/ 786 w 786"/>
              <a:gd name="T11" fmla="*/ 5 h 174"/>
              <a:gd name="T12" fmla="*/ 781 w 786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6" h="174">
                <a:moveTo>
                  <a:pt x="781" y="0"/>
                </a:moveTo>
                <a:lnTo>
                  <a:pt x="580" y="165"/>
                </a:lnTo>
                <a:lnTo>
                  <a:pt x="0" y="165"/>
                </a:lnTo>
                <a:lnTo>
                  <a:pt x="0" y="174"/>
                </a:lnTo>
                <a:lnTo>
                  <a:pt x="583" y="174"/>
                </a:lnTo>
                <a:lnTo>
                  <a:pt x="786" y="5"/>
                </a:lnTo>
                <a:lnTo>
                  <a:pt x="781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13122" y="5692418"/>
            <a:ext cx="36403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zh-TW" sz="2000" spc="50" dirty="0">
                <a:solidFill>
                  <a:srgbClr val="323232"/>
                </a:solidFill>
                <a:ea typeface="微軟正黑體" panose="020B0604030504040204" pitchFamily="34" charset="-120"/>
                <a:cs typeface="Arial" panose="020B0604020202020204" pitchFamily="34" charset="0"/>
              </a:rPr>
              <a:t>透過加密檔案來迫使企業支付贖金以恢復資料及系統運作</a:t>
            </a:r>
            <a:endParaRPr lang="zh-TW" altLang="en-US" sz="2000" dirty="0"/>
          </a:p>
        </p:txBody>
      </p:sp>
      <p:sp>
        <p:nvSpPr>
          <p:cNvPr id="68" name="矩形 67"/>
          <p:cNvSpPr/>
          <p:nvPr/>
        </p:nvSpPr>
        <p:spPr>
          <a:xfrm>
            <a:off x="9549353" y="2984143"/>
            <a:ext cx="24509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000" spc="50" dirty="0">
                <a:solidFill>
                  <a:srgbClr val="323232"/>
                </a:solidFill>
                <a:ea typeface="微軟正黑體" panose="020B0604030504040204" pitchFamily="34" charset="-120"/>
                <a:cs typeface="Arial" panose="020B0604020202020204" pitchFamily="34" charset="0"/>
              </a:rPr>
              <a:t>透過社交工程手法或系統的未修補漏洞來執行</a:t>
            </a:r>
            <a:endParaRPr lang="zh-TW" altLang="en-US" sz="2000" dirty="0"/>
          </a:p>
        </p:txBody>
      </p:sp>
      <p:sp>
        <p:nvSpPr>
          <p:cNvPr id="69" name="矩形 68"/>
          <p:cNvSpPr/>
          <p:nvPr/>
        </p:nvSpPr>
        <p:spPr>
          <a:xfrm>
            <a:off x="9009046" y="5778973"/>
            <a:ext cx="32112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000" spc="50" dirty="0" smtClean="0">
                <a:solidFill>
                  <a:srgbClr val="323232"/>
                </a:solidFill>
                <a:ea typeface="微軟正黑體" panose="020B0604030504040204" pitchFamily="34" charset="-120"/>
                <a:cs typeface="Arial" panose="020B0604020202020204" pitchFamily="34" charset="0"/>
              </a:rPr>
              <a:t>透過</a:t>
            </a:r>
            <a:r>
              <a:rPr lang="zh-TW" altLang="zh-TW" sz="2000" spc="50" dirty="0">
                <a:solidFill>
                  <a:srgbClr val="323232"/>
                </a:solidFill>
                <a:ea typeface="微軟正黑體" panose="020B0604030504040204" pitchFamily="34" charset="-120"/>
                <a:cs typeface="Arial" panose="020B0604020202020204" pitchFamily="34" charset="0"/>
              </a:rPr>
              <a:t>殭屍網路發送大量網路流量來癱瘓企業系統</a:t>
            </a:r>
            <a:endParaRPr lang="zh-TW" altLang="en-US" sz="2000" dirty="0"/>
          </a:p>
        </p:txBody>
      </p:sp>
      <p:sp>
        <p:nvSpPr>
          <p:cNvPr id="70" name="Freeform 22"/>
          <p:cNvSpPr>
            <a:spLocks/>
          </p:cNvSpPr>
          <p:nvPr/>
        </p:nvSpPr>
        <p:spPr bwMode="auto">
          <a:xfrm>
            <a:off x="8550025" y="5806651"/>
            <a:ext cx="539810" cy="299466"/>
          </a:xfrm>
          <a:custGeom>
            <a:avLst/>
            <a:gdLst>
              <a:gd name="T0" fmla="*/ 5 w 808"/>
              <a:gd name="T1" fmla="*/ 0 h 174"/>
              <a:gd name="T2" fmla="*/ 208 w 808"/>
              <a:gd name="T3" fmla="*/ 166 h 174"/>
              <a:gd name="T4" fmla="*/ 808 w 808"/>
              <a:gd name="T5" fmla="*/ 166 h 174"/>
              <a:gd name="T6" fmla="*/ 808 w 808"/>
              <a:gd name="T7" fmla="*/ 174 h 174"/>
              <a:gd name="T8" fmla="*/ 205 w 808"/>
              <a:gd name="T9" fmla="*/ 174 h 174"/>
              <a:gd name="T10" fmla="*/ 0 w 808"/>
              <a:gd name="T11" fmla="*/ 7 h 174"/>
              <a:gd name="T12" fmla="*/ 5 w 808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174">
                <a:moveTo>
                  <a:pt x="5" y="0"/>
                </a:moveTo>
                <a:lnTo>
                  <a:pt x="208" y="166"/>
                </a:lnTo>
                <a:lnTo>
                  <a:pt x="808" y="166"/>
                </a:lnTo>
                <a:lnTo>
                  <a:pt x="808" y="174"/>
                </a:lnTo>
                <a:lnTo>
                  <a:pt x="205" y="174"/>
                </a:lnTo>
                <a:lnTo>
                  <a:pt x="0" y="7"/>
                </a:lnTo>
                <a:lnTo>
                  <a:pt x="5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63"/>
          <p:cNvSpPr>
            <a:spLocks noChangeAspect="1" noEditPoints="1"/>
          </p:cNvSpPr>
          <p:nvPr/>
        </p:nvSpPr>
        <p:spPr bwMode="auto">
          <a:xfrm>
            <a:off x="4847900" y="4576406"/>
            <a:ext cx="432000" cy="490674"/>
          </a:xfrm>
          <a:custGeom>
            <a:avLst/>
            <a:gdLst>
              <a:gd name="T0" fmla="*/ 319 w 352"/>
              <a:gd name="T1" fmla="*/ 209 h 400"/>
              <a:gd name="T2" fmla="*/ 238 w 352"/>
              <a:gd name="T3" fmla="*/ 134 h 400"/>
              <a:gd name="T4" fmla="*/ 251 w 352"/>
              <a:gd name="T5" fmla="*/ 134 h 400"/>
              <a:gd name="T6" fmla="*/ 313 w 352"/>
              <a:gd name="T7" fmla="*/ 114 h 400"/>
              <a:gd name="T8" fmla="*/ 283 w 352"/>
              <a:gd name="T9" fmla="*/ 96 h 400"/>
              <a:gd name="T10" fmla="*/ 292 w 352"/>
              <a:gd name="T11" fmla="*/ 82 h 400"/>
              <a:gd name="T12" fmla="*/ 289 w 352"/>
              <a:gd name="T13" fmla="*/ 75 h 400"/>
              <a:gd name="T14" fmla="*/ 237 w 352"/>
              <a:gd name="T15" fmla="*/ 97 h 400"/>
              <a:gd name="T16" fmla="*/ 231 w 352"/>
              <a:gd name="T17" fmla="*/ 16 h 400"/>
              <a:gd name="T18" fmla="*/ 142 w 352"/>
              <a:gd name="T19" fmla="*/ 17 h 400"/>
              <a:gd name="T20" fmla="*/ 136 w 352"/>
              <a:gd name="T21" fmla="*/ 108 h 400"/>
              <a:gd name="T22" fmla="*/ 121 w 352"/>
              <a:gd name="T23" fmla="*/ 112 h 400"/>
              <a:gd name="T24" fmla="*/ 111 w 352"/>
              <a:gd name="T25" fmla="*/ 119 h 400"/>
              <a:gd name="T26" fmla="*/ 127 w 352"/>
              <a:gd name="T27" fmla="*/ 130 h 400"/>
              <a:gd name="T28" fmla="*/ 34 w 352"/>
              <a:gd name="T29" fmla="*/ 214 h 400"/>
              <a:gd name="T30" fmla="*/ 149 w 352"/>
              <a:gd name="T31" fmla="*/ 391 h 400"/>
              <a:gd name="T32" fmla="*/ 343 w 352"/>
              <a:gd name="T33" fmla="*/ 268 h 400"/>
              <a:gd name="T34" fmla="*/ 303 w 352"/>
              <a:gd name="T35" fmla="*/ 109 h 400"/>
              <a:gd name="T36" fmla="*/ 251 w 352"/>
              <a:gd name="T37" fmla="*/ 123 h 400"/>
              <a:gd name="T38" fmla="*/ 243 w 352"/>
              <a:gd name="T39" fmla="*/ 122 h 400"/>
              <a:gd name="T40" fmla="*/ 280 w 352"/>
              <a:gd name="T41" fmla="*/ 85 h 400"/>
              <a:gd name="T42" fmla="*/ 239 w 352"/>
              <a:gd name="T43" fmla="*/ 111 h 400"/>
              <a:gd name="T44" fmla="*/ 280 w 352"/>
              <a:gd name="T45" fmla="*/ 85 h 400"/>
              <a:gd name="T46" fmla="*/ 218 w 352"/>
              <a:gd name="T47" fmla="*/ 315 h 400"/>
              <a:gd name="T48" fmla="*/ 183 w 352"/>
              <a:gd name="T49" fmla="*/ 326 h 400"/>
              <a:gd name="T50" fmla="*/ 169 w 352"/>
              <a:gd name="T51" fmla="*/ 344 h 400"/>
              <a:gd name="T52" fmla="*/ 147 w 352"/>
              <a:gd name="T53" fmla="*/ 322 h 400"/>
              <a:gd name="T54" fmla="*/ 122 w 352"/>
              <a:gd name="T55" fmla="*/ 300 h 400"/>
              <a:gd name="T56" fmla="*/ 155 w 352"/>
              <a:gd name="T57" fmla="*/ 280 h 400"/>
              <a:gd name="T58" fmla="*/ 169 w 352"/>
              <a:gd name="T59" fmla="*/ 301 h 400"/>
              <a:gd name="T60" fmla="*/ 142 w 352"/>
              <a:gd name="T61" fmla="*/ 258 h 400"/>
              <a:gd name="T62" fmla="*/ 122 w 352"/>
              <a:gd name="T63" fmla="*/ 225 h 400"/>
              <a:gd name="T64" fmla="*/ 169 w 352"/>
              <a:gd name="T65" fmla="*/ 184 h 400"/>
              <a:gd name="T66" fmla="*/ 183 w 352"/>
              <a:gd name="T67" fmla="*/ 175 h 400"/>
              <a:gd name="T68" fmla="*/ 215 w 352"/>
              <a:gd name="T69" fmla="*/ 194 h 400"/>
              <a:gd name="T70" fmla="*/ 195 w 352"/>
              <a:gd name="T71" fmla="*/ 223 h 400"/>
              <a:gd name="T72" fmla="*/ 183 w 352"/>
              <a:gd name="T73" fmla="*/ 209 h 400"/>
              <a:gd name="T74" fmla="*/ 221 w 352"/>
              <a:gd name="T75" fmla="*/ 252 h 400"/>
              <a:gd name="T76" fmla="*/ 230 w 352"/>
              <a:gd name="T77" fmla="*/ 301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2" h="400">
                <a:moveTo>
                  <a:pt x="343" y="268"/>
                </a:moveTo>
                <a:cubicBezTo>
                  <a:pt x="339" y="245"/>
                  <a:pt x="331" y="231"/>
                  <a:pt x="319" y="209"/>
                </a:cubicBezTo>
                <a:cubicBezTo>
                  <a:pt x="308" y="192"/>
                  <a:pt x="288" y="172"/>
                  <a:pt x="273" y="160"/>
                </a:cubicBezTo>
                <a:cubicBezTo>
                  <a:pt x="262" y="151"/>
                  <a:pt x="249" y="143"/>
                  <a:pt x="238" y="134"/>
                </a:cubicBezTo>
                <a:cubicBezTo>
                  <a:pt x="241" y="134"/>
                  <a:pt x="241" y="134"/>
                  <a:pt x="241" y="134"/>
                </a:cubicBezTo>
                <a:cubicBezTo>
                  <a:pt x="251" y="134"/>
                  <a:pt x="251" y="134"/>
                  <a:pt x="251" y="134"/>
                </a:cubicBezTo>
                <a:cubicBezTo>
                  <a:pt x="258" y="134"/>
                  <a:pt x="266" y="134"/>
                  <a:pt x="274" y="133"/>
                </a:cubicBezTo>
                <a:cubicBezTo>
                  <a:pt x="283" y="132"/>
                  <a:pt x="306" y="128"/>
                  <a:pt x="313" y="114"/>
                </a:cubicBezTo>
                <a:cubicBezTo>
                  <a:pt x="318" y="104"/>
                  <a:pt x="314" y="99"/>
                  <a:pt x="311" y="97"/>
                </a:cubicBezTo>
                <a:cubicBezTo>
                  <a:pt x="306" y="93"/>
                  <a:pt x="295" y="94"/>
                  <a:pt x="283" y="96"/>
                </a:cubicBezTo>
                <a:cubicBezTo>
                  <a:pt x="288" y="92"/>
                  <a:pt x="291" y="88"/>
                  <a:pt x="292" y="84"/>
                </a:cubicBezTo>
                <a:cubicBezTo>
                  <a:pt x="292" y="84"/>
                  <a:pt x="292" y="83"/>
                  <a:pt x="292" y="82"/>
                </a:cubicBezTo>
                <a:cubicBezTo>
                  <a:pt x="292" y="80"/>
                  <a:pt x="292" y="78"/>
                  <a:pt x="290" y="76"/>
                </a:cubicBezTo>
                <a:cubicBezTo>
                  <a:pt x="289" y="75"/>
                  <a:pt x="289" y="75"/>
                  <a:pt x="289" y="75"/>
                </a:cubicBezTo>
                <a:cubicBezTo>
                  <a:pt x="287" y="74"/>
                  <a:pt x="287" y="74"/>
                  <a:pt x="287" y="74"/>
                </a:cubicBezTo>
                <a:cubicBezTo>
                  <a:pt x="272" y="72"/>
                  <a:pt x="251" y="83"/>
                  <a:pt x="237" y="97"/>
                </a:cubicBezTo>
                <a:cubicBezTo>
                  <a:pt x="252" y="77"/>
                  <a:pt x="280" y="51"/>
                  <a:pt x="285" y="30"/>
                </a:cubicBezTo>
                <a:cubicBezTo>
                  <a:pt x="266" y="29"/>
                  <a:pt x="247" y="25"/>
                  <a:pt x="231" y="16"/>
                </a:cubicBezTo>
                <a:cubicBezTo>
                  <a:pt x="216" y="8"/>
                  <a:pt x="209" y="0"/>
                  <a:pt x="191" y="3"/>
                </a:cubicBezTo>
                <a:cubicBezTo>
                  <a:pt x="174" y="5"/>
                  <a:pt x="158" y="13"/>
                  <a:pt x="142" y="17"/>
                </a:cubicBezTo>
                <a:cubicBezTo>
                  <a:pt x="124" y="22"/>
                  <a:pt x="108" y="15"/>
                  <a:pt x="90" y="18"/>
                </a:cubicBezTo>
                <a:cubicBezTo>
                  <a:pt x="87" y="49"/>
                  <a:pt x="125" y="79"/>
                  <a:pt x="136" y="108"/>
                </a:cubicBezTo>
                <a:cubicBezTo>
                  <a:pt x="131" y="109"/>
                  <a:pt x="126" y="110"/>
                  <a:pt x="121" y="112"/>
                </a:cubicBezTo>
                <a:cubicBezTo>
                  <a:pt x="121" y="112"/>
                  <a:pt x="121" y="112"/>
                  <a:pt x="121" y="112"/>
                </a:cubicBezTo>
                <a:cubicBezTo>
                  <a:pt x="118" y="113"/>
                  <a:pt x="115" y="114"/>
                  <a:pt x="114" y="116"/>
                </a:cubicBezTo>
                <a:cubicBezTo>
                  <a:pt x="111" y="119"/>
                  <a:pt x="111" y="119"/>
                  <a:pt x="111" y="119"/>
                </a:cubicBezTo>
                <a:cubicBezTo>
                  <a:pt x="113" y="123"/>
                  <a:pt x="113" y="123"/>
                  <a:pt x="113" y="123"/>
                </a:cubicBezTo>
                <a:cubicBezTo>
                  <a:pt x="116" y="127"/>
                  <a:pt x="120" y="129"/>
                  <a:pt x="127" y="130"/>
                </a:cubicBezTo>
                <a:cubicBezTo>
                  <a:pt x="113" y="139"/>
                  <a:pt x="96" y="149"/>
                  <a:pt x="84" y="159"/>
                </a:cubicBezTo>
                <a:cubicBezTo>
                  <a:pt x="69" y="172"/>
                  <a:pt x="46" y="198"/>
                  <a:pt x="34" y="214"/>
                </a:cubicBezTo>
                <a:cubicBezTo>
                  <a:pt x="13" y="240"/>
                  <a:pt x="0" y="275"/>
                  <a:pt x="6" y="307"/>
                </a:cubicBezTo>
                <a:cubicBezTo>
                  <a:pt x="18" y="370"/>
                  <a:pt x="92" y="391"/>
                  <a:pt x="149" y="391"/>
                </a:cubicBezTo>
                <a:cubicBezTo>
                  <a:pt x="212" y="391"/>
                  <a:pt x="293" y="400"/>
                  <a:pt x="335" y="348"/>
                </a:cubicBezTo>
                <a:cubicBezTo>
                  <a:pt x="352" y="327"/>
                  <a:pt x="347" y="295"/>
                  <a:pt x="343" y="268"/>
                </a:cubicBezTo>
                <a:close/>
                <a:moveTo>
                  <a:pt x="305" y="105"/>
                </a:moveTo>
                <a:cubicBezTo>
                  <a:pt x="305" y="105"/>
                  <a:pt x="305" y="106"/>
                  <a:pt x="303" y="109"/>
                </a:cubicBezTo>
                <a:cubicBezTo>
                  <a:pt x="299" y="117"/>
                  <a:pt x="284" y="121"/>
                  <a:pt x="273" y="123"/>
                </a:cubicBezTo>
                <a:cubicBezTo>
                  <a:pt x="266" y="124"/>
                  <a:pt x="258" y="124"/>
                  <a:pt x="251" y="123"/>
                </a:cubicBezTo>
                <a:cubicBezTo>
                  <a:pt x="243" y="123"/>
                  <a:pt x="243" y="123"/>
                  <a:pt x="243" y="123"/>
                </a:cubicBezTo>
                <a:cubicBezTo>
                  <a:pt x="243" y="122"/>
                  <a:pt x="243" y="122"/>
                  <a:pt x="243" y="122"/>
                </a:cubicBezTo>
                <a:cubicBezTo>
                  <a:pt x="263" y="112"/>
                  <a:pt x="300" y="101"/>
                  <a:pt x="305" y="105"/>
                </a:cubicBezTo>
                <a:close/>
                <a:moveTo>
                  <a:pt x="280" y="85"/>
                </a:moveTo>
                <a:cubicBezTo>
                  <a:pt x="275" y="90"/>
                  <a:pt x="260" y="99"/>
                  <a:pt x="251" y="104"/>
                </a:cubicBezTo>
                <a:cubicBezTo>
                  <a:pt x="247" y="106"/>
                  <a:pt x="243" y="108"/>
                  <a:pt x="239" y="111"/>
                </a:cubicBezTo>
                <a:cubicBezTo>
                  <a:pt x="239" y="111"/>
                  <a:pt x="239" y="111"/>
                  <a:pt x="239" y="111"/>
                </a:cubicBezTo>
                <a:cubicBezTo>
                  <a:pt x="249" y="98"/>
                  <a:pt x="267" y="86"/>
                  <a:pt x="280" y="85"/>
                </a:cubicBezTo>
                <a:close/>
                <a:moveTo>
                  <a:pt x="230" y="301"/>
                </a:moveTo>
                <a:cubicBezTo>
                  <a:pt x="227" y="306"/>
                  <a:pt x="223" y="311"/>
                  <a:pt x="218" y="315"/>
                </a:cubicBezTo>
                <a:cubicBezTo>
                  <a:pt x="213" y="319"/>
                  <a:pt x="208" y="322"/>
                  <a:pt x="203" y="323"/>
                </a:cubicBezTo>
                <a:cubicBezTo>
                  <a:pt x="197" y="325"/>
                  <a:pt x="191" y="326"/>
                  <a:pt x="183" y="326"/>
                </a:cubicBezTo>
                <a:cubicBezTo>
                  <a:pt x="183" y="344"/>
                  <a:pt x="183" y="344"/>
                  <a:pt x="183" y="344"/>
                </a:cubicBezTo>
                <a:cubicBezTo>
                  <a:pt x="169" y="344"/>
                  <a:pt x="169" y="344"/>
                  <a:pt x="169" y="344"/>
                </a:cubicBezTo>
                <a:cubicBezTo>
                  <a:pt x="169" y="326"/>
                  <a:pt x="169" y="326"/>
                  <a:pt x="169" y="326"/>
                </a:cubicBezTo>
                <a:cubicBezTo>
                  <a:pt x="160" y="326"/>
                  <a:pt x="152" y="324"/>
                  <a:pt x="147" y="322"/>
                </a:cubicBezTo>
                <a:cubicBezTo>
                  <a:pt x="141" y="320"/>
                  <a:pt x="136" y="317"/>
                  <a:pt x="132" y="313"/>
                </a:cubicBezTo>
                <a:cubicBezTo>
                  <a:pt x="127" y="309"/>
                  <a:pt x="124" y="305"/>
                  <a:pt x="122" y="300"/>
                </a:cubicBezTo>
                <a:cubicBezTo>
                  <a:pt x="120" y="296"/>
                  <a:pt x="118" y="291"/>
                  <a:pt x="117" y="284"/>
                </a:cubicBezTo>
                <a:cubicBezTo>
                  <a:pt x="155" y="280"/>
                  <a:pt x="155" y="280"/>
                  <a:pt x="155" y="280"/>
                </a:cubicBezTo>
                <a:cubicBezTo>
                  <a:pt x="156" y="286"/>
                  <a:pt x="158" y="291"/>
                  <a:pt x="160" y="293"/>
                </a:cubicBezTo>
                <a:cubicBezTo>
                  <a:pt x="162" y="296"/>
                  <a:pt x="165" y="299"/>
                  <a:pt x="169" y="301"/>
                </a:cubicBezTo>
                <a:cubicBezTo>
                  <a:pt x="169" y="267"/>
                  <a:pt x="169" y="267"/>
                  <a:pt x="169" y="267"/>
                </a:cubicBezTo>
                <a:cubicBezTo>
                  <a:pt x="156" y="264"/>
                  <a:pt x="147" y="261"/>
                  <a:pt x="142" y="258"/>
                </a:cubicBezTo>
                <a:cubicBezTo>
                  <a:pt x="137" y="255"/>
                  <a:pt x="132" y="251"/>
                  <a:pt x="128" y="246"/>
                </a:cubicBezTo>
                <a:cubicBezTo>
                  <a:pt x="124" y="240"/>
                  <a:pt x="122" y="233"/>
                  <a:pt x="122" y="225"/>
                </a:cubicBezTo>
                <a:cubicBezTo>
                  <a:pt x="122" y="213"/>
                  <a:pt x="126" y="204"/>
                  <a:pt x="134" y="196"/>
                </a:cubicBezTo>
                <a:cubicBezTo>
                  <a:pt x="142" y="189"/>
                  <a:pt x="154" y="185"/>
                  <a:pt x="169" y="184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83" y="175"/>
                  <a:pt x="183" y="175"/>
                  <a:pt x="183" y="175"/>
                </a:cubicBezTo>
                <a:cubicBezTo>
                  <a:pt x="183" y="184"/>
                  <a:pt x="183" y="184"/>
                  <a:pt x="183" y="184"/>
                </a:cubicBezTo>
                <a:cubicBezTo>
                  <a:pt x="197" y="185"/>
                  <a:pt x="208" y="188"/>
                  <a:pt x="215" y="194"/>
                </a:cubicBezTo>
                <a:cubicBezTo>
                  <a:pt x="223" y="200"/>
                  <a:pt x="228" y="208"/>
                  <a:pt x="230" y="218"/>
                </a:cubicBezTo>
                <a:cubicBezTo>
                  <a:pt x="195" y="223"/>
                  <a:pt x="195" y="223"/>
                  <a:pt x="195" y="223"/>
                </a:cubicBezTo>
                <a:cubicBezTo>
                  <a:pt x="193" y="219"/>
                  <a:pt x="191" y="216"/>
                  <a:pt x="190" y="214"/>
                </a:cubicBezTo>
                <a:cubicBezTo>
                  <a:pt x="189" y="212"/>
                  <a:pt x="186" y="211"/>
                  <a:pt x="183" y="209"/>
                </a:cubicBezTo>
                <a:cubicBezTo>
                  <a:pt x="183" y="236"/>
                  <a:pt x="183" y="236"/>
                  <a:pt x="183" y="236"/>
                </a:cubicBezTo>
                <a:cubicBezTo>
                  <a:pt x="202" y="241"/>
                  <a:pt x="215" y="247"/>
                  <a:pt x="221" y="252"/>
                </a:cubicBezTo>
                <a:cubicBezTo>
                  <a:pt x="230" y="260"/>
                  <a:pt x="234" y="270"/>
                  <a:pt x="234" y="282"/>
                </a:cubicBezTo>
                <a:cubicBezTo>
                  <a:pt x="234" y="288"/>
                  <a:pt x="233" y="295"/>
                  <a:pt x="230" y="3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59"/>
          <p:cNvSpPr>
            <a:spLocks noEditPoints="1"/>
          </p:cNvSpPr>
          <p:nvPr/>
        </p:nvSpPr>
        <p:spPr bwMode="auto">
          <a:xfrm>
            <a:off x="4717254" y="1733443"/>
            <a:ext cx="819150" cy="725488"/>
          </a:xfrm>
          <a:custGeom>
            <a:avLst/>
            <a:gdLst>
              <a:gd name="T0" fmla="*/ 94 w 237"/>
              <a:gd name="T1" fmla="*/ 127 h 210"/>
              <a:gd name="T2" fmla="*/ 0 w 237"/>
              <a:gd name="T3" fmla="*/ 127 h 210"/>
              <a:gd name="T4" fmla="*/ 0 w 237"/>
              <a:gd name="T5" fmla="*/ 210 h 210"/>
              <a:gd name="T6" fmla="*/ 10 w 237"/>
              <a:gd name="T7" fmla="*/ 210 h 210"/>
              <a:gd name="T8" fmla="*/ 10 w 237"/>
              <a:gd name="T9" fmla="*/ 137 h 210"/>
              <a:gd name="T10" fmla="*/ 83 w 237"/>
              <a:gd name="T11" fmla="*/ 137 h 210"/>
              <a:gd name="T12" fmla="*/ 83 w 237"/>
              <a:gd name="T13" fmla="*/ 210 h 210"/>
              <a:gd name="T14" fmla="*/ 94 w 237"/>
              <a:gd name="T15" fmla="*/ 210 h 210"/>
              <a:gd name="T16" fmla="*/ 94 w 237"/>
              <a:gd name="T17" fmla="*/ 127 h 210"/>
              <a:gd name="T18" fmla="*/ 61 w 237"/>
              <a:gd name="T19" fmla="*/ 33 h 210"/>
              <a:gd name="T20" fmla="*/ 26 w 237"/>
              <a:gd name="T21" fmla="*/ 68 h 210"/>
              <a:gd name="T22" fmla="*/ 43 w 237"/>
              <a:gd name="T23" fmla="*/ 98 h 210"/>
              <a:gd name="T24" fmla="*/ 17 w 237"/>
              <a:gd name="T25" fmla="*/ 121 h 210"/>
              <a:gd name="T26" fmla="*/ 99 w 237"/>
              <a:gd name="T27" fmla="*/ 121 h 210"/>
              <a:gd name="T28" fmla="*/ 99 w 237"/>
              <a:gd name="T29" fmla="*/ 193 h 210"/>
              <a:gd name="T30" fmla="*/ 159 w 237"/>
              <a:gd name="T31" fmla="*/ 139 h 210"/>
              <a:gd name="T32" fmla="*/ 158 w 237"/>
              <a:gd name="T33" fmla="*/ 120 h 210"/>
              <a:gd name="T34" fmla="*/ 149 w 237"/>
              <a:gd name="T35" fmla="*/ 117 h 210"/>
              <a:gd name="T36" fmla="*/ 140 w 237"/>
              <a:gd name="T37" fmla="*/ 121 h 210"/>
              <a:gd name="T38" fmla="*/ 111 w 237"/>
              <a:gd name="T39" fmla="*/ 141 h 210"/>
              <a:gd name="T40" fmla="*/ 80 w 237"/>
              <a:gd name="T41" fmla="*/ 98 h 210"/>
              <a:gd name="T42" fmla="*/ 97 w 237"/>
              <a:gd name="T43" fmla="*/ 68 h 210"/>
              <a:gd name="T44" fmla="*/ 61 w 237"/>
              <a:gd name="T45" fmla="*/ 33 h 210"/>
              <a:gd name="T46" fmla="*/ 211 w 237"/>
              <a:gd name="T47" fmla="*/ 18 h 210"/>
              <a:gd name="T48" fmla="*/ 172 w 237"/>
              <a:gd name="T49" fmla="*/ 56 h 210"/>
              <a:gd name="T50" fmla="*/ 143 w 237"/>
              <a:gd name="T51" fmla="*/ 38 h 210"/>
              <a:gd name="T52" fmla="*/ 141 w 237"/>
              <a:gd name="T53" fmla="*/ 37 h 210"/>
              <a:gd name="T54" fmla="*/ 140 w 237"/>
              <a:gd name="T55" fmla="*/ 38 h 210"/>
              <a:gd name="T56" fmla="*/ 112 w 237"/>
              <a:gd name="T57" fmla="*/ 65 h 210"/>
              <a:gd name="T58" fmla="*/ 116 w 237"/>
              <a:gd name="T59" fmla="*/ 69 h 210"/>
              <a:gd name="T60" fmla="*/ 142 w 237"/>
              <a:gd name="T61" fmla="*/ 43 h 210"/>
              <a:gd name="T62" fmla="*/ 170 w 237"/>
              <a:gd name="T63" fmla="*/ 62 h 210"/>
              <a:gd name="T64" fmla="*/ 172 w 237"/>
              <a:gd name="T65" fmla="*/ 63 h 210"/>
              <a:gd name="T66" fmla="*/ 174 w 237"/>
              <a:gd name="T67" fmla="*/ 62 h 210"/>
              <a:gd name="T68" fmla="*/ 215 w 237"/>
              <a:gd name="T69" fmla="*/ 22 h 210"/>
              <a:gd name="T70" fmla="*/ 211 w 237"/>
              <a:gd name="T71" fmla="*/ 18 h 210"/>
              <a:gd name="T72" fmla="*/ 237 w 237"/>
              <a:gd name="T73" fmla="*/ 0 h 210"/>
              <a:gd name="T74" fmla="*/ 90 w 237"/>
              <a:gd name="T75" fmla="*/ 0 h 210"/>
              <a:gd name="T76" fmla="*/ 90 w 237"/>
              <a:gd name="T77" fmla="*/ 32 h 210"/>
              <a:gd name="T78" fmla="*/ 101 w 237"/>
              <a:gd name="T79" fmla="*/ 45 h 210"/>
              <a:gd name="T80" fmla="*/ 101 w 237"/>
              <a:gd name="T81" fmla="*/ 11 h 210"/>
              <a:gd name="T82" fmla="*/ 226 w 237"/>
              <a:gd name="T83" fmla="*/ 11 h 210"/>
              <a:gd name="T84" fmla="*/ 226 w 237"/>
              <a:gd name="T85" fmla="*/ 74 h 210"/>
              <a:gd name="T86" fmla="*/ 107 w 237"/>
              <a:gd name="T87" fmla="*/ 74 h 210"/>
              <a:gd name="T88" fmla="*/ 104 w 237"/>
              <a:gd name="T89" fmla="*/ 84 h 210"/>
              <a:gd name="T90" fmla="*/ 160 w 237"/>
              <a:gd name="T91" fmla="*/ 84 h 210"/>
              <a:gd name="T92" fmla="*/ 160 w 237"/>
              <a:gd name="T93" fmla="*/ 91 h 210"/>
              <a:gd name="T94" fmla="*/ 144 w 237"/>
              <a:gd name="T95" fmla="*/ 91 h 210"/>
              <a:gd name="T96" fmla="*/ 144 w 237"/>
              <a:gd name="T97" fmla="*/ 102 h 210"/>
              <a:gd name="T98" fmla="*/ 186 w 237"/>
              <a:gd name="T99" fmla="*/ 102 h 210"/>
              <a:gd name="T100" fmla="*/ 186 w 237"/>
              <a:gd name="T101" fmla="*/ 91 h 210"/>
              <a:gd name="T102" fmla="*/ 170 w 237"/>
              <a:gd name="T103" fmla="*/ 91 h 210"/>
              <a:gd name="T104" fmla="*/ 170 w 237"/>
              <a:gd name="T105" fmla="*/ 84 h 210"/>
              <a:gd name="T106" fmla="*/ 237 w 237"/>
              <a:gd name="T107" fmla="*/ 84 h 210"/>
              <a:gd name="T108" fmla="*/ 237 w 237"/>
              <a:gd name="T109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7" h="210">
                <a:moveTo>
                  <a:pt x="94" y="127"/>
                </a:moveTo>
                <a:cubicBezTo>
                  <a:pt x="0" y="127"/>
                  <a:pt x="0" y="127"/>
                  <a:pt x="0" y="127"/>
                </a:cubicBezTo>
                <a:cubicBezTo>
                  <a:pt x="0" y="210"/>
                  <a:pt x="0" y="210"/>
                  <a:pt x="0" y="210"/>
                </a:cubicBezTo>
                <a:cubicBezTo>
                  <a:pt x="10" y="210"/>
                  <a:pt x="10" y="210"/>
                  <a:pt x="10" y="210"/>
                </a:cubicBezTo>
                <a:cubicBezTo>
                  <a:pt x="10" y="137"/>
                  <a:pt x="10" y="137"/>
                  <a:pt x="10" y="137"/>
                </a:cubicBezTo>
                <a:cubicBezTo>
                  <a:pt x="83" y="137"/>
                  <a:pt x="83" y="137"/>
                  <a:pt x="83" y="137"/>
                </a:cubicBezTo>
                <a:cubicBezTo>
                  <a:pt x="83" y="210"/>
                  <a:pt x="83" y="210"/>
                  <a:pt x="83" y="210"/>
                </a:cubicBezTo>
                <a:cubicBezTo>
                  <a:pt x="94" y="210"/>
                  <a:pt x="94" y="210"/>
                  <a:pt x="94" y="210"/>
                </a:cubicBezTo>
                <a:cubicBezTo>
                  <a:pt x="94" y="127"/>
                  <a:pt x="94" y="127"/>
                  <a:pt x="94" y="127"/>
                </a:cubicBezTo>
                <a:moveTo>
                  <a:pt x="61" y="33"/>
                </a:moveTo>
                <a:cubicBezTo>
                  <a:pt x="42" y="33"/>
                  <a:pt x="26" y="49"/>
                  <a:pt x="26" y="68"/>
                </a:cubicBezTo>
                <a:cubicBezTo>
                  <a:pt x="26" y="81"/>
                  <a:pt x="33" y="92"/>
                  <a:pt x="43" y="98"/>
                </a:cubicBezTo>
                <a:cubicBezTo>
                  <a:pt x="33" y="103"/>
                  <a:pt x="24" y="112"/>
                  <a:pt x="17" y="121"/>
                </a:cubicBezTo>
                <a:cubicBezTo>
                  <a:pt x="99" y="121"/>
                  <a:pt x="99" y="121"/>
                  <a:pt x="99" y="121"/>
                </a:cubicBezTo>
                <a:cubicBezTo>
                  <a:pt x="99" y="193"/>
                  <a:pt x="99" y="193"/>
                  <a:pt x="99" y="193"/>
                </a:cubicBezTo>
                <a:cubicBezTo>
                  <a:pt x="159" y="139"/>
                  <a:pt x="159" y="139"/>
                  <a:pt x="159" y="139"/>
                </a:cubicBezTo>
                <a:cubicBezTo>
                  <a:pt x="164" y="134"/>
                  <a:pt x="164" y="125"/>
                  <a:pt x="158" y="120"/>
                </a:cubicBezTo>
                <a:cubicBezTo>
                  <a:pt x="156" y="118"/>
                  <a:pt x="153" y="117"/>
                  <a:pt x="149" y="117"/>
                </a:cubicBezTo>
                <a:cubicBezTo>
                  <a:pt x="146" y="117"/>
                  <a:pt x="142" y="118"/>
                  <a:pt x="140" y="121"/>
                </a:cubicBezTo>
                <a:cubicBezTo>
                  <a:pt x="111" y="141"/>
                  <a:pt x="111" y="141"/>
                  <a:pt x="111" y="141"/>
                </a:cubicBezTo>
                <a:cubicBezTo>
                  <a:pt x="108" y="125"/>
                  <a:pt x="99" y="109"/>
                  <a:pt x="80" y="98"/>
                </a:cubicBezTo>
                <a:cubicBezTo>
                  <a:pt x="90" y="92"/>
                  <a:pt x="97" y="81"/>
                  <a:pt x="97" y="68"/>
                </a:cubicBezTo>
                <a:cubicBezTo>
                  <a:pt x="97" y="49"/>
                  <a:pt x="81" y="33"/>
                  <a:pt x="61" y="33"/>
                </a:cubicBezTo>
                <a:moveTo>
                  <a:pt x="211" y="18"/>
                </a:moveTo>
                <a:cubicBezTo>
                  <a:pt x="172" y="56"/>
                  <a:pt x="172" y="56"/>
                  <a:pt x="172" y="56"/>
                </a:cubicBezTo>
                <a:cubicBezTo>
                  <a:pt x="143" y="38"/>
                  <a:pt x="143" y="38"/>
                  <a:pt x="143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40" y="38"/>
                  <a:pt x="140" y="38"/>
                  <a:pt x="140" y="38"/>
                </a:cubicBezTo>
                <a:cubicBezTo>
                  <a:pt x="112" y="65"/>
                  <a:pt x="112" y="65"/>
                  <a:pt x="112" y="65"/>
                </a:cubicBezTo>
                <a:cubicBezTo>
                  <a:pt x="116" y="69"/>
                  <a:pt x="116" y="69"/>
                  <a:pt x="116" y="69"/>
                </a:cubicBezTo>
                <a:cubicBezTo>
                  <a:pt x="142" y="43"/>
                  <a:pt x="142" y="43"/>
                  <a:pt x="142" y="43"/>
                </a:cubicBezTo>
                <a:cubicBezTo>
                  <a:pt x="170" y="62"/>
                  <a:pt x="170" y="62"/>
                  <a:pt x="170" y="62"/>
                </a:cubicBezTo>
                <a:cubicBezTo>
                  <a:pt x="172" y="63"/>
                  <a:pt x="172" y="63"/>
                  <a:pt x="172" y="63"/>
                </a:cubicBezTo>
                <a:cubicBezTo>
                  <a:pt x="174" y="62"/>
                  <a:pt x="174" y="62"/>
                  <a:pt x="174" y="62"/>
                </a:cubicBezTo>
                <a:cubicBezTo>
                  <a:pt x="215" y="22"/>
                  <a:pt x="215" y="22"/>
                  <a:pt x="215" y="22"/>
                </a:cubicBezTo>
                <a:cubicBezTo>
                  <a:pt x="211" y="18"/>
                  <a:pt x="211" y="18"/>
                  <a:pt x="211" y="18"/>
                </a:cubicBezTo>
                <a:moveTo>
                  <a:pt x="237" y="0"/>
                </a:moveTo>
                <a:cubicBezTo>
                  <a:pt x="90" y="0"/>
                  <a:pt x="90" y="0"/>
                  <a:pt x="90" y="0"/>
                </a:cubicBezTo>
                <a:cubicBezTo>
                  <a:pt x="90" y="32"/>
                  <a:pt x="90" y="32"/>
                  <a:pt x="90" y="32"/>
                </a:cubicBezTo>
                <a:cubicBezTo>
                  <a:pt x="94" y="36"/>
                  <a:pt x="98" y="40"/>
                  <a:pt x="101" y="45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226" y="11"/>
                  <a:pt x="226" y="11"/>
                  <a:pt x="226" y="11"/>
                </a:cubicBezTo>
                <a:cubicBezTo>
                  <a:pt x="226" y="74"/>
                  <a:pt x="226" y="74"/>
                  <a:pt x="226" y="74"/>
                </a:cubicBezTo>
                <a:cubicBezTo>
                  <a:pt x="107" y="74"/>
                  <a:pt x="107" y="74"/>
                  <a:pt x="107" y="74"/>
                </a:cubicBezTo>
                <a:cubicBezTo>
                  <a:pt x="106" y="77"/>
                  <a:pt x="106" y="81"/>
                  <a:pt x="104" y="84"/>
                </a:cubicBezTo>
                <a:cubicBezTo>
                  <a:pt x="160" y="84"/>
                  <a:pt x="160" y="84"/>
                  <a:pt x="160" y="84"/>
                </a:cubicBezTo>
                <a:cubicBezTo>
                  <a:pt x="160" y="91"/>
                  <a:pt x="160" y="91"/>
                  <a:pt x="160" y="91"/>
                </a:cubicBezTo>
                <a:cubicBezTo>
                  <a:pt x="144" y="91"/>
                  <a:pt x="144" y="91"/>
                  <a:pt x="144" y="91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86" y="102"/>
                  <a:pt x="186" y="102"/>
                  <a:pt x="186" y="102"/>
                </a:cubicBezTo>
                <a:cubicBezTo>
                  <a:pt x="186" y="91"/>
                  <a:pt x="186" y="91"/>
                  <a:pt x="186" y="91"/>
                </a:cubicBezTo>
                <a:cubicBezTo>
                  <a:pt x="170" y="91"/>
                  <a:pt x="170" y="91"/>
                  <a:pt x="170" y="91"/>
                </a:cubicBezTo>
                <a:cubicBezTo>
                  <a:pt x="170" y="84"/>
                  <a:pt x="170" y="84"/>
                  <a:pt x="170" y="84"/>
                </a:cubicBezTo>
                <a:cubicBezTo>
                  <a:pt x="237" y="84"/>
                  <a:pt x="237" y="84"/>
                  <a:pt x="237" y="84"/>
                </a:cubicBezTo>
                <a:cubicBezTo>
                  <a:pt x="237" y="0"/>
                  <a:pt x="237" y="0"/>
                  <a:pt x="237" y="0"/>
                </a:cubicBezTo>
              </a:path>
            </a:pathLst>
          </a:custGeom>
          <a:solidFill>
            <a:srgbClr val="85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Freeform 60"/>
          <p:cNvSpPr>
            <a:spLocks noEditPoints="1"/>
          </p:cNvSpPr>
          <p:nvPr/>
        </p:nvSpPr>
        <p:spPr bwMode="auto">
          <a:xfrm>
            <a:off x="7305232" y="1724712"/>
            <a:ext cx="711200" cy="742950"/>
          </a:xfrm>
          <a:custGeom>
            <a:avLst/>
            <a:gdLst>
              <a:gd name="T0" fmla="*/ 173 w 206"/>
              <a:gd name="T1" fmla="*/ 109 h 215"/>
              <a:gd name="T2" fmla="*/ 115 w 206"/>
              <a:gd name="T3" fmla="*/ 124 h 215"/>
              <a:gd name="T4" fmla="*/ 129 w 206"/>
              <a:gd name="T5" fmla="*/ 138 h 215"/>
              <a:gd name="T6" fmla="*/ 67 w 206"/>
              <a:gd name="T7" fmla="*/ 200 h 215"/>
              <a:gd name="T8" fmla="*/ 82 w 206"/>
              <a:gd name="T9" fmla="*/ 215 h 215"/>
              <a:gd name="T10" fmla="*/ 144 w 206"/>
              <a:gd name="T11" fmla="*/ 153 h 215"/>
              <a:gd name="T12" fmla="*/ 153 w 206"/>
              <a:gd name="T13" fmla="*/ 161 h 215"/>
              <a:gd name="T14" fmla="*/ 157 w 206"/>
              <a:gd name="T15" fmla="*/ 166 h 215"/>
              <a:gd name="T16" fmla="*/ 173 w 206"/>
              <a:gd name="T17" fmla="*/ 109 h 215"/>
              <a:gd name="T18" fmla="*/ 68 w 206"/>
              <a:gd name="T19" fmla="*/ 99 h 215"/>
              <a:gd name="T20" fmla="*/ 20 w 206"/>
              <a:gd name="T21" fmla="*/ 111 h 215"/>
              <a:gd name="T22" fmla="*/ 32 w 206"/>
              <a:gd name="T23" fmla="*/ 123 h 215"/>
              <a:gd name="T24" fmla="*/ 1 w 206"/>
              <a:gd name="T25" fmla="*/ 154 h 215"/>
              <a:gd name="T26" fmla="*/ 13 w 206"/>
              <a:gd name="T27" fmla="*/ 166 h 215"/>
              <a:gd name="T28" fmla="*/ 44 w 206"/>
              <a:gd name="T29" fmla="*/ 135 h 215"/>
              <a:gd name="T30" fmla="*/ 51 w 206"/>
              <a:gd name="T31" fmla="*/ 142 h 215"/>
              <a:gd name="T32" fmla="*/ 55 w 206"/>
              <a:gd name="T33" fmla="*/ 146 h 215"/>
              <a:gd name="T34" fmla="*/ 68 w 206"/>
              <a:gd name="T35" fmla="*/ 99 h 215"/>
              <a:gd name="T36" fmla="*/ 106 w 206"/>
              <a:gd name="T37" fmla="*/ 26 h 215"/>
              <a:gd name="T38" fmla="*/ 48 w 206"/>
              <a:gd name="T39" fmla="*/ 41 h 215"/>
              <a:gd name="T40" fmla="*/ 62 w 206"/>
              <a:gd name="T41" fmla="*/ 56 h 215"/>
              <a:gd name="T42" fmla="*/ 0 w 206"/>
              <a:gd name="T43" fmla="*/ 118 h 215"/>
              <a:gd name="T44" fmla="*/ 15 w 206"/>
              <a:gd name="T45" fmla="*/ 132 h 215"/>
              <a:gd name="T46" fmla="*/ 25 w 206"/>
              <a:gd name="T47" fmla="*/ 123 h 215"/>
              <a:gd name="T48" fmla="*/ 10 w 206"/>
              <a:gd name="T49" fmla="*/ 109 h 215"/>
              <a:gd name="T50" fmla="*/ 49 w 206"/>
              <a:gd name="T51" fmla="*/ 99 h 215"/>
              <a:gd name="T52" fmla="*/ 77 w 206"/>
              <a:gd name="T53" fmla="*/ 70 h 215"/>
              <a:gd name="T54" fmla="*/ 86 w 206"/>
              <a:gd name="T55" fmla="*/ 79 h 215"/>
              <a:gd name="T56" fmla="*/ 91 w 206"/>
              <a:gd name="T57" fmla="*/ 84 h 215"/>
              <a:gd name="T58" fmla="*/ 106 w 206"/>
              <a:gd name="T59" fmla="*/ 26 h 215"/>
              <a:gd name="T60" fmla="*/ 206 w 206"/>
              <a:gd name="T61" fmla="*/ 0 h 215"/>
              <a:gd name="T62" fmla="*/ 125 w 206"/>
              <a:gd name="T63" fmla="*/ 21 h 215"/>
              <a:gd name="T64" fmla="*/ 144 w 206"/>
              <a:gd name="T65" fmla="*/ 41 h 215"/>
              <a:gd name="T66" fmla="*/ 68 w 206"/>
              <a:gd name="T67" fmla="*/ 118 h 215"/>
              <a:gd name="T68" fmla="*/ 64 w 206"/>
              <a:gd name="T69" fmla="*/ 134 h 215"/>
              <a:gd name="T70" fmla="*/ 78 w 206"/>
              <a:gd name="T71" fmla="*/ 149 h 215"/>
              <a:gd name="T72" fmla="*/ 165 w 206"/>
              <a:gd name="T73" fmla="*/ 62 h 215"/>
              <a:gd name="T74" fmla="*/ 177 w 206"/>
              <a:gd name="T75" fmla="*/ 74 h 215"/>
              <a:gd name="T76" fmla="*/ 184 w 206"/>
              <a:gd name="T77" fmla="*/ 81 h 215"/>
              <a:gd name="T78" fmla="*/ 206 w 206"/>
              <a:gd name="T79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06" h="215">
                <a:moveTo>
                  <a:pt x="173" y="109"/>
                </a:moveTo>
                <a:cubicBezTo>
                  <a:pt x="115" y="124"/>
                  <a:pt x="115" y="124"/>
                  <a:pt x="115" y="124"/>
                </a:cubicBezTo>
                <a:cubicBezTo>
                  <a:pt x="129" y="138"/>
                  <a:pt x="129" y="138"/>
                  <a:pt x="129" y="138"/>
                </a:cubicBezTo>
                <a:cubicBezTo>
                  <a:pt x="67" y="200"/>
                  <a:pt x="67" y="200"/>
                  <a:pt x="67" y="200"/>
                </a:cubicBezTo>
                <a:cubicBezTo>
                  <a:pt x="82" y="215"/>
                  <a:pt x="82" y="215"/>
                  <a:pt x="82" y="215"/>
                </a:cubicBezTo>
                <a:cubicBezTo>
                  <a:pt x="144" y="153"/>
                  <a:pt x="144" y="153"/>
                  <a:pt x="144" y="153"/>
                </a:cubicBezTo>
                <a:cubicBezTo>
                  <a:pt x="153" y="161"/>
                  <a:pt x="153" y="161"/>
                  <a:pt x="153" y="161"/>
                </a:cubicBezTo>
                <a:cubicBezTo>
                  <a:pt x="157" y="166"/>
                  <a:pt x="157" y="166"/>
                  <a:pt x="157" y="166"/>
                </a:cubicBezTo>
                <a:cubicBezTo>
                  <a:pt x="173" y="109"/>
                  <a:pt x="173" y="109"/>
                  <a:pt x="173" y="109"/>
                </a:cubicBezTo>
                <a:moveTo>
                  <a:pt x="68" y="99"/>
                </a:moveTo>
                <a:cubicBezTo>
                  <a:pt x="20" y="111"/>
                  <a:pt x="20" y="111"/>
                  <a:pt x="20" y="111"/>
                </a:cubicBezTo>
                <a:cubicBezTo>
                  <a:pt x="32" y="123"/>
                  <a:pt x="32" y="123"/>
                  <a:pt x="32" y="123"/>
                </a:cubicBezTo>
                <a:cubicBezTo>
                  <a:pt x="1" y="154"/>
                  <a:pt x="1" y="154"/>
                  <a:pt x="1" y="154"/>
                </a:cubicBezTo>
                <a:cubicBezTo>
                  <a:pt x="13" y="166"/>
                  <a:pt x="13" y="166"/>
                  <a:pt x="13" y="166"/>
                </a:cubicBezTo>
                <a:cubicBezTo>
                  <a:pt x="44" y="135"/>
                  <a:pt x="44" y="135"/>
                  <a:pt x="44" y="135"/>
                </a:cubicBezTo>
                <a:cubicBezTo>
                  <a:pt x="51" y="142"/>
                  <a:pt x="51" y="142"/>
                  <a:pt x="51" y="142"/>
                </a:cubicBezTo>
                <a:cubicBezTo>
                  <a:pt x="55" y="146"/>
                  <a:pt x="55" y="146"/>
                  <a:pt x="55" y="146"/>
                </a:cubicBezTo>
                <a:cubicBezTo>
                  <a:pt x="68" y="99"/>
                  <a:pt x="68" y="99"/>
                  <a:pt x="68" y="99"/>
                </a:cubicBezTo>
                <a:moveTo>
                  <a:pt x="106" y="26"/>
                </a:moveTo>
                <a:cubicBezTo>
                  <a:pt x="48" y="41"/>
                  <a:pt x="48" y="41"/>
                  <a:pt x="48" y="41"/>
                </a:cubicBezTo>
                <a:cubicBezTo>
                  <a:pt x="62" y="56"/>
                  <a:pt x="62" y="56"/>
                  <a:pt x="62" y="56"/>
                </a:cubicBezTo>
                <a:cubicBezTo>
                  <a:pt x="0" y="118"/>
                  <a:pt x="0" y="118"/>
                  <a:pt x="0" y="118"/>
                </a:cubicBezTo>
                <a:cubicBezTo>
                  <a:pt x="15" y="132"/>
                  <a:pt x="15" y="132"/>
                  <a:pt x="15" y="132"/>
                </a:cubicBezTo>
                <a:cubicBezTo>
                  <a:pt x="25" y="123"/>
                  <a:pt x="25" y="123"/>
                  <a:pt x="25" y="123"/>
                </a:cubicBezTo>
                <a:cubicBezTo>
                  <a:pt x="21" y="119"/>
                  <a:pt x="10" y="109"/>
                  <a:pt x="10" y="109"/>
                </a:cubicBezTo>
                <a:cubicBezTo>
                  <a:pt x="49" y="99"/>
                  <a:pt x="49" y="99"/>
                  <a:pt x="49" y="99"/>
                </a:cubicBezTo>
                <a:cubicBezTo>
                  <a:pt x="77" y="70"/>
                  <a:pt x="77" y="70"/>
                  <a:pt x="77" y="70"/>
                </a:cubicBezTo>
                <a:cubicBezTo>
                  <a:pt x="86" y="79"/>
                  <a:pt x="86" y="79"/>
                  <a:pt x="86" y="79"/>
                </a:cubicBezTo>
                <a:cubicBezTo>
                  <a:pt x="91" y="84"/>
                  <a:pt x="91" y="84"/>
                  <a:pt x="91" y="84"/>
                </a:cubicBezTo>
                <a:cubicBezTo>
                  <a:pt x="106" y="26"/>
                  <a:pt x="106" y="26"/>
                  <a:pt x="106" y="26"/>
                </a:cubicBezTo>
                <a:moveTo>
                  <a:pt x="206" y="0"/>
                </a:moveTo>
                <a:cubicBezTo>
                  <a:pt x="125" y="21"/>
                  <a:pt x="125" y="21"/>
                  <a:pt x="125" y="21"/>
                </a:cubicBezTo>
                <a:cubicBezTo>
                  <a:pt x="144" y="41"/>
                  <a:pt x="144" y="41"/>
                  <a:pt x="144" y="41"/>
                </a:cubicBezTo>
                <a:cubicBezTo>
                  <a:pt x="68" y="118"/>
                  <a:pt x="68" y="118"/>
                  <a:pt x="68" y="118"/>
                </a:cubicBezTo>
                <a:cubicBezTo>
                  <a:pt x="64" y="134"/>
                  <a:pt x="64" y="134"/>
                  <a:pt x="64" y="134"/>
                </a:cubicBezTo>
                <a:cubicBezTo>
                  <a:pt x="78" y="149"/>
                  <a:pt x="78" y="149"/>
                  <a:pt x="78" y="149"/>
                </a:cubicBezTo>
                <a:cubicBezTo>
                  <a:pt x="165" y="62"/>
                  <a:pt x="165" y="62"/>
                  <a:pt x="165" y="62"/>
                </a:cubicBezTo>
                <a:cubicBezTo>
                  <a:pt x="177" y="74"/>
                  <a:pt x="177" y="74"/>
                  <a:pt x="177" y="74"/>
                </a:cubicBezTo>
                <a:cubicBezTo>
                  <a:pt x="184" y="81"/>
                  <a:pt x="184" y="81"/>
                  <a:pt x="184" y="81"/>
                </a:cubicBezTo>
                <a:cubicBezTo>
                  <a:pt x="206" y="0"/>
                  <a:pt x="206" y="0"/>
                  <a:pt x="206" y="0"/>
                </a:cubicBezTo>
              </a:path>
            </a:pathLst>
          </a:custGeom>
          <a:solidFill>
            <a:srgbClr val="859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937" y="3289278"/>
            <a:ext cx="1523054" cy="1292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1430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94653" cy="640080"/>
          </a:xfrm>
        </p:spPr>
        <p:txBody>
          <a:bodyPr>
            <a:no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投入純網銀系統研發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構想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022584" cy="39776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多重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因子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大數據分析消費型態投放廣告</a:t>
            </a:r>
            <a:endParaRPr lang="en-US" altLang="zh-TW" sz="24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278" y="2803552"/>
            <a:ext cx="6499205" cy="36911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971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60512" cy="64008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四、專業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議題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請簡述純網銀技術發展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趨勢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實虛整合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51948780"/>
              </p:ext>
            </p:extLst>
          </p:nvPr>
        </p:nvGraphicFramePr>
        <p:xfrm>
          <a:off x="405352" y="1292802"/>
          <a:ext cx="11364091" cy="5301766"/>
        </p:xfrm>
        <a:graphic>
          <a:graphicData uri="http://schemas.openxmlformats.org/drawingml/2006/table">
            <a:tbl>
              <a:tblPr firstCol="1">
                <a:tableStyleId>{21E4AEA4-8DFA-4A89-87EB-49C32662AFE0}</a:tableStyleId>
              </a:tblPr>
              <a:tblGrid>
                <a:gridCol w="1225485">
                  <a:extLst>
                    <a:ext uri="{9D8B030D-6E8A-4147-A177-3AD203B41FA5}">
                      <a16:colId xmlns:a16="http://schemas.microsoft.com/office/drawing/2014/main" val="3803732262"/>
                    </a:ext>
                  </a:extLst>
                </a:gridCol>
                <a:gridCol w="2026763">
                  <a:extLst>
                    <a:ext uri="{9D8B030D-6E8A-4147-A177-3AD203B41FA5}">
                      <a16:colId xmlns:a16="http://schemas.microsoft.com/office/drawing/2014/main" val="2018925595"/>
                    </a:ext>
                  </a:extLst>
                </a:gridCol>
                <a:gridCol w="8111843">
                  <a:extLst>
                    <a:ext uri="{9D8B030D-6E8A-4147-A177-3AD203B41FA5}">
                      <a16:colId xmlns:a16="http://schemas.microsoft.com/office/drawing/2014/main" val="320472778"/>
                    </a:ext>
                  </a:extLst>
                </a:gridCol>
              </a:tblGrid>
              <a:tr h="18557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純網銀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zh-TW" sz="2000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優勢：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刺激金融服務創新</a:t>
                      </a:r>
                      <a:r>
                        <a:rPr lang="zh-TW" altLang="en-US" sz="20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0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; 2.</a:t>
                      </a:r>
                      <a:r>
                        <a:rPr lang="zh-TW" altLang="en-US" sz="20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線上服務 </a:t>
                      </a:r>
                      <a:r>
                        <a:rPr lang="en-US" altLang="zh-TW" sz="20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; 3.</a:t>
                      </a:r>
                      <a:r>
                        <a:rPr lang="zh-TW" altLang="en-US" sz="20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較容易獲得消費者的數據資料 </a:t>
                      </a:r>
                      <a:r>
                        <a:rPr lang="en-US" altLang="zh-TW" sz="20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;</a:t>
                      </a:r>
                      <a:r>
                        <a:rPr lang="zh-TW" altLang="en-US" sz="20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0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</a:t>
                      </a:r>
                      <a:r>
                        <a:rPr lang="zh-TW" altLang="en-US" sz="20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異業結盟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劣勢：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資安風險 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; 2.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市場競爭</a:t>
                      </a:r>
                      <a:r>
                        <a:rPr lang="en-US" altLang="zh-TW" sz="20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; 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成本高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107769"/>
                  </a:ext>
                </a:extLst>
              </a:tr>
              <a:tr h="18005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數位銀行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沒有實體存摺，有實體分行，服務範圍與一般銀行相同，所有服務皆由網路進行。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12423"/>
                  </a:ext>
                </a:extLst>
              </a:tr>
              <a:tr h="164549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網路銀行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各家傳統銀行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可執行查詢帳戶、轉帳、定存等等的業務，但部分服務時間會依銀行服務時間有所限制。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404134"/>
                  </a:ext>
                </a:extLst>
              </a:tr>
            </a:tbl>
          </a:graphicData>
        </a:graphic>
      </p:graphicFrame>
      <p:pic>
        <p:nvPicPr>
          <p:cNvPr id="38" name="圖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939" y="1337236"/>
            <a:ext cx="1822845" cy="590344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938" y="1923042"/>
            <a:ext cx="1822845" cy="61061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938" y="2548768"/>
            <a:ext cx="1822845" cy="51146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5"/>
          <a:srcRect b="18788"/>
          <a:stretch/>
        </p:blipFill>
        <p:spPr>
          <a:xfrm>
            <a:off x="1643113" y="3240272"/>
            <a:ext cx="1797670" cy="4755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6"/>
          <a:srcRect t="11483"/>
          <a:stretch/>
        </p:blipFill>
        <p:spPr>
          <a:xfrm>
            <a:off x="1656457" y="3738723"/>
            <a:ext cx="1770982" cy="5498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3113" y="4334415"/>
            <a:ext cx="1797670" cy="50354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7938" y="5388092"/>
            <a:ext cx="1313805" cy="108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8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2804" y="471340"/>
            <a:ext cx="11431401" cy="616796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四、專業議題報告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請簡述純網銀技術發展趨勢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虛實整合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10998912" cy="4861497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zh-TW" altLang="en-US" sz="2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元宇宙中建立網路銀行</a:t>
            </a:r>
            <a:endParaRPr lang="en-US" altLang="zh-TW" sz="2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雖然目前元宇宙已經可以做借貸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支付、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資產管理和保險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等等的內容，但唯有把虛擬與現實的結合才有意義，</a:t>
            </a:r>
            <a:r>
              <a:rPr lang="zh-TW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可把</a:t>
            </a:r>
            <a:r>
              <a:rPr lang="zh-TW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純網</a:t>
            </a:r>
            <a:r>
              <a:rPr lang="zh-TW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銀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優勢</a:t>
            </a:r>
            <a:r>
              <a:rPr lang="zh-TW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帶入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</a:t>
            </a:r>
            <a:r>
              <a:rPr lang="zh-TW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中，在</a:t>
            </a:r>
            <a:r>
              <a:rPr lang="zh-TW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zh-TW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宇宙建立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純網銀分行並</a:t>
            </a:r>
            <a:r>
              <a:rPr lang="zh-TW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提供服務，利用</a:t>
            </a:r>
            <a:r>
              <a:rPr lang="zh-TW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元宇宙中的遊戲互動</a:t>
            </a:r>
            <a:r>
              <a:rPr lang="zh-TW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zh-TW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客戶可以用</a:t>
            </a:r>
            <a:r>
              <a:rPr lang="zh-TW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輕鬆了解</a:t>
            </a:r>
            <a:r>
              <a:rPr lang="zh-TW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商品，以達到行銷的目的，藉以</a:t>
            </a:r>
            <a:r>
              <a:rPr lang="zh-TW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現實</a:t>
            </a:r>
            <a:r>
              <a:rPr lang="zh-TW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r>
              <a:rPr lang="zh-TW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與元宇宙中的鏈結</a:t>
            </a:r>
            <a:r>
              <a:rPr lang="zh-TW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667275" y="5231876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439" y="3846136"/>
            <a:ext cx="5184924" cy="24509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文字方塊 7"/>
          <p:cNvSpPr txBox="1"/>
          <p:nvPr/>
        </p:nvSpPr>
        <p:spPr>
          <a:xfrm>
            <a:off x="8436990" y="6297104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摩根大通的元宇宙银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</a:t>
            </a:r>
            <a:endParaRPr lang="zh-TW" altLang="en-US" sz="14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621647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1039</TotalTime>
  <Words>577</Words>
  <Application>Microsoft Office PowerPoint</Application>
  <PresentationFormat>寬螢幕</PresentationFormat>
  <Paragraphs>71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4" baseType="lpstr">
      <vt:lpstr>Arial Unicode MS</vt:lpstr>
      <vt:lpstr>Microsoft JhengHei UI</vt:lpstr>
      <vt:lpstr>微软雅黑</vt:lpstr>
      <vt:lpstr>宋体</vt:lpstr>
      <vt:lpstr>微軟正黑體</vt:lpstr>
      <vt:lpstr>新細明體</vt:lpstr>
      <vt:lpstr>Agency FB</vt:lpstr>
      <vt:lpstr>Arial</vt:lpstr>
      <vt:lpstr>Calibri</vt:lpstr>
      <vt:lpstr>Calibri Light</vt:lpstr>
      <vt:lpstr>Segoe UI</vt:lpstr>
      <vt:lpstr>Segoe UI Light</vt:lpstr>
      <vt:lpstr>Times New Roman</vt:lpstr>
      <vt:lpstr>回顧</vt:lpstr>
      <vt:lpstr>中華電信公司 111 年第 5 次 從業人員(具工作經驗)遴選簡報</vt:lpstr>
      <vt:lpstr>金融科技技術發展個人建議(含以下內容)</vt:lpstr>
      <vt:lpstr>一、資訊技術近期發展的觀察-元宇宙</vt:lpstr>
      <vt:lpstr>一、資訊技術近期發展的觀察-非同質化代幣NFT </vt:lpstr>
      <vt:lpstr>二、數位金融與金融科技發展觀察</vt:lpstr>
      <vt:lpstr>二、數位金融與金融科技發展觀察</vt:lpstr>
      <vt:lpstr>三、個人投入純網銀系統研發構想</vt:lpstr>
      <vt:lpstr>四、專業議題報告-請簡述純網銀技術發展趨勢-現在(實虛整合)</vt:lpstr>
      <vt:lpstr>四、專業議題報告-請簡述純網銀技術發展趨勢-未來(虛實整合)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林清河</dc:creator>
  <cp:lastModifiedBy>user</cp:lastModifiedBy>
  <cp:revision>82</cp:revision>
  <dcterms:created xsi:type="dcterms:W3CDTF">2022-03-19T07:48:35Z</dcterms:created>
  <dcterms:modified xsi:type="dcterms:W3CDTF">2022-03-20T17:13:38Z</dcterms:modified>
</cp:coreProperties>
</file>