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"/>
  </p:notesMasterIdLst>
  <p:sldIdLst>
    <p:sldId id="256" r:id="rId2"/>
    <p:sldId id="257" r:id="rId3"/>
    <p:sldId id="267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A3CD9-8C41-4534-B9CC-10E3BA567DE7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4A6BA-C10C-49BC-9FCD-BC61FDD88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39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9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6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71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" name="直線接點​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24FFDF-C44B-4BC6-8CC2-3E2CCA5CBAD2}" type="datetime1">
              <a:rPr lang="zh-TW" altLang="en-US" smtClean="0"/>
              <a:t>2022/3/21</a:t>
            </a:fld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13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27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2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28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7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7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82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8BD1E5-5193-422B-9E2C-89E2416192F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9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43778"/>
            <a:ext cx="12192000" cy="1599421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中華電信公司 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 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年第 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從業人員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具工作經驗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遴選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94183" y="453631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35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sz="35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5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111.03.31(</a:t>
            </a:r>
            <a:r>
              <a:rPr lang="zh-TW" altLang="en-US" sz="35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en-US" altLang="zh-TW" sz="35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5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5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報告人：涂宇欣</a:t>
            </a:r>
            <a:endParaRPr lang="en-US" altLang="zh-TW" sz="35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1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804" y="471340"/>
            <a:ext cx="11431401" cy="616796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四、專業議題報告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請簡述純網銀技術發展趨勢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虛實整合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0998912" cy="48614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1800"/>
              </a:spcBef>
              <a:buNone/>
            </a:pP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元宇宙中建立網路銀行</a:t>
            </a:r>
            <a:endParaRPr lang="en-US" altLang="zh-TW" sz="2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180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雖然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目前元宇宙已經可以做借貸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支付、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資產管理和保險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等等的內容，但唯有把虛擬與現實的結合才有意義，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可把</a:t>
            </a:r>
            <a:r>
              <a:rPr lang="zh-TW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純網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優勢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帶入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中，在</a:t>
            </a:r>
            <a:r>
              <a:rPr lang="zh-TW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宇宙建立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純網銀分行並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提供服務，利用</a:t>
            </a:r>
            <a:r>
              <a:rPr lang="zh-TW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元宇宙中的遊戲互動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客戶可以用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輕鬆了解</a:t>
            </a:r>
            <a:r>
              <a:rPr lang="zh-TW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商品，以達到行銷的目的，藉以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現實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zh-TW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與元宇宙中的鏈結</a:t>
            </a:r>
            <a:r>
              <a:rPr lang="zh-TW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667275" y="523187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39" y="3846136"/>
            <a:ext cx="5184924" cy="2450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字方塊 7"/>
          <p:cNvSpPr txBox="1"/>
          <p:nvPr/>
        </p:nvSpPr>
        <p:spPr>
          <a:xfrm>
            <a:off x="8436990" y="629710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摩根大通的元宇宙银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62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376" y="1866506"/>
            <a:ext cx="115384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報告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完畢 </a:t>
            </a:r>
          </a:p>
          <a:p>
            <a:pPr algn="ctr"/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/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敬請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指教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091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00975" cy="640080"/>
          </a:xfrm>
        </p:spPr>
        <p:txBody>
          <a:bodyPr rtlCol="0">
            <a:noAutofit/>
          </a:bodyPr>
          <a:lstStyle/>
          <a:p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金融科技技術發展個人建議</a:t>
            </a:r>
            <a:r>
              <a:rPr lang="en-US" altLang="zh-TW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含以下內容</a:t>
            </a:r>
            <a:r>
              <a:rPr lang="en-US" altLang="zh-TW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38" name="內容預留位置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4437" y="1795524"/>
            <a:ext cx="109545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資訊技術近期發展的觀察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數位金融與金融科技發展觀察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個人投入純網銀系統研發構想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專業議題報告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請簡述純網銀技術發展趨勢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12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一、資訊技術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近期發展的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元宇宙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5907346" y="500161"/>
            <a:ext cx="5316537" cy="6140450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sx="102000" sy="102000" algn="ctr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5588258" y="2560736"/>
            <a:ext cx="817562" cy="366713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3C53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5478721" y="2497236"/>
            <a:ext cx="1855787" cy="2146300"/>
          </a:xfrm>
          <a:custGeom>
            <a:avLst/>
            <a:gdLst>
              <a:gd name="T0" fmla="*/ 0 w 1169"/>
              <a:gd name="T1" fmla="*/ 1014 h 1352"/>
              <a:gd name="T2" fmla="*/ 0 w 1169"/>
              <a:gd name="T3" fmla="*/ 338 h 1352"/>
              <a:gd name="T4" fmla="*/ 584 w 1169"/>
              <a:gd name="T5" fmla="*/ 0 h 1352"/>
              <a:gd name="T6" fmla="*/ 1169 w 1169"/>
              <a:gd name="T7" fmla="*/ 338 h 1352"/>
              <a:gd name="T8" fmla="*/ 1169 w 1169"/>
              <a:gd name="T9" fmla="*/ 1014 h 1352"/>
              <a:gd name="T10" fmla="*/ 584 w 1169"/>
              <a:gd name="T11" fmla="*/ 1352 h 1352"/>
              <a:gd name="T12" fmla="*/ 0 w 1169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352">
                <a:moveTo>
                  <a:pt x="0" y="1014"/>
                </a:moveTo>
                <a:lnTo>
                  <a:pt x="0" y="338"/>
                </a:lnTo>
                <a:lnTo>
                  <a:pt x="584" y="0"/>
                </a:lnTo>
                <a:lnTo>
                  <a:pt x="1169" y="338"/>
                </a:lnTo>
                <a:lnTo>
                  <a:pt x="1169" y="1014"/>
                </a:lnTo>
                <a:lnTo>
                  <a:pt x="584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78A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9904671" y="2560736"/>
            <a:ext cx="820737" cy="366713"/>
          </a:xfrm>
          <a:custGeom>
            <a:avLst/>
            <a:gdLst>
              <a:gd name="T0" fmla="*/ 0 w 517"/>
              <a:gd name="T1" fmla="*/ 231 h 231"/>
              <a:gd name="T2" fmla="*/ 398 w 517"/>
              <a:gd name="T3" fmla="*/ 0 h 231"/>
              <a:gd name="T4" fmla="*/ 517 w 517"/>
              <a:gd name="T5" fmla="*/ 0 h 231"/>
              <a:gd name="T6" fmla="*/ 517 w 517"/>
              <a:gd name="T7" fmla="*/ 231 h 231"/>
              <a:gd name="T8" fmla="*/ 0 w 517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231">
                <a:moveTo>
                  <a:pt x="0" y="231"/>
                </a:moveTo>
                <a:lnTo>
                  <a:pt x="398" y="0"/>
                </a:lnTo>
                <a:lnTo>
                  <a:pt x="517" y="0"/>
                </a:lnTo>
                <a:lnTo>
                  <a:pt x="517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4962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9796721" y="2513862"/>
            <a:ext cx="1855787" cy="2146300"/>
          </a:xfrm>
          <a:custGeom>
            <a:avLst/>
            <a:gdLst>
              <a:gd name="T0" fmla="*/ 0 w 1169"/>
              <a:gd name="T1" fmla="*/ 1014 h 1352"/>
              <a:gd name="T2" fmla="*/ 0 w 1169"/>
              <a:gd name="T3" fmla="*/ 338 h 1352"/>
              <a:gd name="T4" fmla="*/ 585 w 1169"/>
              <a:gd name="T5" fmla="*/ 0 h 1352"/>
              <a:gd name="T6" fmla="*/ 1169 w 1169"/>
              <a:gd name="T7" fmla="*/ 338 h 1352"/>
              <a:gd name="T8" fmla="*/ 1169 w 1169"/>
              <a:gd name="T9" fmla="*/ 1014 h 1352"/>
              <a:gd name="T10" fmla="*/ 585 w 1169"/>
              <a:gd name="T11" fmla="*/ 1352 h 1352"/>
              <a:gd name="T12" fmla="*/ 0 w 1169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69" y="338"/>
                </a:lnTo>
                <a:lnTo>
                  <a:pt x="1169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92C4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6667758" y="4430811"/>
            <a:ext cx="819150" cy="366713"/>
          </a:xfrm>
          <a:custGeom>
            <a:avLst/>
            <a:gdLst>
              <a:gd name="T0" fmla="*/ 0 w 516"/>
              <a:gd name="T1" fmla="*/ 231 h 231"/>
              <a:gd name="T2" fmla="*/ 398 w 516"/>
              <a:gd name="T3" fmla="*/ 0 h 231"/>
              <a:gd name="T4" fmla="*/ 516 w 516"/>
              <a:gd name="T5" fmla="*/ 0 h 231"/>
              <a:gd name="T6" fmla="*/ 516 w 516"/>
              <a:gd name="T7" fmla="*/ 231 h 231"/>
              <a:gd name="T8" fmla="*/ 0 w 516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231">
                <a:moveTo>
                  <a:pt x="0" y="231"/>
                </a:moveTo>
                <a:lnTo>
                  <a:pt x="398" y="0"/>
                </a:lnTo>
                <a:lnTo>
                  <a:pt x="516" y="0"/>
                </a:lnTo>
                <a:lnTo>
                  <a:pt x="516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5A4C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6556633" y="4367311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B39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8826758" y="4430811"/>
            <a:ext cx="817562" cy="366713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6B3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8715633" y="4367311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5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5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71" y="338"/>
                </a:lnTo>
                <a:lnTo>
                  <a:pt x="1171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D678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6667758" y="690661"/>
            <a:ext cx="819150" cy="366713"/>
          </a:xfrm>
          <a:custGeom>
            <a:avLst/>
            <a:gdLst>
              <a:gd name="T0" fmla="*/ 0 w 516"/>
              <a:gd name="T1" fmla="*/ 231 h 231"/>
              <a:gd name="T2" fmla="*/ 398 w 516"/>
              <a:gd name="T3" fmla="*/ 0 h 231"/>
              <a:gd name="T4" fmla="*/ 516 w 516"/>
              <a:gd name="T5" fmla="*/ 0 h 231"/>
              <a:gd name="T6" fmla="*/ 516 w 516"/>
              <a:gd name="T7" fmla="*/ 231 h 231"/>
              <a:gd name="T8" fmla="*/ 0 w 516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231">
                <a:moveTo>
                  <a:pt x="0" y="231"/>
                </a:moveTo>
                <a:lnTo>
                  <a:pt x="398" y="0"/>
                </a:lnTo>
                <a:lnTo>
                  <a:pt x="516" y="0"/>
                </a:lnTo>
                <a:lnTo>
                  <a:pt x="516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5F6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6556633" y="627161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BDCA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6667758" y="690661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8E98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8826758" y="690661"/>
            <a:ext cx="817562" cy="366713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765E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8715633" y="627161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5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5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71" y="338"/>
                </a:lnTo>
                <a:lnTo>
                  <a:pt x="1171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ECB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8826758" y="690661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B18D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8826758" y="4430811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A15A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6667758" y="4430811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867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5588258" y="2560736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5A7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9904671" y="2560736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6E9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本框 83"/>
          <p:cNvSpPr txBox="1"/>
          <p:nvPr/>
        </p:nvSpPr>
        <p:spPr>
          <a:xfrm>
            <a:off x="7646452" y="3998433"/>
            <a:ext cx="197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Metaverse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8" name="TextBox 63"/>
          <p:cNvSpPr txBox="1"/>
          <p:nvPr/>
        </p:nvSpPr>
        <p:spPr>
          <a:xfrm>
            <a:off x="6619863" y="1077401"/>
            <a:ext cx="1881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沉浸式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TextBox 65"/>
          <p:cNvSpPr txBox="1"/>
          <p:nvPr/>
        </p:nvSpPr>
        <p:spPr>
          <a:xfrm>
            <a:off x="5529251" y="2958044"/>
            <a:ext cx="1881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永續性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TextBox 67"/>
          <p:cNvSpPr txBox="1"/>
          <p:nvPr/>
        </p:nvSpPr>
        <p:spPr>
          <a:xfrm>
            <a:off x="6469979" y="4819529"/>
            <a:ext cx="1881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完備的經濟系統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8768303" y="1534993"/>
            <a:ext cx="17681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做為現實世界的替代品，元宇宙必須有較強的社交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en-US" altLang="zh-CN" sz="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TextBox 28"/>
          <p:cNvSpPr txBox="1"/>
          <p:nvPr/>
        </p:nvSpPr>
        <p:spPr>
          <a:xfrm>
            <a:off x="8907450" y="1044601"/>
            <a:ext cx="1881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社交性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803079" y="3389655"/>
            <a:ext cx="17988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元宇宙不屬於任何一個國家或企業所有</a:t>
            </a:r>
            <a:endParaRPr lang="en-US" altLang="zh-CN" sz="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TextBox 59"/>
          <p:cNvSpPr txBox="1"/>
          <p:nvPr/>
        </p:nvSpPr>
        <p:spPr>
          <a:xfrm>
            <a:off x="9939461" y="2938436"/>
            <a:ext cx="1881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開放</a:t>
            </a:r>
            <a:r>
              <a:rPr lang="zh-TW" altLang="en-US" dirty="0">
                <a:solidFill>
                  <a:schemeClr val="bg1"/>
                </a:solidFill>
              </a:rPr>
              <a:t>性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5" name="TextBox 61"/>
          <p:cNvSpPr txBox="1"/>
          <p:nvPr/>
        </p:nvSpPr>
        <p:spPr>
          <a:xfrm>
            <a:off x="8761944" y="4846638"/>
            <a:ext cx="24599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豐富的內容生態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8737993" y="5299912"/>
            <a:ext cx="18126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每個人既是內容和服務的需求方，又是創作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endParaRPr lang="en-US" altLang="zh-CN" sz="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585896" y="5216802"/>
            <a:ext cx="1829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有一套支援其運作的經濟系統與文明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endParaRPr lang="en-US" altLang="zh-CN" sz="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78721" y="3402486"/>
            <a:ext cx="1855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一個正在進行時的平行世界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525497" y="1412888"/>
            <a:ext cx="1864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元宇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宙可以帶來極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致的沉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浸式體驗，具備對現實世界的替代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性，而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則成為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元宇宙中的基礎設施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1" name="圖片 100"/>
          <p:cNvPicPr>
            <a:picLocks noChangeAspect="1"/>
          </p:cNvPicPr>
          <p:nvPr/>
        </p:nvPicPr>
        <p:blipFill rotWithShape="1">
          <a:blip r:embed="rId2"/>
          <a:srcRect t="2705"/>
          <a:stretch/>
        </p:blipFill>
        <p:spPr>
          <a:xfrm>
            <a:off x="7584277" y="2766341"/>
            <a:ext cx="2052900" cy="1285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2" name="文字方塊 101"/>
          <p:cNvSpPr txBox="1"/>
          <p:nvPr/>
        </p:nvSpPr>
        <p:spPr>
          <a:xfrm>
            <a:off x="7923891" y="629533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六大特徵示意圖</a:t>
            </a:r>
            <a:endParaRPr lang="zh-TW" altLang="en-US" sz="14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67645" y="1534993"/>
            <a:ext cx="478351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宇宙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持久化和去中心化的線上虛擬環境。此虛擬環境將可以通過虛擬實境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眼鏡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擴增實境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眼鏡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、手機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、個人電腦和電子遊戲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機進入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人造的虛擬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世界。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01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608" y="497803"/>
            <a:ext cx="11019934" cy="64008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一、資訊技術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近期發展的觀察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非同質化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代幣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</a:rPr>
              <a:t>Non-fungible token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76099" y="1994342"/>
            <a:ext cx="62923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是一種區塊鏈技術，擁有專屬個別編號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都有一個編碼，具有不可替代、不可分割、獨一無二的</a:t>
            </a:r>
            <a:r>
              <a:rPr lang="zh-TW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。每位買家買的是某項數位資產的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「所有權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所代表的物件都不一樣，可以是一張圖片、一部短片，又或者是一首音樂等多樣的形式，彼此無法互相取代，也不能再分割成更小的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84041"/>
              </p:ext>
            </p:extLst>
          </p:nvPr>
        </p:nvGraphicFramePr>
        <p:xfrm>
          <a:off x="7079803" y="2111611"/>
          <a:ext cx="4505739" cy="26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91">
                  <a:extLst>
                    <a:ext uri="{9D8B030D-6E8A-4147-A177-3AD203B41FA5}">
                      <a16:colId xmlns:a16="http://schemas.microsoft.com/office/drawing/2014/main" val="2483367889"/>
                    </a:ext>
                  </a:extLst>
                </a:gridCol>
                <a:gridCol w="2309348">
                  <a:extLst>
                    <a:ext uri="{9D8B030D-6E8A-4147-A177-3AD203B41FA5}">
                      <a16:colId xmlns:a16="http://schemas.microsoft.com/office/drawing/2014/main" val="706195013"/>
                    </a:ext>
                  </a:extLst>
                </a:gridCol>
              </a:tblGrid>
              <a:tr h="52879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7294"/>
                  </a:ext>
                </a:extLst>
              </a:tr>
              <a:tr h="528796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透明度高、</a:t>
                      </a:r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好追蹤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市場泡沫化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52317"/>
                  </a:ext>
                </a:extLst>
              </a:tr>
              <a:tr h="528796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防範偽造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錢包遭竊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38383"/>
                  </a:ext>
                </a:extLst>
              </a:tr>
              <a:tr h="528796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流通性高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292023"/>
                  </a:ext>
                </a:extLst>
              </a:tr>
              <a:tr h="5126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資產虛實整合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84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246724" cy="640080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數位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金融與金融科技發展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先買後付 </a:t>
            </a:r>
            <a:r>
              <a:rPr lang="en-US" altLang="zh-TW" dirty="0" smtClean="0">
                <a:solidFill>
                  <a:schemeClr val="tx1"/>
                </a:solidFill>
              </a:rPr>
              <a:t>BNPL</a:t>
            </a:r>
            <a:r>
              <a:rPr lang="zh-TW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TW" sz="2400" dirty="0">
                <a:solidFill>
                  <a:schemeClr val="tx1"/>
                </a:solidFill>
              </a:rPr>
              <a:t>Buy Now, Pay </a:t>
            </a:r>
            <a:r>
              <a:rPr lang="en-US" altLang="zh-TW" sz="2400" dirty="0" smtClean="0">
                <a:solidFill>
                  <a:schemeClr val="tx1"/>
                </a:solidFill>
              </a:rPr>
              <a:t>Later)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6524625" y="1184910"/>
            <a:ext cx="267544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3700464" y="4023360"/>
            <a:ext cx="2667642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6523038" y="4023360"/>
            <a:ext cx="2666083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3692525" y="1184910"/>
            <a:ext cx="267544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182" y="1491572"/>
            <a:ext cx="4770783" cy="5063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文字方塊 17"/>
          <p:cNvSpPr txBox="1"/>
          <p:nvPr/>
        </p:nvSpPr>
        <p:spPr>
          <a:xfrm>
            <a:off x="521207" y="1491572"/>
            <a:ext cx="6687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使用該方式消費讓消費者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先取得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產品服務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，在一定期間後再將錢付給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BNPL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，且付款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方式可分為一次付清及分期付款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。例如：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Pchome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39251"/>
              </p:ext>
            </p:extLst>
          </p:nvPr>
        </p:nvGraphicFramePr>
        <p:xfrm>
          <a:off x="521206" y="3473531"/>
          <a:ext cx="6609648" cy="23993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4824">
                  <a:extLst>
                    <a:ext uri="{9D8B030D-6E8A-4147-A177-3AD203B41FA5}">
                      <a16:colId xmlns:a16="http://schemas.microsoft.com/office/drawing/2014/main" val="3341587439"/>
                    </a:ext>
                  </a:extLst>
                </a:gridCol>
                <a:gridCol w="3304824">
                  <a:extLst>
                    <a:ext uri="{9D8B030D-6E8A-4147-A177-3AD203B41FA5}">
                      <a16:colId xmlns:a16="http://schemas.microsoft.com/office/drawing/2014/main" val="4061100380"/>
                    </a:ext>
                  </a:extLst>
                </a:gridCol>
              </a:tblGrid>
              <a:tr h="5376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31504"/>
                  </a:ext>
                </a:extLst>
              </a:tr>
              <a:tr h="777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金融小白也可信用消費，加速實現金融普及化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容易讓衝動購物的消費者陷入消費陷阱</a:t>
                      </a:r>
                      <a:endParaRPr lang="zh-TW" altLang="en-US" sz="20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46116"/>
                  </a:ext>
                </a:extLst>
              </a:tr>
              <a:tr h="537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信用不佳、收入不穩的消費者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39100"/>
                  </a:ext>
                </a:extLst>
              </a:tr>
              <a:tr h="546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無摩擦的便利支付體驗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6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1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21436" cy="64008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數位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金融與金融科技發展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資安威脅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6524625" y="1184910"/>
            <a:ext cx="267544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6524625" y="1184910"/>
            <a:ext cx="267544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00464" y="4023360"/>
            <a:ext cx="2667642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3700464" y="4023360"/>
            <a:ext cx="2667642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6523038" y="4023360"/>
            <a:ext cx="2666083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6523038" y="4023360"/>
            <a:ext cx="2666083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3692525" y="1184910"/>
            <a:ext cx="267544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3692525" y="1184910"/>
            <a:ext cx="267544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5305425" y="2796223"/>
            <a:ext cx="2288557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Freeform 22"/>
          <p:cNvSpPr>
            <a:spLocks/>
          </p:cNvSpPr>
          <p:nvPr/>
        </p:nvSpPr>
        <p:spPr bwMode="auto">
          <a:xfrm flipV="1">
            <a:off x="8731838" y="1979469"/>
            <a:ext cx="715994" cy="279179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合 83"/>
          <p:cNvGrpSpPr/>
          <p:nvPr/>
        </p:nvGrpSpPr>
        <p:grpSpPr>
          <a:xfrm>
            <a:off x="7394508" y="4494847"/>
            <a:ext cx="656905" cy="674690"/>
            <a:chOff x="9488488" y="4192588"/>
            <a:chExt cx="341313" cy="344487"/>
          </a:xfrm>
        </p:grpSpPr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4" name="文本框 90"/>
          <p:cNvSpPr txBox="1"/>
          <p:nvPr/>
        </p:nvSpPr>
        <p:spPr>
          <a:xfrm>
            <a:off x="537254" y="1430346"/>
            <a:ext cx="276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分成</a:t>
            </a:r>
            <a:r>
              <a:rPr lang="zh-TW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詐騙簡訊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偽冒</a:t>
            </a:r>
            <a:r>
              <a:rPr lang="zh-TW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電子郵件兩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58" name="文本框 94"/>
          <p:cNvSpPr txBox="1"/>
          <p:nvPr/>
        </p:nvSpPr>
        <p:spPr>
          <a:xfrm>
            <a:off x="3919791" y="2488819"/>
            <a:ext cx="2161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網路釣魚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59" name="文本框 95"/>
          <p:cNvSpPr txBox="1"/>
          <p:nvPr/>
        </p:nvSpPr>
        <p:spPr>
          <a:xfrm>
            <a:off x="6515589" y="2389455"/>
            <a:ext cx="249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進階持續性滲透攻擊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0" name="文本框 96"/>
          <p:cNvSpPr txBox="1"/>
          <p:nvPr/>
        </p:nvSpPr>
        <p:spPr>
          <a:xfrm>
            <a:off x="4058019" y="5197733"/>
            <a:ext cx="216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勒索病毒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1" name="文本框 97"/>
          <p:cNvSpPr txBox="1"/>
          <p:nvPr/>
        </p:nvSpPr>
        <p:spPr>
          <a:xfrm>
            <a:off x="6562153" y="5197733"/>
            <a:ext cx="263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分散式阻斷服務攻擊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4" name="Freeform 20"/>
          <p:cNvSpPr>
            <a:spLocks/>
          </p:cNvSpPr>
          <p:nvPr/>
        </p:nvSpPr>
        <p:spPr bwMode="auto">
          <a:xfrm flipV="1">
            <a:off x="3323582" y="1919540"/>
            <a:ext cx="918480" cy="24901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Freeform 20"/>
          <p:cNvSpPr>
            <a:spLocks/>
          </p:cNvSpPr>
          <p:nvPr/>
        </p:nvSpPr>
        <p:spPr bwMode="auto">
          <a:xfrm flipV="1">
            <a:off x="3644805" y="4100399"/>
            <a:ext cx="918480" cy="184877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-45202" y="3608739"/>
            <a:ext cx="3739898" cy="966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zh-TW" sz="2000" spc="50" dirty="0">
                <a:ea typeface="微軟正黑體" panose="020B0604030504040204" pitchFamily="34" charset="-120"/>
                <a:cs typeface="Arial" panose="020B0604020202020204" pitchFamily="34" charset="0"/>
              </a:rPr>
              <a:t>透過</a:t>
            </a:r>
            <a:r>
              <a:rPr lang="zh-TW" altLang="zh-TW" sz="2000" spc="50" dirty="0">
                <a:solidFill>
                  <a:srgbClr val="FF0000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加密檔案</a:t>
            </a:r>
            <a:r>
              <a:rPr lang="zh-TW" altLang="zh-TW" sz="2000" spc="50" dirty="0">
                <a:ea typeface="微軟正黑體" panose="020B0604030504040204" pitchFamily="34" charset="-120"/>
                <a:cs typeface="Arial" panose="020B0604020202020204" pitchFamily="34" charset="0"/>
              </a:rPr>
              <a:t>來迫使企業支付贖金以恢復資料及系統運作</a:t>
            </a:r>
            <a:endParaRPr lang="zh-TW" altLang="en-US" sz="2000" dirty="0"/>
          </a:p>
        </p:txBody>
      </p:sp>
      <p:sp>
        <p:nvSpPr>
          <p:cNvPr id="68" name="矩形 67"/>
          <p:cNvSpPr/>
          <p:nvPr/>
        </p:nvSpPr>
        <p:spPr>
          <a:xfrm>
            <a:off x="9279199" y="1357523"/>
            <a:ext cx="2670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zh-TW" sz="2000" spc="50" dirty="0">
                <a:ea typeface="微軟正黑體" panose="020B0604030504040204" pitchFamily="34" charset="-120"/>
                <a:cs typeface="Arial" panose="020B0604020202020204" pitchFamily="34" charset="0"/>
              </a:rPr>
              <a:t>透過</a:t>
            </a:r>
            <a:r>
              <a:rPr lang="zh-TW" altLang="zh-TW" sz="2000" spc="50" dirty="0">
                <a:solidFill>
                  <a:srgbClr val="FF0000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社交工程</a:t>
            </a:r>
            <a:r>
              <a:rPr lang="zh-TW" altLang="zh-TW" sz="2000" spc="50" dirty="0">
                <a:ea typeface="微軟正黑體" panose="020B0604030504040204" pitchFamily="34" charset="-120"/>
                <a:cs typeface="Arial" panose="020B0604020202020204" pitchFamily="34" charset="0"/>
              </a:rPr>
              <a:t>手法或</a:t>
            </a:r>
            <a:r>
              <a:rPr lang="zh-TW" altLang="zh-TW" sz="2000" spc="50" dirty="0">
                <a:solidFill>
                  <a:srgbClr val="FF0000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系統的未修補漏洞</a:t>
            </a:r>
            <a:r>
              <a:rPr lang="zh-TW" altLang="zh-TW" sz="2000" spc="50" dirty="0">
                <a:ea typeface="微軟正黑體" panose="020B0604030504040204" pitchFamily="34" charset="-120"/>
                <a:cs typeface="Arial" panose="020B0604020202020204" pitchFamily="34" charset="0"/>
              </a:rPr>
              <a:t>來執行</a:t>
            </a:r>
            <a:endParaRPr lang="zh-TW" altLang="en-US" sz="2000" dirty="0"/>
          </a:p>
        </p:txBody>
      </p:sp>
      <p:sp>
        <p:nvSpPr>
          <p:cNvPr id="69" name="矩形 68"/>
          <p:cNvSpPr/>
          <p:nvPr/>
        </p:nvSpPr>
        <p:spPr>
          <a:xfrm>
            <a:off x="9189121" y="3533642"/>
            <a:ext cx="25805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zh-TW" sz="2000" spc="50" dirty="0" smtClean="0">
                <a:ea typeface="微軟正黑體" panose="020B0604030504040204" pitchFamily="34" charset="-120"/>
                <a:cs typeface="Arial" panose="020B0604020202020204" pitchFamily="34" charset="0"/>
              </a:rPr>
              <a:t>透過</a:t>
            </a:r>
            <a:r>
              <a:rPr lang="zh-TW" altLang="zh-TW" sz="2000" spc="50" dirty="0">
                <a:solidFill>
                  <a:srgbClr val="FF0000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殭屍網路</a:t>
            </a:r>
            <a:r>
              <a:rPr lang="zh-TW" altLang="zh-TW" sz="2000" spc="50" dirty="0">
                <a:ea typeface="微軟正黑體" panose="020B0604030504040204" pitchFamily="34" charset="-120"/>
                <a:cs typeface="Arial" panose="020B0604020202020204" pitchFamily="34" charset="0"/>
              </a:rPr>
              <a:t>發送大量網路流量來癱瘓企業系統</a:t>
            </a:r>
            <a:endParaRPr lang="zh-TW" altLang="en-US" sz="2000" dirty="0"/>
          </a:p>
        </p:txBody>
      </p:sp>
      <p:sp>
        <p:nvSpPr>
          <p:cNvPr id="70" name="Freeform 22"/>
          <p:cNvSpPr>
            <a:spLocks/>
          </p:cNvSpPr>
          <p:nvPr/>
        </p:nvSpPr>
        <p:spPr bwMode="auto">
          <a:xfrm flipV="1">
            <a:off x="8474751" y="4095122"/>
            <a:ext cx="739545" cy="378429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63"/>
          <p:cNvSpPr>
            <a:spLocks noChangeAspect="1" noEditPoints="1"/>
          </p:cNvSpPr>
          <p:nvPr/>
        </p:nvSpPr>
        <p:spPr bwMode="auto">
          <a:xfrm>
            <a:off x="4847900" y="4576406"/>
            <a:ext cx="432000" cy="490674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9"/>
          <p:cNvSpPr>
            <a:spLocks noEditPoints="1"/>
          </p:cNvSpPr>
          <p:nvPr/>
        </p:nvSpPr>
        <p:spPr bwMode="auto">
          <a:xfrm>
            <a:off x="4717254" y="1733443"/>
            <a:ext cx="819150" cy="725488"/>
          </a:xfrm>
          <a:custGeom>
            <a:avLst/>
            <a:gdLst>
              <a:gd name="T0" fmla="*/ 94 w 237"/>
              <a:gd name="T1" fmla="*/ 127 h 210"/>
              <a:gd name="T2" fmla="*/ 0 w 237"/>
              <a:gd name="T3" fmla="*/ 127 h 210"/>
              <a:gd name="T4" fmla="*/ 0 w 237"/>
              <a:gd name="T5" fmla="*/ 210 h 210"/>
              <a:gd name="T6" fmla="*/ 10 w 237"/>
              <a:gd name="T7" fmla="*/ 210 h 210"/>
              <a:gd name="T8" fmla="*/ 10 w 237"/>
              <a:gd name="T9" fmla="*/ 137 h 210"/>
              <a:gd name="T10" fmla="*/ 83 w 237"/>
              <a:gd name="T11" fmla="*/ 137 h 210"/>
              <a:gd name="T12" fmla="*/ 83 w 237"/>
              <a:gd name="T13" fmla="*/ 210 h 210"/>
              <a:gd name="T14" fmla="*/ 94 w 237"/>
              <a:gd name="T15" fmla="*/ 210 h 210"/>
              <a:gd name="T16" fmla="*/ 94 w 237"/>
              <a:gd name="T17" fmla="*/ 127 h 210"/>
              <a:gd name="T18" fmla="*/ 61 w 237"/>
              <a:gd name="T19" fmla="*/ 33 h 210"/>
              <a:gd name="T20" fmla="*/ 26 w 237"/>
              <a:gd name="T21" fmla="*/ 68 h 210"/>
              <a:gd name="T22" fmla="*/ 43 w 237"/>
              <a:gd name="T23" fmla="*/ 98 h 210"/>
              <a:gd name="T24" fmla="*/ 17 w 237"/>
              <a:gd name="T25" fmla="*/ 121 h 210"/>
              <a:gd name="T26" fmla="*/ 99 w 237"/>
              <a:gd name="T27" fmla="*/ 121 h 210"/>
              <a:gd name="T28" fmla="*/ 99 w 237"/>
              <a:gd name="T29" fmla="*/ 193 h 210"/>
              <a:gd name="T30" fmla="*/ 159 w 237"/>
              <a:gd name="T31" fmla="*/ 139 h 210"/>
              <a:gd name="T32" fmla="*/ 158 w 237"/>
              <a:gd name="T33" fmla="*/ 120 h 210"/>
              <a:gd name="T34" fmla="*/ 149 w 237"/>
              <a:gd name="T35" fmla="*/ 117 h 210"/>
              <a:gd name="T36" fmla="*/ 140 w 237"/>
              <a:gd name="T37" fmla="*/ 121 h 210"/>
              <a:gd name="T38" fmla="*/ 111 w 237"/>
              <a:gd name="T39" fmla="*/ 141 h 210"/>
              <a:gd name="T40" fmla="*/ 80 w 237"/>
              <a:gd name="T41" fmla="*/ 98 h 210"/>
              <a:gd name="T42" fmla="*/ 97 w 237"/>
              <a:gd name="T43" fmla="*/ 68 h 210"/>
              <a:gd name="T44" fmla="*/ 61 w 237"/>
              <a:gd name="T45" fmla="*/ 33 h 210"/>
              <a:gd name="T46" fmla="*/ 211 w 237"/>
              <a:gd name="T47" fmla="*/ 18 h 210"/>
              <a:gd name="T48" fmla="*/ 172 w 237"/>
              <a:gd name="T49" fmla="*/ 56 h 210"/>
              <a:gd name="T50" fmla="*/ 143 w 237"/>
              <a:gd name="T51" fmla="*/ 38 h 210"/>
              <a:gd name="T52" fmla="*/ 141 w 237"/>
              <a:gd name="T53" fmla="*/ 37 h 210"/>
              <a:gd name="T54" fmla="*/ 140 w 237"/>
              <a:gd name="T55" fmla="*/ 38 h 210"/>
              <a:gd name="T56" fmla="*/ 112 w 237"/>
              <a:gd name="T57" fmla="*/ 65 h 210"/>
              <a:gd name="T58" fmla="*/ 116 w 237"/>
              <a:gd name="T59" fmla="*/ 69 h 210"/>
              <a:gd name="T60" fmla="*/ 142 w 237"/>
              <a:gd name="T61" fmla="*/ 43 h 210"/>
              <a:gd name="T62" fmla="*/ 170 w 237"/>
              <a:gd name="T63" fmla="*/ 62 h 210"/>
              <a:gd name="T64" fmla="*/ 172 w 237"/>
              <a:gd name="T65" fmla="*/ 63 h 210"/>
              <a:gd name="T66" fmla="*/ 174 w 237"/>
              <a:gd name="T67" fmla="*/ 62 h 210"/>
              <a:gd name="T68" fmla="*/ 215 w 237"/>
              <a:gd name="T69" fmla="*/ 22 h 210"/>
              <a:gd name="T70" fmla="*/ 211 w 237"/>
              <a:gd name="T71" fmla="*/ 18 h 210"/>
              <a:gd name="T72" fmla="*/ 237 w 237"/>
              <a:gd name="T73" fmla="*/ 0 h 210"/>
              <a:gd name="T74" fmla="*/ 90 w 237"/>
              <a:gd name="T75" fmla="*/ 0 h 210"/>
              <a:gd name="T76" fmla="*/ 90 w 237"/>
              <a:gd name="T77" fmla="*/ 32 h 210"/>
              <a:gd name="T78" fmla="*/ 101 w 237"/>
              <a:gd name="T79" fmla="*/ 45 h 210"/>
              <a:gd name="T80" fmla="*/ 101 w 237"/>
              <a:gd name="T81" fmla="*/ 11 h 210"/>
              <a:gd name="T82" fmla="*/ 226 w 237"/>
              <a:gd name="T83" fmla="*/ 11 h 210"/>
              <a:gd name="T84" fmla="*/ 226 w 237"/>
              <a:gd name="T85" fmla="*/ 74 h 210"/>
              <a:gd name="T86" fmla="*/ 107 w 237"/>
              <a:gd name="T87" fmla="*/ 74 h 210"/>
              <a:gd name="T88" fmla="*/ 104 w 237"/>
              <a:gd name="T89" fmla="*/ 84 h 210"/>
              <a:gd name="T90" fmla="*/ 160 w 237"/>
              <a:gd name="T91" fmla="*/ 84 h 210"/>
              <a:gd name="T92" fmla="*/ 160 w 237"/>
              <a:gd name="T93" fmla="*/ 91 h 210"/>
              <a:gd name="T94" fmla="*/ 144 w 237"/>
              <a:gd name="T95" fmla="*/ 91 h 210"/>
              <a:gd name="T96" fmla="*/ 144 w 237"/>
              <a:gd name="T97" fmla="*/ 102 h 210"/>
              <a:gd name="T98" fmla="*/ 186 w 237"/>
              <a:gd name="T99" fmla="*/ 102 h 210"/>
              <a:gd name="T100" fmla="*/ 186 w 237"/>
              <a:gd name="T101" fmla="*/ 91 h 210"/>
              <a:gd name="T102" fmla="*/ 170 w 237"/>
              <a:gd name="T103" fmla="*/ 91 h 210"/>
              <a:gd name="T104" fmla="*/ 170 w 237"/>
              <a:gd name="T105" fmla="*/ 84 h 210"/>
              <a:gd name="T106" fmla="*/ 237 w 237"/>
              <a:gd name="T107" fmla="*/ 84 h 210"/>
              <a:gd name="T108" fmla="*/ 237 w 237"/>
              <a:gd name="T10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7" h="210">
                <a:moveTo>
                  <a:pt x="94" y="127"/>
                </a:moveTo>
                <a:cubicBezTo>
                  <a:pt x="0" y="127"/>
                  <a:pt x="0" y="127"/>
                  <a:pt x="0" y="127"/>
                </a:cubicBezTo>
                <a:cubicBezTo>
                  <a:pt x="0" y="210"/>
                  <a:pt x="0" y="210"/>
                  <a:pt x="0" y="210"/>
                </a:cubicBezTo>
                <a:cubicBezTo>
                  <a:pt x="10" y="210"/>
                  <a:pt x="10" y="210"/>
                  <a:pt x="10" y="210"/>
                </a:cubicBezTo>
                <a:cubicBezTo>
                  <a:pt x="10" y="137"/>
                  <a:pt x="10" y="137"/>
                  <a:pt x="10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210"/>
                  <a:pt x="83" y="210"/>
                  <a:pt x="83" y="210"/>
                </a:cubicBezTo>
                <a:cubicBezTo>
                  <a:pt x="94" y="210"/>
                  <a:pt x="94" y="210"/>
                  <a:pt x="94" y="210"/>
                </a:cubicBezTo>
                <a:cubicBezTo>
                  <a:pt x="94" y="127"/>
                  <a:pt x="94" y="127"/>
                  <a:pt x="94" y="127"/>
                </a:cubicBezTo>
                <a:moveTo>
                  <a:pt x="61" y="33"/>
                </a:moveTo>
                <a:cubicBezTo>
                  <a:pt x="42" y="33"/>
                  <a:pt x="26" y="49"/>
                  <a:pt x="26" y="68"/>
                </a:cubicBezTo>
                <a:cubicBezTo>
                  <a:pt x="26" y="81"/>
                  <a:pt x="33" y="92"/>
                  <a:pt x="43" y="98"/>
                </a:cubicBezTo>
                <a:cubicBezTo>
                  <a:pt x="33" y="103"/>
                  <a:pt x="24" y="112"/>
                  <a:pt x="17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99" y="193"/>
                  <a:pt x="99" y="193"/>
                  <a:pt x="99" y="193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64" y="134"/>
                  <a:pt x="164" y="125"/>
                  <a:pt x="158" y="120"/>
                </a:cubicBezTo>
                <a:cubicBezTo>
                  <a:pt x="156" y="118"/>
                  <a:pt x="153" y="117"/>
                  <a:pt x="149" y="117"/>
                </a:cubicBezTo>
                <a:cubicBezTo>
                  <a:pt x="146" y="117"/>
                  <a:pt x="142" y="118"/>
                  <a:pt x="140" y="121"/>
                </a:cubicBezTo>
                <a:cubicBezTo>
                  <a:pt x="111" y="141"/>
                  <a:pt x="111" y="141"/>
                  <a:pt x="111" y="141"/>
                </a:cubicBezTo>
                <a:cubicBezTo>
                  <a:pt x="108" y="125"/>
                  <a:pt x="99" y="109"/>
                  <a:pt x="80" y="98"/>
                </a:cubicBezTo>
                <a:cubicBezTo>
                  <a:pt x="90" y="92"/>
                  <a:pt x="97" y="81"/>
                  <a:pt x="97" y="68"/>
                </a:cubicBezTo>
                <a:cubicBezTo>
                  <a:pt x="97" y="49"/>
                  <a:pt x="81" y="33"/>
                  <a:pt x="61" y="33"/>
                </a:cubicBezTo>
                <a:moveTo>
                  <a:pt x="211" y="18"/>
                </a:moveTo>
                <a:cubicBezTo>
                  <a:pt x="172" y="56"/>
                  <a:pt x="172" y="56"/>
                  <a:pt x="172" y="56"/>
                </a:cubicBezTo>
                <a:cubicBezTo>
                  <a:pt x="143" y="38"/>
                  <a:pt x="143" y="38"/>
                  <a:pt x="143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170" y="62"/>
                  <a:pt x="170" y="62"/>
                  <a:pt x="170" y="62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4" y="62"/>
                  <a:pt x="174" y="62"/>
                  <a:pt x="174" y="62"/>
                </a:cubicBezTo>
                <a:cubicBezTo>
                  <a:pt x="215" y="22"/>
                  <a:pt x="215" y="22"/>
                  <a:pt x="215" y="22"/>
                </a:cubicBezTo>
                <a:cubicBezTo>
                  <a:pt x="211" y="18"/>
                  <a:pt x="211" y="18"/>
                  <a:pt x="211" y="18"/>
                </a:cubicBezTo>
                <a:moveTo>
                  <a:pt x="237" y="0"/>
                </a:moveTo>
                <a:cubicBezTo>
                  <a:pt x="90" y="0"/>
                  <a:pt x="90" y="0"/>
                  <a:pt x="90" y="0"/>
                </a:cubicBezTo>
                <a:cubicBezTo>
                  <a:pt x="90" y="32"/>
                  <a:pt x="90" y="32"/>
                  <a:pt x="90" y="32"/>
                </a:cubicBezTo>
                <a:cubicBezTo>
                  <a:pt x="94" y="36"/>
                  <a:pt x="98" y="40"/>
                  <a:pt x="101" y="45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226" y="11"/>
                  <a:pt x="226" y="11"/>
                  <a:pt x="226" y="11"/>
                </a:cubicBezTo>
                <a:cubicBezTo>
                  <a:pt x="226" y="74"/>
                  <a:pt x="226" y="74"/>
                  <a:pt x="226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6" y="77"/>
                  <a:pt x="106" y="81"/>
                  <a:pt x="10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0" y="84"/>
                  <a:pt x="170" y="84"/>
                  <a:pt x="170" y="84"/>
                </a:cubicBezTo>
                <a:cubicBezTo>
                  <a:pt x="237" y="84"/>
                  <a:pt x="237" y="84"/>
                  <a:pt x="237" y="84"/>
                </a:cubicBezTo>
                <a:cubicBezTo>
                  <a:pt x="237" y="0"/>
                  <a:pt x="237" y="0"/>
                  <a:pt x="237" y="0"/>
                </a:cubicBezTo>
              </a:path>
            </a:pathLst>
          </a:custGeom>
          <a:solidFill>
            <a:srgbClr val="85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60"/>
          <p:cNvSpPr>
            <a:spLocks noEditPoints="1"/>
          </p:cNvSpPr>
          <p:nvPr/>
        </p:nvSpPr>
        <p:spPr bwMode="auto">
          <a:xfrm>
            <a:off x="7305232" y="1724712"/>
            <a:ext cx="711200" cy="742950"/>
          </a:xfrm>
          <a:custGeom>
            <a:avLst/>
            <a:gdLst>
              <a:gd name="T0" fmla="*/ 173 w 206"/>
              <a:gd name="T1" fmla="*/ 109 h 215"/>
              <a:gd name="T2" fmla="*/ 115 w 206"/>
              <a:gd name="T3" fmla="*/ 124 h 215"/>
              <a:gd name="T4" fmla="*/ 129 w 206"/>
              <a:gd name="T5" fmla="*/ 138 h 215"/>
              <a:gd name="T6" fmla="*/ 67 w 206"/>
              <a:gd name="T7" fmla="*/ 200 h 215"/>
              <a:gd name="T8" fmla="*/ 82 w 206"/>
              <a:gd name="T9" fmla="*/ 215 h 215"/>
              <a:gd name="T10" fmla="*/ 144 w 206"/>
              <a:gd name="T11" fmla="*/ 153 h 215"/>
              <a:gd name="T12" fmla="*/ 153 w 206"/>
              <a:gd name="T13" fmla="*/ 161 h 215"/>
              <a:gd name="T14" fmla="*/ 157 w 206"/>
              <a:gd name="T15" fmla="*/ 166 h 215"/>
              <a:gd name="T16" fmla="*/ 173 w 206"/>
              <a:gd name="T17" fmla="*/ 109 h 215"/>
              <a:gd name="T18" fmla="*/ 68 w 206"/>
              <a:gd name="T19" fmla="*/ 99 h 215"/>
              <a:gd name="T20" fmla="*/ 20 w 206"/>
              <a:gd name="T21" fmla="*/ 111 h 215"/>
              <a:gd name="T22" fmla="*/ 32 w 206"/>
              <a:gd name="T23" fmla="*/ 123 h 215"/>
              <a:gd name="T24" fmla="*/ 1 w 206"/>
              <a:gd name="T25" fmla="*/ 154 h 215"/>
              <a:gd name="T26" fmla="*/ 13 w 206"/>
              <a:gd name="T27" fmla="*/ 166 h 215"/>
              <a:gd name="T28" fmla="*/ 44 w 206"/>
              <a:gd name="T29" fmla="*/ 135 h 215"/>
              <a:gd name="T30" fmla="*/ 51 w 206"/>
              <a:gd name="T31" fmla="*/ 142 h 215"/>
              <a:gd name="T32" fmla="*/ 55 w 206"/>
              <a:gd name="T33" fmla="*/ 146 h 215"/>
              <a:gd name="T34" fmla="*/ 68 w 206"/>
              <a:gd name="T35" fmla="*/ 99 h 215"/>
              <a:gd name="T36" fmla="*/ 106 w 206"/>
              <a:gd name="T37" fmla="*/ 26 h 215"/>
              <a:gd name="T38" fmla="*/ 48 w 206"/>
              <a:gd name="T39" fmla="*/ 41 h 215"/>
              <a:gd name="T40" fmla="*/ 62 w 206"/>
              <a:gd name="T41" fmla="*/ 56 h 215"/>
              <a:gd name="T42" fmla="*/ 0 w 206"/>
              <a:gd name="T43" fmla="*/ 118 h 215"/>
              <a:gd name="T44" fmla="*/ 15 w 206"/>
              <a:gd name="T45" fmla="*/ 132 h 215"/>
              <a:gd name="T46" fmla="*/ 25 w 206"/>
              <a:gd name="T47" fmla="*/ 123 h 215"/>
              <a:gd name="T48" fmla="*/ 10 w 206"/>
              <a:gd name="T49" fmla="*/ 109 h 215"/>
              <a:gd name="T50" fmla="*/ 49 w 206"/>
              <a:gd name="T51" fmla="*/ 99 h 215"/>
              <a:gd name="T52" fmla="*/ 77 w 206"/>
              <a:gd name="T53" fmla="*/ 70 h 215"/>
              <a:gd name="T54" fmla="*/ 86 w 206"/>
              <a:gd name="T55" fmla="*/ 79 h 215"/>
              <a:gd name="T56" fmla="*/ 91 w 206"/>
              <a:gd name="T57" fmla="*/ 84 h 215"/>
              <a:gd name="T58" fmla="*/ 106 w 206"/>
              <a:gd name="T59" fmla="*/ 26 h 215"/>
              <a:gd name="T60" fmla="*/ 206 w 206"/>
              <a:gd name="T61" fmla="*/ 0 h 215"/>
              <a:gd name="T62" fmla="*/ 125 w 206"/>
              <a:gd name="T63" fmla="*/ 21 h 215"/>
              <a:gd name="T64" fmla="*/ 144 w 206"/>
              <a:gd name="T65" fmla="*/ 41 h 215"/>
              <a:gd name="T66" fmla="*/ 68 w 206"/>
              <a:gd name="T67" fmla="*/ 118 h 215"/>
              <a:gd name="T68" fmla="*/ 64 w 206"/>
              <a:gd name="T69" fmla="*/ 134 h 215"/>
              <a:gd name="T70" fmla="*/ 78 w 206"/>
              <a:gd name="T71" fmla="*/ 149 h 215"/>
              <a:gd name="T72" fmla="*/ 165 w 206"/>
              <a:gd name="T73" fmla="*/ 62 h 215"/>
              <a:gd name="T74" fmla="*/ 177 w 206"/>
              <a:gd name="T75" fmla="*/ 74 h 215"/>
              <a:gd name="T76" fmla="*/ 184 w 206"/>
              <a:gd name="T77" fmla="*/ 81 h 215"/>
              <a:gd name="T78" fmla="*/ 206 w 206"/>
              <a:gd name="T7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6" h="215">
                <a:moveTo>
                  <a:pt x="173" y="109"/>
                </a:moveTo>
                <a:cubicBezTo>
                  <a:pt x="115" y="124"/>
                  <a:pt x="115" y="124"/>
                  <a:pt x="115" y="124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67" y="200"/>
                  <a:pt x="67" y="200"/>
                  <a:pt x="67" y="200"/>
                </a:cubicBezTo>
                <a:cubicBezTo>
                  <a:pt x="82" y="215"/>
                  <a:pt x="82" y="215"/>
                  <a:pt x="82" y="21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73" y="109"/>
                  <a:pt x="173" y="109"/>
                  <a:pt x="173" y="109"/>
                </a:cubicBezTo>
                <a:moveTo>
                  <a:pt x="68" y="99"/>
                </a:moveTo>
                <a:cubicBezTo>
                  <a:pt x="20" y="111"/>
                  <a:pt x="20" y="111"/>
                  <a:pt x="20" y="111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1" y="154"/>
                  <a:pt x="1" y="154"/>
                  <a:pt x="1" y="154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68" y="99"/>
                  <a:pt x="68" y="99"/>
                  <a:pt x="68" y="99"/>
                </a:cubicBezTo>
                <a:moveTo>
                  <a:pt x="106" y="26"/>
                </a:moveTo>
                <a:cubicBezTo>
                  <a:pt x="48" y="41"/>
                  <a:pt x="48" y="41"/>
                  <a:pt x="48" y="41"/>
                </a:cubicBezTo>
                <a:cubicBezTo>
                  <a:pt x="62" y="56"/>
                  <a:pt x="62" y="56"/>
                  <a:pt x="62" y="56"/>
                </a:cubicBezTo>
                <a:cubicBezTo>
                  <a:pt x="0" y="118"/>
                  <a:pt x="0" y="118"/>
                  <a:pt x="0" y="118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1" y="119"/>
                  <a:pt x="10" y="109"/>
                  <a:pt x="10" y="109"/>
                </a:cubicBezTo>
                <a:cubicBezTo>
                  <a:pt x="49" y="99"/>
                  <a:pt x="49" y="99"/>
                  <a:pt x="49" y="99"/>
                </a:cubicBezTo>
                <a:cubicBezTo>
                  <a:pt x="77" y="70"/>
                  <a:pt x="77" y="70"/>
                  <a:pt x="77" y="70"/>
                </a:cubicBezTo>
                <a:cubicBezTo>
                  <a:pt x="86" y="79"/>
                  <a:pt x="86" y="79"/>
                  <a:pt x="86" y="79"/>
                </a:cubicBezTo>
                <a:cubicBezTo>
                  <a:pt x="91" y="84"/>
                  <a:pt x="91" y="84"/>
                  <a:pt x="91" y="84"/>
                </a:cubicBezTo>
                <a:cubicBezTo>
                  <a:pt x="106" y="26"/>
                  <a:pt x="106" y="26"/>
                  <a:pt x="106" y="26"/>
                </a:cubicBezTo>
                <a:moveTo>
                  <a:pt x="206" y="0"/>
                </a:moveTo>
                <a:cubicBezTo>
                  <a:pt x="125" y="21"/>
                  <a:pt x="125" y="21"/>
                  <a:pt x="125" y="2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06" y="0"/>
                  <a:pt x="206" y="0"/>
                  <a:pt x="206" y="0"/>
                </a:cubicBezTo>
              </a:path>
            </a:pathLst>
          </a:custGeom>
          <a:solidFill>
            <a:srgbClr val="85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37" y="3289278"/>
            <a:ext cx="1523054" cy="12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43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94653" cy="640080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投入純網銀系統研發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構想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法遵科技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11022584" cy="397764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指使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用新科技以更有效且更有效率的方式，解決法規以及法令遵循的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要求。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遵科技五大類別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、法規監理機制：接收最即時的法規情報、法規遵循、以及提交給給監管單位的法規報告書。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、潛在風險管理：包括識別風險、評估風險和降低風險的工作。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、內部監控管理：主要協助企業在導入法遵科技時，對企業之內部人員進行管理及監控。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、客戶識別系統：身分管理與認識客戶的執行流程，為防制洗錢查核的重要程序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、金融犯罪防治：可以即時監控金融交易，分析並偵測可疑的交易，及早預防。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7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94653" cy="640080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投入純網銀系統研發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構想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虹膜驗證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22584" cy="39776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人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眼的基本構造可以分為「白眼球」及「黑眼球」兩部分，而黑眼球又可拆分為中央深色圓點的瞳孔區，以及其周圍的環狀顏色組織─「虹膜區」，由於它擁有特殊的紋理圖案，因此構成了虹膜識別的基礎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「虹膜辨識技術」是透過紅外線搭配夜視攝影機，對瞳孔外的環狀虹膜進行認證解鎖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一個眼睛上的虹膜可以找出約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240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個不同的特徵點，相較於指紋的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個特徵點來說，明顯高出許多，因此前者具有更高的精準性，也是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目前安全性最高的生物辨識方式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56" y="4219046"/>
            <a:ext cx="3408137" cy="2240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52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60512" cy="64008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四、專業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議題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請簡述純網銀技術發展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趨勢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實虛整合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60610179"/>
              </p:ext>
            </p:extLst>
          </p:nvPr>
        </p:nvGraphicFramePr>
        <p:xfrm>
          <a:off x="405352" y="1292802"/>
          <a:ext cx="11364091" cy="5301766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225485">
                  <a:extLst>
                    <a:ext uri="{9D8B030D-6E8A-4147-A177-3AD203B41FA5}">
                      <a16:colId xmlns:a16="http://schemas.microsoft.com/office/drawing/2014/main" val="3803732262"/>
                    </a:ext>
                  </a:extLst>
                </a:gridCol>
                <a:gridCol w="2026763">
                  <a:extLst>
                    <a:ext uri="{9D8B030D-6E8A-4147-A177-3AD203B41FA5}">
                      <a16:colId xmlns:a16="http://schemas.microsoft.com/office/drawing/2014/main" val="2018925595"/>
                    </a:ext>
                  </a:extLst>
                </a:gridCol>
                <a:gridCol w="8111843">
                  <a:extLst>
                    <a:ext uri="{9D8B030D-6E8A-4147-A177-3AD203B41FA5}">
                      <a16:colId xmlns:a16="http://schemas.microsoft.com/office/drawing/2014/main" val="320472778"/>
                    </a:ext>
                  </a:extLst>
                </a:gridCol>
              </a:tblGrid>
              <a:tr h="1855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純網銀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優點：刺激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金融服務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創新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、線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服務、較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容易獲得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消費者資料、異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業結盟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缺點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：資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市場競爭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成本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107769"/>
                  </a:ext>
                </a:extLst>
              </a:tr>
              <a:tr h="18005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數位銀行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優點：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活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利息高</a:t>
                      </a:r>
                      <a:r>
                        <a:rPr lang="zh-TW" altLang="en-US" sz="2000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換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匯享有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折扣</a:t>
                      </a:r>
                      <a:r>
                        <a:rPr lang="zh-TW" altLang="en-US" sz="2000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線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上操作方便與快速</a:t>
                      </a:r>
                      <a:endParaRPr lang="en-US" altLang="zh-TW" sz="2000" b="0" kern="1200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b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缺點：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滿足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銀行多種條件才能享有</a:t>
                      </a:r>
                      <a:r>
                        <a:rPr lang="zh-TW" altLang="en-US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活存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優惠</a:t>
                      </a:r>
                      <a:r>
                        <a:rPr lang="zh-TW" altLang="en-US" sz="2000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帳號</a:t>
                      </a:r>
                      <a:r>
                        <a:rPr lang="zh-TW" altLang="zh-TW" sz="2000" b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密碼有遭冒用可能性</a:t>
                      </a:r>
                      <a:endParaRPr lang="zh-TW" altLang="en-US" sz="2000" b="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912423"/>
                  </a:ext>
                </a:extLst>
              </a:tr>
              <a:tr h="16454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網路銀行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各家傳統銀行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優點：面對面服務顧客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2000" baseline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缺點：服務受限於營業時間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2404134"/>
                  </a:ext>
                </a:extLst>
              </a:tr>
            </a:tbl>
          </a:graphicData>
        </a:graphic>
      </p:graphicFrame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39" y="1337236"/>
            <a:ext cx="1822845" cy="59034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38" y="1923042"/>
            <a:ext cx="1822845" cy="6106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38" y="2548768"/>
            <a:ext cx="1822845" cy="51146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b="18788"/>
          <a:stretch/>
        </p:blipFill>
        <p:spPr>
          <a:xfrm>
            <a:off x="1643113" y="3240272"/>
            <a:ext cx="1797670" cy="475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/>
          <a:srcRect t="11483"/>
          <a:stretch/>
        </p:blipFill>
        <p:spPr>
          <a:xfrm>
            <a:off x="1656457" y="3738723"/>
            <a:ext cx="1770982" cy="5498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113" y="4334415"/>
            <a:ext cx="1797670" cy="5035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7938" y="5388092"/>
            <a:ext cx="1313805" cy="10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1570</TotalTime>
  <Words>1076</Words>
  <Application>Microsoft Office PowerPoint</Application>
  <PresentationFormat>寬螢幕</PresentationFormat>
  <Paragraphs>81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4" baseType="lpstr">
      <vt:lpstr>Arial Unicode MS</vt:lpstr>
      <vt:lpstr>Microsoft JhengHei UI</vt:lpstr>
      <vt:lpstr>微软雅黑</vt:lpstr>
      <vt:lpstr>宋体</vt:lpstr>
      <vt:lpstr>微軟正黑體</vt:lpstr>
      <vt:lpstr>新細明體</vt:lpstr>
      <vt:lpstr>Arial</vt:lpstr>
      <vt:lpstr>Calibri</vt:lpstr>
      <vt:lpstr>Calibri Light</vt:lpstr>
      <vt:lpstr>Segoe UI</vt:lpstr>
      <vt:lpstr>Segoe UI Light</vt:lpstr>
      <vt:lpstr>Times New Roman</vt:lpstr>
      <vt:lpstr>回顧</vt:lpstr>
      <vt:lpstr>中華電信公司 111 年第 5 次 從業人員(具工作經驗)遴選簡報</vt:lpstr>
      <vt:lpstr>金融科技技術發展個人建議(含以下內容)</vt:lpstr>
      <vt:lpstr>一、資訊技術近期發展的觀察-元宇宙</vt:lpstr>
      <vt:lpstr>一、資訊技術近期發展的觀察-非同質化代幣NFT (Non-fungible token)</vt:lpstr>
      <vt:lpstr>二、數位金融與金融科技發展觀察-先買後付 BNPL（Buy Now, Pay Later)</vt:lpstr>
      <vt:lpstr>二、數位金融與金融科技發展觀察-資安威脅</vt:lpstr>
      <vt:lpstr>三、個人投入純網銀系統研發構想-法遵科技</vt:lpstr>
      <vt:lpstr>三、個人投入純網銀系統研發構想-虹膜驗證</vt:lpstr>
      <vt:lpstr>四、專業議題報告-請簡述純網銀技術發展趨勢-現在(實虛整合)</vt:lpstr>
      <vt:lpstr>四、專業議題報告-請簡述純網銀技術發展趨勢-未來(虛實整合)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林清河</dc:creator>
  <cp:lastModifiedBy>user</cp:lastModifiedBy>
  <cp:revision>134</cp:revision>
  <dcterms:created xsi:type="dcterms:W3CDTF">2022-03-19T07:48:35Z</dcterms:created>
  <dcterms:modified xsi:type="dcterms:W3CDTF">2022-03-21T17:29:46Z</dcterms:modified>
</cp:coreProperties>
</file>