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Raleway"/>
      <p:regular r:id="rId62"/>
      <p:bold r:id="rId63"/>
      <p:italic r:id="rId64"/>
      <p:boldItalic r:id="rId65"/>
    </p:embeddedFont>
    <p:embeddedFont>
      <p:font typeface="Lat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8CB18A-37F1-480D-A83E-FDB0FCAF91A1}">
  <a:tblStyle styleId="{008CB18A-37F1-480D-A83E-FDB0FCAF9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Raleway-italic.fntdata"/><Relationship Id="rId63" Type="http://schemas.openxmlformats.org/officeDocument/2006/relationships/font" Target="fonts/Raleway-bold.fntdata"/><Relationship Id="rId22" Type="http://schemas.openxmlformats.org/officeDocument/2006/relationships/slide" Target="slides/slide16.xml"/><Relationship Id="rId66" Type="http://schemas.openxmlformats.org/officeDocument/2006/relationships/font" Target="fonts/Lato-regular.fntdata"/><Relationship Id="rId21" Type="http://schemas.openxmlformats.org/officeDocument/2006/relationships/slide" Target="slides/slide15.xml"/><Relationship Id="rId65" Type="http://schemas.openxmlformats.org/officeDocument/2006/relationships/font" Target="fonts/Raleway-boldItalic.fntdata"/><Relationship Id="rId24" Type="http://schemas.openxmlformats.org/officeDocument/2006/relationships/slide" Target="slides/slide18.xml"/><Relationship Id="rId68" Type="http://schemas.openxmlformats.org/officeDocument/2006/relationships/font" Target="fonts/Lato-italic.fntdata"/><Relationship Id="rId23" Type="http://schemas.openxmlformats.org/officeDocument/2006/relationships/slide" Target="slides/slide17.xml"/><Relationship Id="rId67" Type="http://schemas.openxmlformats.org/officeDocument/2006/relationships/font" Target="fonts/Lato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1964aa5f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1964aa5f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964aa5f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1964aa5f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1964aa5f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1964aa5f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1964aa5f3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1964aa5f3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1964aa5f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1964aa5f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1964aa5f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1964aa5f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1964aa5f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1964aa5f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1964aa5f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1964aa5f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1964aa5f3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1964aa5f3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1964aa5f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1964aa5f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1964aa5f3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1964aa5f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1964aa5f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1964aa5f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1964aa5f3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1964aa5f3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1964aa5f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1964aa5f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1964aa5f3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1964aa5f3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1964aa5f3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1964aa5f3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1964aa5f3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1964aa5f3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1964aa5f3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1964aa5f3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1964aa5f3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1964aa5f3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1964aa5f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1964aa5f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1964aa5f3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1964aa5f3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1964aa5f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1964aa5f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1964aa5f3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1964aa5f3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81964aa5f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81964aa5f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1964aa5f3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1964aa5f3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1964aa5f3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1964aa5f3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1964aa5f3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1964aa5f3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1964aa5f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81964aa5f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1964aa5f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1964aa5f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1964aa5f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1964aa5f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1964aa5f3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1964aa5f3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1964aa5f3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1964aa5f3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964aa5f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964aa5f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81964aa5f3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81964aa5f3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81964aa5f3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81964aa5f3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1964aa5f3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1964aa5f3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81964aa5f3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81964aa5f3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81964aa5f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81964aa5f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1964aa5f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81964aa5f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81964aa5f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81964aa5f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81964aa5f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81964aa5f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1964aa5f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1964aa5f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1964aa5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81964aa5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964aa5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1964aa5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81964aa5f3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81964aa5f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1964aa5f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1964aa5f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81964aa5f3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81964aa5f3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81964aa5f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81964aa5f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1964aa5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1964aa5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1964aa5f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81964aa5f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1964aa5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1964aa5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1964aa5f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1964aa5f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1964aa5f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1964aa5f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1964aa5f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1964aa5f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1.png"/><Relationship Id="rId13" Type="http://schemas.openxmlformats.org/officeDocument/2006/relationships/image" Target="../media/image1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1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WAR GAME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000">
                <a:solidFill>
                  <a:schemeClr val="accent1"/>
                </a:solidFill>
              </a:rPr>
              <a:t>GRUPO 2</a:t>
            </a:r>
            <a:endParaRPr b="0" sz="3000"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2987150"/>
            <a:ext cx="76881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ALUNOS: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Allber Fellype Soares Ferreira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Ayrton Surica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Caio Mota Del Aguila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Carlos Alberto Santos da Anunciação Junior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Felipe Figueiredo Felisbino Branquinho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Flávio Matheus Pereira Francisco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Henrique Neves Braga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Pedro Henrique Ferreira Amaro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Fim do Jogo e Autenticação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Fim do Jogo: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vitória ocorre ao cumprir o objetivo secreto ou ao dominar todos os territórios.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eliminar outro jogador, você recebe todas as cartas dele.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Autenticação e Cadastro: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Usuários podem se cadastrar e fazer login com e-mail e senha.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Perfil do Usuário: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Tela para exibir e editar informações pessoais e estatísticas de jogo.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Histórico de Partidas: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Visualização de partidas anteriores.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Multiplayer e IA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Multiplayer Online: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Lobbies: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Crie ou entre em partidas públicas ou privadas, com configurações personalizáveis.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Sincronização: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estado do jogo é sincronizado em tempo real via WebSockets.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Reconexão: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Permite que jogadores voltem para a partida em caso de desconexão.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Inteligência Artificial (IA):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Preencher vagas em partidas online ou permitir jogos offline.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IA toma decisões estratégicas de ataque e defesa.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Não Funcionais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Interface intuitiva e fácil de usar.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Desempenho: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Resposta rápida, sem atrasos visíveis, mesmo em animações de batalha.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progresso do jogo deve ser salvo continuamente.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Compatibilidade: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aplicação deve funcionar nos principais navegadores (Chrome, Firefox, Safari, Edge).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Segurança: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Proteção contra trapaças e manipulação externa, com a lógica do jogo processada no servidor.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25" y="498950"/>
            <a:ext cx="7483401" cy="46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type="title"/>
          </p:nvPr>
        </p:nvSpPr>
        <p:spPr>
          <a:xfrm>
            <a:off x="727650" y="2168550"/>
            <a:ext cx="76887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ESTRUTURA ANALÍTICA DO PROJETO</a:t>
            </a:r>
            <a:endParaRPr sz="40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525"/>
            <a:ext cx="8839201" cy="3980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25" y="495075"/>
            <a:ext cx="7347899" cy="464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075" y="558200"/>
            <a:ext cx="7248099" cy="45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450"/>
            <a:ext cx="8839203" cy="313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375" y="537450"/>
            <a:ext cx="3087250" cy="45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727650" y="2168550"/>
            <a:ext cx="76887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ANÁLISE DE PONTOS DE FUNÇÃO</a:t>
            </a:r>
            <a:endParaRPr sz="40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418375" y="11914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000">
              <a:solidFill>
                <a:schemeClr val="accent1"/>
              </a:solidFill>
            </a:endParaRPr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18375" y="1914775"/>
            <a:ext cx="7688100" cy="2759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Escopo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Estrutura Analítica do Projeto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Análise de Pontos de Função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Planning Poker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Custo e Orçamento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Cronograma de Desenvolvimento (Gantt)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7. Análise de Risco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Burndown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9. Análise de Valor Agregado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10. Estado Atual do Projeto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</a:t>
            </a:r>
            <a:r>
              <a:rPr lang="pt-BR"/>
              <a:t>ões de Ajuste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Necessita de backup?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3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Necessita de mecanismos especializados de comunicação?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5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 processamento distribuído?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1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Precisa de alto desempenho?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2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Terá grande número de usuários em paralelo?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3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Precisará de entrada de dados on-line?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5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caso de entradas on-line, existirão múltiplas telas?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4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Questões de Ajuste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atualização das entidades será feita on-line?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5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entradas e saídas de dados serão complexas?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2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processamento interno será complexo?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5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código será projetado para ser reutilizado?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1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Migração e instalação estarão incluídos?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0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sistema será instalado em diversas organizações?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projeto pretende facilitar mudanças e operação do usuário?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da APF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>
            <p:ph idx="1" type="body"/>
          </p:nvPr>
        </p:nvSpPr>
        <p:spPr>
          <a:xfrm>
            <a:off x="2791500" y="2335125"/>
            <a:ext cx="29145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pt-BR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 Respostas: 36</a:t>
            </a:r>
            <a:endParaRPr b="1"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4"/>
          <p:cNvSpPr txBox="1"/>
          <p:nvPr/>
        </p:nvSpPr>
        <p:spPr>
          <a:xfrm>
            <a:off x="2848150" y="3920675"/>
            <a:ext cx="3169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/>
              <a:t>PF ajustado: 129.28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00" y="1429850"/>
            <a:ext cx="8839203" cy="83665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2791500" y="2917613"/>
            <a:ext cx="3564600" cy="6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Fator de Ajuste: 1,01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3271900" y="3395175"/>
            <a:ext cx="232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/>
              <a:t>PFNA: 128</a:t>
            </a:r>
            <a:endParaRPr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da APF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954300" y="13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Funcionalidade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Tipo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Criação de Entidades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Registrar Usuário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Login de Usuário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Atualização de usuário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Deleção de usuário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Criar Lobby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Listar Lobbies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da APF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36"/>
          <p:cNvGraphicFramePr/>
          <p:nvPr/>
        </p:nvGraphicFramePr>
        <p:xfrm>
          <a:off x="954300" y="13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Funcionalidade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Tipo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Entrar no Lobby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Iniciar Partida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15,15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Alocar Tropas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Mover Tropas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Executar Ataque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Executar Defesa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Comprar Cartas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 da APF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7"/>
          <p:cNvGraphicFramePr/>
          <p:nvPr/>
        </p:nvGraphicFramePr>
        <p:xfrm>
          <a:off x="954300" y="135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Funcionalidade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Tipo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PF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Trocar cartas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Salvar hist</a:t>
                      </a:r>
                      <a:r>
                        <a:rPr lang="pt-BR"/>
                        <a:t>órico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Mostrar hist</a:t>
                      </a:r>
                      <a:r>
                        <a:rPr lang="pt-BR"/>
                        <a:t>órico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Enviar mensagem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Mostrar mensagens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4,04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Exibir home 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Exibir p</a:t>
                      </a:r>
                      <a:r>
                        <a:rPr lang="pt-BR"/>
                        <a:t>ágina de alocação de jogadores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3,03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PLANNING POKER</a:t>
            </a:r>
            <a:endParaRPr sz="404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Cartas Utilizadas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962" y="137290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4370" y="137290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777" y="1372907"/>
            <a:ext cx="1031039" cy="171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7184" y="1372900"/>
            <a:ext cx="1031039" cy="171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68591" y="1372900"/>
            <a:ext cx="1031039" cy="171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09998" y="1372900"/>
            <a:ext cx="1031039" cy="1719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02962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344370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85777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627184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768591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909998" y="3201488"/>
            <a:ext cx="1031039" cy="1719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592250" y="156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394375"/>
                <a:gridCol w="3394375"/>
              </a:tblGrid>
              <a:tr h="38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Estimativa de custo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3,0</a:t>
                      </a:r>
                      <a:endParaRPr b="1" sz="1100"/>
                    </a:p>
                  </a:txBody>
                  <a:tcPr marT="91425" marB="91425" marR="91425" marL="91425"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Pesquisar como fazer os testes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2,3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estimativa de orçamento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cronograma de desenvolvimento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monitoramento e controle do projeto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os slides para a primeira apresentação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os slides para a segunda apresentação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os slides para a terceira apresentação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41"/>
          <p:cNvGraphicFramePr/>
          <p:nvPr/>
        </p:nvGraphicFramePr>
        <p:xfrm>
          <a:off x="492050" y="134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558075"/>
                <a:gridCol w="3558075"/>
              </a:tblGrid>
              <a:tr h="39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documentação do Jogo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1,5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apresentação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apresentação 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Realizar apresentação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0,5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Criar lógica de alocação de tropas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Criar lógica de alocação de tropas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4,1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Criar lógica para mover tropas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3,9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Criar lógica de compra de cartas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3,1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8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Fazer página da partida/mapa frontend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5,4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ESCOPO</a:t>
            </a:r>
            <a:endParaRPr sz="404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9" name="Google Shape;269;p42"/>
          <p:cNvGraphicFramePr/>
          <p:nvPr/>
        </p:nvGraphicFramePr>
        <p:xfrm>
          <a:off x="592250" y="144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619500"/>
                <a:gridCol w="3619500"/>
              </a:tblGrid>
              <a:tr h="39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Criar lógica de troca de cartas frontend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2,6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Inicializar partida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3,3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Criar e entrar em lobby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2,6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Autenticação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1,7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Lógica de deslocamento de tropas (backend)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4,5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Criar Lógica de Distribuição de Objetivos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2,6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Combate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14,0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Tela de perfil de usuário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35"/>
                        <a:buFont typeface="Arial"/>
                        <a:buNone/>
                      </a:pPr>
                      <a:r>
                        <a:rPr b="1" lang="pt-BR" sz="1035"/>
                        <a:t>2,6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5" name="Google Shape;275;p43"/>
          <p:cNvGraphicFramePr/>
          <p:nvPr/>
        </p:nvGraphicFramePr>
        <p:xfrm>
          <a:off x="543125" y="131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517175"/>
                <a:gridCol w="3517175"/>
              </a:tblGrid>
              <a:tr h="36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Criar lógica de combate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4,0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Fazer lógica de compra de cartas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2,7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Fazer a IA do Jogo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13,3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Criar lógica de inicializar a partida backend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4,7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Fazer análise de riscos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Fazer estimativa de esforço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5,6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Criação das cartas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2,4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Criar lógica de lobbies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5,8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Criar a EAP</a:t>
                      </a:r>
                      <a:endParaRPr b="1" sz="1035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35"/>
                        <a:t>4,3</a:t>
                      </a:r>
                      <a:endParaRPr b="1" sz="1035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44"/>
          <p:cNvGraphicFramePr/>
          <p:nvPr/>
        </p:nvGraphicFramePr>
        <p:xfrm>
          <a:off x="543125" y="131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517175"/>
                <a:gridCol w="3517175"/>
              </a:tblGrid>
              <a:tr h="36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escopo do produto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Criação dos objetivos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Criação dos territórios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Pesquisar sobre a IA do jogo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3,2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página de home 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design do site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6,1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Fazer página de alocação de jogadores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Pesquisar em relação ao mapa do war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Pesquisar sobre testes unitários</a:t>
                      </a:r>
                      <a:endParaRPr b="1" sz="1035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2,6</a:t>
                      </a:r>
                      <a:endParaRPr b="1" sz="1035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7" name="Google Shape;287;p45"/>
          <p:cNvGraphicFramePr/>
          <p:nvPr/>
        </p:nvGraphicFramePr>
        <p:xfrm>
          <a:off x="502175" y="140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517175"/>
                <a:gridCol w="3517175"/>
              </a:tblGrid>
              <a:tr h="36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Modelagem do banco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3,0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Criação do Banco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Validação do modelo do banco de dados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o backend e configurar a base do projeto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0,6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Criar sistema de autenticação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Pesquisar sobre  partida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1,9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Criar o frontend e configurar a base do projeto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0,7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Fazer CRUD do usuário 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2,0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Criar lógica de troca de cartas backend</a:t>
                      </a:r>
                      <a:endParaRPr b="1" sz="1035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2,6</a:t>
                      </a:r>
                      <a:endParaRPr b="1" sz="1035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3" name="Google Shape;293;p46"/>
          <p:cNvGraphicFramePr/>
          <p:nvPr/>
        </p:nvGraphicFramePr>
        <p:xfrm>
          <a:off x="575875" y="146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{008CB18A-37F1-480D-A83E-FDB0FCAF91A1}</a:tableStyleId>
              </a:tblPr>
              <a:tblGrid>
                <a:gridCol w="3517175"/>
                <a:gridCol w="3517175"/>
              </a:tblGrid>
              <a:tr h="36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Tarefas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Custos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Criar página de login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1,6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Criar página de cadastro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1,6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Criar página de lobby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2,5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Salvar histórico de partidas (backend)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1,8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Mostrar histórico de partidas (backend)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1,0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Mostrar histórico de partidas (frontend)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3,0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Fazer lógica do chat (backend)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7,0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Tarefa - Criar chat do jogo (frontend)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50"/>
                        <a:t>5,5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em Homem-Hora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729450" y="1490375"/>
            <a:ext cx="7688700" cy="33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testes unitários para a mecânica de ataque com os dados			2,3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testes unitários para o cálculo de reforço de tropas				2,0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testes unitários para distribuição de territórios e exércitos iniciais		2,3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testes unitários para cadastro e autenticação					0,9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 de integração para a comunicação cliente-servidor			1,7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Tarefa - Implementar testes de integração para persistência de dados				1,7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 base no nosso Planning Poker, a estimativa do esforço para as tarefas é de 196.5 horas. Este número representa o esforço de trabalho para o time e será a base para o planejamento do nosso próximo ciclo de desenvolvimento.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CUSTO E ORÇAMENTO</a:t>
            </a:r>
            <a:endParaRPr sz="404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1618825" y="1421750"/>
            <a:ext cx="149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Custo</a:t>
            </a:r>
            <a:endParaRPr sz="3000"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1157575" y="2237000"/>
            <a:ext cx="24219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Custo por hora definido: </a:t>
            </a:r>
            <a:r>
              <a:rPr lang="pt-BR">
                <a:solidFill>
                  <a:srgbClr val="93C47D"/>
                </a:solidFill>
              </a:rPr>
              <a:t>18 R$</a:t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Custo total: </a:t>
            </a:r>
            <a:r>
              <a:rPr lang="pt-BR">
                <a:solidFill>
                  <a:srgbClr val="B6D7A8"/>
                </a:solidFill>
              </a:rPr>
              <a:t>3.516,00 R$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5203825" y="2237000"/>
            <a:ext cx="23421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Orçamento: </a:t>
            </a:r>
            <a:r>
              <a:rPr lang="pt-BR">
                <a:solidFill>
                  <a:schemeClr val="accent3"/>
                </a:solidFill>
              </a:rPr>
              <a:t>Custo * (1 + Taxa)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Taxa: </a:t>
            </a:r>
            <a:r>
              <a:rPr lang="pt-BR">
                <a:solidFill>
                  <a:schemeClr val="accent2"/>
                </a:solidFill>
              </a:rPr>
              <a:t>20%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Orçamento: </a:t>
            </a:r>
            <a:r>
              <a:rPr lang="pt-BR">
                <a:solidFill>
                  <a:srgbClr val="B6D7A8"/>
                </a:solidFill>
              </a:rPr>
              <a:t>4.219,20 R$</a:t>
            </a:r>
            <a:endParaRPr>
              <a:solidFill>
                <a:srgbClr val="B6D7A8"/>
              </a:solidFill>
            </a:endParaRPr>
          </a:p>
        </p:txBody>
      </p:sp>
      <p:sp>
        <p:nvSpPr>
          <p:cNvPr id="312" name="Google Shape;312;p49"/>
          <p:cNvSpPr txBox="1"/>
          <p:nvPr>
            <p:ph type="title"/>
          </p:nvPr>
        </p:nvSpPr>
        <p:spPr>
          <a:xfrm>
            <a:off x="5203825" y="1452200"/>
            <a:ext cx="2342100" cy="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/>
              <a:t>Orçamento</a:t>
            </a:r>
            <a:endParaRPr sz="304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727650" y="1893900"/>
            <a:ext cx="7688700" cy="20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CRONOGRAMA DE DESENVOLVIMENTO</a:t>
            </a:r>
            <a:endParaRPr sz="40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(Gantt)</a:t>
            </a:r>
            <a:endParaRPr sz="404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JOGO WAR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Replicar as regras e a dinâmica do jogo de tabuleiro War.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 Principal: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Permitir que jogadores participem de partidas estratégicas online com amigos ou outros jogadores.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Proposta de Valor: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experiência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imersiva e competitiva a qualquer momento e em qualquer lugar.</a:t>
            </a:r>
            <a:endParaRPr sz="1700"/>
          </a:p>
        </p:txBody>
      </p:sp>
      <p:sp>
        <p:nvSpPr>
          <p:cNvPr id="105" name="Google Shape;105;p16"/>
          <p:cNvSpPr txBox="1"/>
          <p:nvPr/>
        </p:nvSpPr>
        <p:spPr>
          <a:xfrm>
            <a:off x="2525700" y="649275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Adaptando o clássico de estratégia para o mundo digital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2" title="Real-Gantt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800"/>
            <a:ext cx="9143999" cy="41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3" title="Real-Gantt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5614"/>
            <a:ext cx="9144000" cy="4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4" title="Real-Gantt-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9963"/>
            <a:ext cx="9143998" cy="41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5" title="Real-Gantt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8713"/>
            <a:ext cx="9144000" cy="4146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ANÁLISE DE RISCO</a:t>
            </a:r>
            <a:endParaRPr sz="404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Gerenciamento de Riscos do Projeto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Identificar, avaliar e priorizar possíveis problemas.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Propor estratégias de contingência e contenção para mitigar impactos.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Avaliação baseada em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(0 -100%) 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(0 -1).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Exposição = Probabilidade × Impacto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de Análise de Risco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Chance de o risco acontecer.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Gravidade da consequência.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Exposição: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Nível de risco calculado.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Classificação de risco (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Baixa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Média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Ação imediata para controlar o problema.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Plano alternativo para lidar com a situação.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9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Identificados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9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1: Abandono do Curso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10%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0,6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Baixa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Conversa com os membros para identificar e ajudar.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Documentar o código e dividir tarefas para evitar concentração de conhecimento.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2: Indisponibilidade por Motivo Pessoal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0,5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Baixa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Cuidado com a saúde dos integrantes.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Definir backup de tarefas e revisão periódica do projeto.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Identificados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3: Falta de Entendimento das Regras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80%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0,3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Média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Estudar e se aprofundar nas regras do jogo War.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Product Owner (PO) deve revisar o código para garantir a correta implementação das regras.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4: Problemas Técnicos (Integração)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60%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0,2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Média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Adotar boas práticas de versionamento (Git), integração contínua e testes.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Verificar e corrigir os erros do código prontamente.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1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Riscos Identificados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1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5: Atraso na Entrega Final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10%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1,0 |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Prioridade: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Média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Contenção: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Planejar entregas parciais semanais e dividir tarefas de forma equilibrada.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Contingência: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Negociar um novo prazo de entrega, se necessário.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Conclusão: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riscos de maior prioridade são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atrasos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indisponibilidade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dos integrantes.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mitigação depende de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boa comunicação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divisão de tarefas equilibrada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versionamento organizado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44"/>
              <a:t>Setup do Jogo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Seleção de Exércitos: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Os jogadores escolhem uma das seis cores disponíveis (sorteio ou acordo).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Distribuição de Objetivos: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sistema distribui uma carta-objetivo secreta para cada jogador.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Distribuição Inicial: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sistema distribui cartas de território, decide a ordem dos turnos e aloca exércitos automaticamente.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Monte de Compras: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Após a distribuição, todas as cartas são embaralhadas para formar o monte de compras.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2"/>
          <p:cNvSpPr txBox="1"/>
          <p:nvPr>
            <p:ph type="title"/>
          </p:nvPr>
        </p:nvSpPr>
        <p:spPr>
          <a:xfrm>
            <a:off x="727650" y="2168550"/>
            <a:ext cx="76887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BURNDOWN</a:t>
            </a:r>
            <a:endParaRPr sz="404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3"/>
          <p:cNvSpPr txBox="1"/>
          <p:nvPr>
            <p:ph type="title"/>
          </p:nvPr>
        </p:nvSpPr>
        <p:spPr>
          <a:xfrm>
            <a:off x="327700" y="581675"/>
            <a:ext cx="2617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 iteraç</a:t>
            </a:r>
            <a:r>
              <a:rPr lang="pt-BR"/>
              <a:t>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 txBox="1"/>
          <p:nvPr>
            <p:ph type="title"/>
          </p:nvPr>
        </p:nvSpPr>
        <p:spPr>
          <a:xfrm>
            <a:off x="3221550" y="581675"/>
            <a:ext cx="270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 txBox="1"/>
          <p:nvPr>
            <p:ph type="title"/>
          </p:nvPr>
        </p:nvSpPr>
        <p:spPr>
          <a:xfrm>
            <a:off x="6198500" y="581675"/>
            <a:ext cx="270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Terceira iteração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0" y="1407511"/>
            <a:ext cx="2938400" cy="3196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2800" y="1407500"/>
            <a:ext cx="2938400" cy="319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1200" y="1407513"/>
            <a:ext cx="2938400" cy="319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 txBox="1"/>
          <p:nvPr>
            <p:ph type="title"/>
          </p:nvPr>
        </p:nvSpPr>
        <p:spPr>
          <a:xfrm>
            <a:off x="727650" y="1857600"/>
            <a:ext cx="76887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040"/>
              <a:t>ANÁLISE DE VALOR AGREGADO</a:t>
            </a:r>
            <a:endParaRPr sz="404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65" title="Design sem nome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63" y="583975"/>
            <a:ext cx="3832874" cy="429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6"/>
          <p:cNvSpPr txBox="1"/>
          <p:nvPr>
            <p:ph type="title"/>
          </p:nvPr>
        </p:nvSpPr>
        <p:spPr>
          <a:xfrm>
            <a:off x="727650" y="203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pt-BR" sz="4040"/>
              <a:t>ESTADO ATUAL DO PROJETO</a:t>
            </a:r>
            <a:endParaRPr/>
          </a:p>
        </p:txBody>
      </p:sp>
      <p:sp>
        <p:nvSpPr>
          <p:cNvPr id="408" name="Google Shape;408;p66"/>
          <p:cNvSpPr txBox="1"/>
          <p:nvPr/>
        </p:nvSpPr>
        <p:spPr>
          <a:xfrm>
            <a:off x="3346300" y="2382475"/>
            <a:ext cx="549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7"/>
          <p:cNvSpPr txBox="1"/>
          <p:nvPr>
            <p:ph type="title"/>
          </p:nvPr>
        </p:nvSpPr>
        <p:spPr>
          <a:xfrm>
            <a:off x="727650" y="58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Frontend</a:t>
            </a:r>
            <a:endParaRPr/>
          </a:p>
        </p:txBody>
      </p:sp>
      <p:sp>
        <p:nvSpPr>
          <p:cNvPr id="414" name="Google Shape;414;p67"/>
          <p:cNvSpPr txBox="1"/>
          <p:nvPr>
            <p:ph idx="1" type="body"/>
          </p:nvPr>
        </p:nvSpPr>
        <p:spPr>
          <a:xfrm>
            <a:off x="727650" y="1525425"/>
            <a:ext cx="32046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Páginas 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concluídas</a:t>
            </a: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Cadastro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Alocação de jogadores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Lobby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cadastro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Autenticação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15" name="Google Shape;415;p67"/>
          <p:cNvSpPr txBox="1"/>
          <p:nvPr>
            <p:ph type="title"/>
          </p:nvPr>
        </p:nvSpPr>
        <p:spPr>
          <a:xfrm>
            <a:off x="4161875" y="583850"/>
            <a:ext cx="386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Backend</a:t>
            </a:r>
            <a:endParaRPr/>
          </a:p>
        </p:txBody>
      </p:sp>
      <p:sp>
        <p:nvSpPr>
          <p:cNvPr id="416" name="Google Shape;416;p67"/>
          <p:cNvSpPr txBox="1"/>
          <p:nvPr/>
        </p:nvSpPr>
        <p:spPr>
          <a:xfrm>
            <a:off x="4076700" y="1481725"/>
            <a:ext cx="50673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pt-BR" sz="1500"/>
              <a:t>Funcionalidades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Modelagem do banco de dados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Sistema de lobby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500"/>
              <a:t>Sistema de cadastro e login com autenticação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44"/>
              <a:t>Fluxo do Jogo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Ordem das Jogadas: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jogo segue uma ordem de turnos predefinida.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Fases do Turno (a partir da 2ª rodada):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e alocação de novos exércitos.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ataque (opcional).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Fase de deslocamento (opcional).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uma carta de território (se aplicável).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44"/>
              <a:t>Recebimento de Exércitos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 início do turno, o jogador recebe um número de exércitos igual à metade dos territórios que possui (arredondado para baixo).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Mínimo Garantido: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jogador sempre recebe, no mínimo, 3 exércitos por turno.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Bônus por Continente: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Exércitos extras para quem dominar um continente, com alocação obrigatória naquele local.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 de Cartas: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Jogadores podem trocar cartas por exércitos adicionais.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</a:t>
            </a:r>
            <a:r>
              <a:rPr lang="pt-BR" sz="2488"/>
              <a:t> </a:t>
            </a:r>
            <a:r>
              <a:rPr lang="pt-BR" sz="2044"/>
              <a:t>Mecânica de Ataque e Batalha</a:t>
            </a:r>
            <a:endParaRPr sz="2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Condições de Ataque: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ataque só pode ser feito de um território com no mínimo dois exércitos para um território adjacente.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Combate com Dados: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Atacante: Dados vermelhos (1-3 dados).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Defensor: Dados amarelos (1-3 dados).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sistema compara os maiores dados do atacante e do defensor. Em caso de empate, a defesa vence.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56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Funcionais: </a:t>
            </a:r>
            <a:r>
              <a:rPr lang="pt-BR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Conquista, Deslocamento e Cartas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1481625"/>
            <a:ext cx="7688700" cy="3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Conquista: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eliminar todos os exércitos defensores, o atacante conquista o território e deve mover exércitos para lá.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Deslocamento Estratégico: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Jogadores podem mover exércitos entre seus territórios contíguos no final do turno.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Recebimento de Cartas: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jogador que conquistar pelo menos um território em seu turno recebe uma carta do monte.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Troca de Cartas: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possível trocar 3 cartas (iguais ou diferentes) por exércitos extras. A troca é obrigatória com 5 cartas.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