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25"/>
  </p:notesMasterIdLst>
  <p:sldIdLst>
    <p:sldId id="256" r:id="rId3"/>
    <p:sldId id="257" r:id="rId4"/>
    <p:sldId id="443" r:id="rId5"/>
    <p:sldId id="444" r:id="rId6"/>
    <p:sldId id="422" r:id="rId7"/>
    <p:sldId id="424" r:id="rId8"/>
    <p:sldId id="462" r:id="rId9"/>
    <p:sldId id="387" r:id="rId10"/>
    <p:sldId id="417" r:id="rId11"/>
    <p:sldId id="419" r:id="rId12"/>
    <p:sldId id="416" r:id="rId13"/>
    <p:sldId id="420" r:id="rId14"/>
    <p:sldId id="414" r:id="rId15"/>
    <p:sldId id="415" r:id="rId16"/>
    <p:sldId id="421" r:id="rId17"/>
    <p:sldId id="408" r:id="rId18"/>
    <p:sldId id="409" r:id="rId19"/>
    <p:sldId id="410" r:id="rId20"/>
    <p:sldId id="411" r:id="rId21"/>
    <p:sldId id="412" r:id="rId22"/>
    <p:sldId id="413" r:id="rId23"/>
    <p:sldId id="401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mtClean="0"/>
            </a:lvl1pPr>
          </a:lstStyle>
          <a:p>
            <a:pPr>
              <a:defRPr/>
            </a:pPr>
            <a:fld id="{42FD1955-5511-46C9-B827-2304750B8E51}" type="datetime1">
              <a:rPr lang="zh-CN" altLang="en-US"/>
              <a:pPr>
                <a:defRPr/>
              </a:pPr>
              <a:t>2016/4/16</a:t>
            </a:fld>
            <a:endParaRPr lang="zh-CN" altLang="en-US" sz="1200"/>
          </a:p>
        </p:txBody>
      </p:sp>
      <p:sp>
        <p:nvSpPr>
          <p:cNvPr id="4813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30000"/>
              </a:spcBef>
              <a:defRPr/>
            </a:pPr>
            <a:r>
              <a:rPr lang="zh-CN" altLang="en-US" sz="1200"/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1200"/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1200"/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1200"/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120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DC62C786-7F6D-46E7-B89C-ADD78EFAD7F7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46930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学生自己编冒泡排序</a:t>
            </a:r>
            <a:r>
              <a:rPr lang="en-US" altLang="zh-CN" smtClean="0"/>
              <a:t>C</a:t>
            </a:r>
            <a:r>
              <a:rPr lang="zh-CN" altLang="en-US" smtClean="0"/>
              <a:t>代码；其余</a:t>
            </a:r>
            <a:r>
              <a:rPr lang="en-US" altLang="zh-CN" smtClean="0"/>
              <a:t>C</a:t>
            </a:r>
            <a:r>
              <a:rPr lang="zh-CN" altLang="en-US" smtClean="0"/>
              <a:t>代码均给出</a:t>
            </a:r>
            <a:endParaRPr lang="en-US" altLang="zh-CN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75C2B0A-061E-4D97-86C6-D0E6CA33365E}" type="slidenum">
              <a:rPr lang="zh-CN" altLang="en-US"/>
              <a:pPr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50619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759743750" y="0"/>
            <a:ext cx="0" cy="2147482688"/>
          </a:xfrm>
          <a:noFill/>
        </p:spPr>
      </p:sp>
      <p:sp>
        <p:nvSpPr>
          <p:cNvPr id="50179" name="Rectangle 3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-612775" y="8208963"/>
            <a:ext cx="7035800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smtClean="0"/>
              <a:t>可以快速跳过，全部二进制均代表数值，没有符号位。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mtClean="0"/>
              <a:t>用最高位作为符号位，“0”代表“+”，“1”代表“-”；其余数位用作数值位，代表数值。</a:t>
            </a:r>
          </a:p>
        </p:txBody>
      </p:sp>
    </p:spTree>
    <p:extLst>
      <p:ext uri="{BB962C8B-B14F-4D97-AF65-F5344CB8AC3E}">
        <p14:creationId xmlns:p14="http://schemas.microsoft.com/office/powerpoint/2010/main" val="1610774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759743750" y="0"/>
            <a:ext cx="0" cy="2147482688"/>
          </a:xfrm>
          <a:noFill/>
        </p:spPr>
      </p:sp>
      <p:sp>
        <p:nvSpPr>
          <p:cNvPr id="51203" name="Rectangle 3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-612775" y="8208963"/>
            <a:ext cx="7035800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smtClean="0"/>
              <a:t>可以快速讲一下</a:t>
            </a:r>
          </a:p>
        </p:txBody>
      </p:sp>
    </p:spTree>
    <p:extLst>
      <p:ext uri="{BB962C8B-B14F-4D97-AF65-F5344CB8AC3E}">
        <p14:creationId xmlns:p14="http://schemas.microsoft.com/office/powerpoint/2010/main" val="107639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759746925" y="0"/>
            <a:ext cx="0" cy="2147482688"/>
          </a:xfrm>
          <a:noFill/>
        </p:spPr>
      </p:sp>
      <p:sp>
        <p:nvSpPr>
          <p:cNvPr id="52227" name="Rectangle 3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-612775" y="8208963"/>
            <a:ext cx="7035800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smtClean="0"/>
              <a:t>重点讲解</a:t>
            </a:r>
          </a:p>
        </p:txBody>
      </p:sp>
    </p:spTree>
    <p:extLst>
      <p:ext uri="{BB962C8B-B14F-4D97-AF65-F5344CB8AC3E}">
        <p14:creationId xmlns:p14="http://schemas.microsoft.com/office/powerpoint/2010/main" val="3587532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1750" y="0"/>
            <a:ext cx="1588" cy="0"/>
          </a:xfrm>
          <a:noFill/>
        </p:spPr>
      </p:sp>
      <p:sp>
        <p:nvSpPr>
          <p:cNvPr id="53251" name="Rectangle 3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-612775" y="8208963"/>
            <a:ext cx="7035800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smtClean="0"/>
              <a:t>重点讲解</a:t>
            </a:r>
          </a:p>
        </p:txBody>
      </p:sp>
    </p:spTree>
    <p:extLst>
      <p:ext uri="{BB962C8B-B14F-4D97-AF65-F5344CB8AC3E}">
        <p14:creationId xmlns:p14="http://schemas.microsoft.com/office/powerpoint/2010/main" val="3402097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111091-6846-48BD-BD75-D8187C986E56}" type="datetime1">
              <a:rPr lang="zh-CN" altLang="en-US"/>
              <a:pPr>
                <a:defRPr/>
              </a:pPr>
              <a:t>2016/4/16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501B40-C60D-4A7E-8467-72B64105E01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6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F197FD-28E2-4F1A-9AEC-CBF282386BE7}" type="datetime1">
              <a:rPr lang="zh-CN" altLang="en-US"/>
              <a:pPr>
                <a:defRPr/>
              </a:pPr>
              <a:t>2016/4/16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85D91-37C6-4F2D-886B-3B46234ABB4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29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7F1FFB-897E-4E15-BA9A-67EE6B554796}" type="datetime1">
              <a:rPr lang="zh-CN" altLang="en-US"/>
              <a:pPr>
                <a:defRPr/>
              </a:pPr>
              <a:t>2016/4/16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6BEDB-438D-44D7-AFA3-413DED5E31C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93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4FAE00-CAAE-447B-8D97-7E09AF377521}" type="datetime1">
              <a:rPr lang="zh-CN" altLang="en-US"/>
              <a:pPr>
                <a:defRPr/>
              </a:pPr>
              <a:t>2016/4/16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EF19F-12FD-4E31-AAC4-A3531C2D9E3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876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B422FC-59E4-4519-8075-40FA9E6603E9}" type="datetime1">
              <a:rPr lang="zh-CN" altLang="en-US"/>
              <a:pPr>
                <a:defRPr/>
              </a:pPr>
              <a:t>2016/4/16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FA638D-AA7C-4855-ABA1-D8FB4D357D7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80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981B5C-9D9C-449C-B19F-A3076CF44DA4}" type="datetime1">
              <a:rPr lang="zh-CN" altLang="en-US"/>
              <a:pPr>
                <a:defRPr/>
              </a:pPr>
              <a:t>2016/4/16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E8D18-AD18-46D4-A647-1F32553EEE4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093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E27C15-D9C8-4A81-8DB7-ECDFA98907B8}" type="datetime1">
              <a:rPr lang="zh-CN" altLang="en-US"/>
              <a:pPr>
                <a:defRPr/>
              </a:pPr>
              <a:t>2016/4/16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56FCF1-225A-4CA7-9096-1AC41F4707A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684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1836AC-CEFC-4A72-B0C1-E43105412A18}" type="datetime1">
              <a:rPr lang="zh-CN" altLang="en-US"/>
              <a:pPr>
                <a:defRPr/>
              </a:pPr>
              <a:t>2016/4/16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47268-9201-42EB-9265-658284D7CB2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451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B75F3F-5FBE-4BB1-BA30-148ECF0A0EA8}" type="datetime1">
              <a:rPr lang="zh-CN" altLang="en-US"/>
              <a:pPr>
                <a:defRPr/>
              </a:pPr>
              <a:t>2016/4/16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50937-1FBD-49D9-B5B6-E7835519630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803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092CD5-7F9E-448D-94D0-F22B6FF0D835}" type="datetime1">
              <a:rPr lang="zh-CN" altLang="en-US"/>
              <a:pPr>
                <a:defRPr/>
              </a:pPr>
              <a:t>2016/4/16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8A537-8481-4FF4-A433-D971428C830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99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73FFE9-1297-431E-9DF1-5F59F890F01D}" type="datetime1">
              <a:rPr lang="zh-CN" altLang="en-US"/>
              <a:pPr>
                <a:defRPr/>
              </a:pPr>
              <a:t>2016/4/16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35562-C1F8-43DB-8289-5F5C93B82F5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43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1F6AF1-A751-410F-8E3E-6E572673E912}" type="datetime1">
              <a:rPr lang="zh-CN" altLang="en-US"/>
              <a:pPr>
                <a:defRPr/>
              </a:pPr>
              <a:t>2016/4/16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A08664-4C80-4109-9EBE-018781189E1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405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04F6D4-9FF6-4EB2-8729-67AB6E6117B6}" type="datetime1">
              <a:rPr lang="zh-CN" altLang="en-US"/>
              <a:pPr>
                <a:defRPr/>
              </a:pPr>
              <a:t>2016/4/16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81BFD-37B8-4E46-8ABE-5B53A152C85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322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A7BB97-9C32-4254-842F-FB6571133FE4}" type="datetime1">
              <a:rPr lang="zh-CN" altLang="en-US"/>
              <a:pPr>
                <a:defRPr/>
              </a:pPr>
              <a:t>2016/4/16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0C1739-0891-4EEF-B790-B4D672D604E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49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8A5E13-116B-4F9D-8879-4D18571044C3}" type="datetime1">
              <a:rPr lang="zh-CN" altLang="en-US"/>
              <a:pPr>
                <a:defRPr/>
              </a:pPr>
              <a:t>2016/4/16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A56CA-1B11-4C2F-84FC-4240C98ABBD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7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A7BA42-493C-4794-B7CC-1688835B1F6D}" type="datetime1">
              <a:rPr lang="zh-CN" altLang="en-US"/>
              <a:pPr>
                <a:defRPr/>
              </a:pPr>
              <a:t>2016/4/16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3CA12-46F8-4D5D-AC64-CA21B48E232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49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468A96-ADF1-46F2-88DF-256B510D8446}" type="datetime1">
              <a:rPr lang="zh-CN" altLang="en-US"/>
              <a:pPr>
                <a:defRPr/>
              </a:pPr>
              <a:t>2016/4/16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6DC7D0-25C0-41B2-A787-4BBDB86B5D6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34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89E6DF-7C7A-4338-9A8F-1CF800AC6D69}" type="datetime1">
              <a:rPr lang="zh-CN" altLang="en-US"/>
              <a:pPr>
                <a:defRPr/>
              </a:pPr>
              <a:t>2016/4/16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1922D-6C88-4FF1-8228-1F396B41FA1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63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9D98CE-1D26-41A9-A7C5-603C0A20410D}" type="datetime1">
              <a:rPr lang="zh-CN" altLang="en-US"/>
              <a:pPr>
                <a:defRPr/>
              </a:pPr>
              <a:t>2016/4/16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789614-4F7D-4150-88BD-E9E7F50B854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43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2EEEDF-BFE4-4E0A-8A15-781E0FBB468A}" type="datetime1">
              <a:rPr lang="zh-CN" altLang="en-US"/>
              <a:pPr>
                <a:defRPr/>
              </a:pPr>
              <a:t>2016/4/16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0105F-25A1-452C-9AF1-580A5A64890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68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E502D0-E7AD-4C17-B754-2C02292D0BA0}" type="datetime1">
              <a:rPr lang="zh-CN" altLang="en-US"/>
              <a:pPr>
                <a:defRPr/>
              </a:pPr>
              <a:t>2016/4/16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BCD97-527F-4917-BEE3-EA053B55141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99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74E070-7CA4-42B6-A1FC-A8FCEE993A21}" type="datetime1">
              <a:rPr lang="zh-CN" altLang="en-US"/>
              <a:pPr>
                <a:defRPr/>
              </a:pPr>
              <a:t>2016/4/16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486F1-2D0D-469A-94E4-9722CD654C3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31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A940C46-4C00-4049-9799-904073D0894C}" type="datetime1">
              <a:rPr lang="zh-CN" altLang="en-US"/>
              <a:pPr>
                <a:defRPr/>
              </a:pPr>
              <a:t>2016/4/16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3D7C5470-B576-46E4-97BF-7189F69CCCF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2052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035D0FC-D602-499A-AB57-A7E32CFB51E3}" type="datetime1">
              <a:rPr lang="zh-CN" altLang="en-US"/>
              <a:pPr>
                <a:defRPr/>
              </a:pPr>
              <a:t>2016/4/16</a:t>
            </a:fld>
            <a:endParaRPr lang="zh-CN" altLang="en-US"/>
          </a:p>
        </p:txBody>
      </p:sp>
      <p:sp>
        <p:nvSpPr>
          <p:cNvPr id="2053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2703599-362B-45F8-A18F-A0F483A8346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339850"/>
            <a:ext cx="7772400" cy="1011238"/>
          </a:xfrm>
        </p:spPr>
        <p:txBody>
          <a:bodyPr/>
          <a:lstStyle/>
          <a:p>
            <a:pPr marL="0" indent="0" eaLnBrk="1" hangingPunct="1"/>
            <a:r>
              <a:rPr lang="zh-CN" altLang="en-US" sz="5400" b="1" smtClean="0"/>
              <a:t>Computer Architecture</a:t>
            </a:r>
          </a:p>
        </p:txBody>
      </p:sp>
      <p:sp>
        <p:nvSpPr>
          <p:cNvPr id="25603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482725" y="3500438"/>
            <a:ext cx="6400800" cy="504825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fld id="{9E9D1CDC-9636-4586-AB73-C6232EE7DD62}" type="datetime1">
              <a:rPr lang="zh-CN" altLang="en-US" sz="2400" smtClean="0">
                <a:solidFill>
                  <a:srgbClr val="898989"/>
                </a:solidFill>
                <a:latin typeface="宋体" panose="02010600030101010101" pitchFamily="2" charset="-122"/>
              </a:rPr>
              <a:t>2016/4/16</a:t>
            </a:fld>
            <a:endParaRPr lang="zh-CN" altLang="en-US" sz="2400" dirty="0" smtClean="0">
              <a:solidFill>
                <a:srgbClr val="898989"/>
              </a:solidFill>
              <a:latin typeface="宋体" panose="02010600030101010101" pitchFamily="2" charset="-122"/>
            </a:endParaRPr>
          </a:p>
        </p:txBody>
      </p:sp>
      <p:sp>
        <p:nvSpPr>
          <p:cNvPr id="25604" name="AutoShape 2" descr="C:\Users\Administrator\AppData\Local\YNote\Data\m15521129324@163.com\cc203a0ac6fa415897aeb9ca8427e70b\%E4%B8%AD%E5%B1%B1%E5%A4%A7%E5%AD%A6%E6%A0%A1%E5%BE%BD1.gif"/>
          <p:cNvSpPr>
            <a:spLocks noChangeAspect="1" noChangeArrowheads="1"/>
          </p:cNvSpPr>
          <p:nvPr/>
        </p:nvSpPr>
        <p:spPr bwMode="auto">
          <a:xfrm>
            <a:off x="155575" y="-361950"/>
            <a:ext cx="272415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5605" name="标题 1"/>
          <p:cNvSpPr>
            <a:spLocks noChangeArrowheads="1"/>
          </p:cNvSpPr>
          <p:nvPr/>
        </p:nvSpPr>
        <p:spPr bwMode="auto">
          <a:xfrm>
            <a:off x="515938" y="2636838"/>
            <a:ext cx="8232775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exercise2  Assembler(accounting exercise)</a:t>
            </a:r>
          </a:p>
        </p:txBody>
      </p:sp>
      <p:pic>
        <p:nvPicPr>
          <p:cNvPr id="25606" name="Picture 2" descr="D:\工作\助教工作\计算机组成原理实验\教学资料\mainslidepic_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17"/>
          <a:stretch>
            <a:fillRect/>
          </a:stretch>
        </p:blipFill>
        <p:spPr bwMode="auto">
          <a:xfrm>
            <a:off x="0" y="4132263"/>
            <a:ext cx="9164638" cy="2725737"/>
          </a:xfrm>
          <a:prstGeom prst="rect">
            <a:avLst/>
          </a:prstGeom>
          <a:solidFill>
            <a:srgbClr val="4380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4270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66725" y="1196975"/>
            <a:ext cx="8229600" cy="1143000"/>
          </a:xfrm>
          <a:noFill/>
        </p:spPr>
        <p:txBody>
          <a:bodyPr/>
          <a:lstStyle/>
          <a:p>
            <a:pPr marL="0" indent="0" eaLnBrk="1" hangingPunct="1"/>
            <a:r>
              <a:rPr lang="zh-CN" altLang="zh-CN" smtClean="0"/>
              <a:t>要求</a:t>
            </a:r>
          </a:p>
        </p:txBody>
      </p:sp>
      <p:sp>
        <p:nvSpPr>
          <p:cNvPr id="3481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57200" y="2420938"/>
            <a:ext cx="8229600" cy="259238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用</a:t>
            </a:r>
            <a:r>
              <a:rPr lang="en-US" altLang="zh-CN" smtClean="0"/>
              <a:t>C</a:t>
            </a:r>
            <a:r>
              <a:rPr lang="zh-CN" altLang="en-US" smtClean="0"/>
              <a:t>语言实现冒泡排序</a:t>
            </a:r>
            <a:endParaRPr lang="en-US" altLang="zh-CN" smtClean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对实现的代码进行编译和反汇编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>
                <a:solidFill>
                  <a:srgbClr val="FF0000"/>
                </a:solidFill>
              </a:rPr>
              <a:t>arm-elf-gcc  -c </a:t>
            </a:r>
            <a:r>
              <a:rPr lang="zh-CN" altLang="en-US" smtClean="0">
                <a:solidFill>
                  <a:srgbClr val="FF0000"/>
                </a:solidFill>
              </a:rPr>
              <a:t>filename</a:t>
            </a:r>
            <a:r>
              <a:rPr lang="en-US" altLang="zh-CN" smtClean="0">
                <a:solidFill>
                  <a:srgbClr val="FF0000"/>
                </a:solidFill>
              </a:rPr>
              <a:t>.c</a:t>
            </a:r>
            <a:r>
              <a:rPr lang="zh-CN" altLang="en-US" smtClean="0"/>
              <a:t>）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>
                <a:solidFill>
                  <a:srgbClr val="FF0000"/>
                </a:solidFill>
              </a:rPr>
              <a:t>arm-elf-objdump -</a:t>
            </a:r>
            <a:r>
              <a:rPr lang="zh-CN" altLang="en-US" smtClean="0">
                <a:solidFill>
                  <a:srgbClr val="FF0000"/>
                </a:solidFill>
              </a:rPr>
              <a:t>S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filename</a:t>
            </a:r>
            <a:r>
              <a:rPr lang="en-US" altLang="zh-CN" smtClean="0">
                <a:solidFill>
                  <a:srgbClr val="FF0000"/>
                </a:solidFill>
              </a:rPr>
              <a:t>.o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对生成的汇编代码（</a:t>
            </a:r>
            <a:r>
              <a:rPr lang="en-US" altLang="zh-CN" smtClean="0"/>
              <a:t>.s</a:t>
            </a:r>
            <a:r>
              <a:rPr lang="zh-CN" altLang="en-US" smtClean="0"/>
              <a:t>文件）进行注释</a:t>
            </a:r>
            <a:endParaRPr lang="en-US" altLang="zh-CN" smtClean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zh-CN" smtClean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66725" y="1196975"/>
            <a:ext cx="8229600" cy="1143000"/>
          </a:xfrm>
          <a:noFill/>
        </p:spPr>
        <p:txBody>
          <a:bodyPr/>
          <a:lstStyle/>
          <a:p>
            <a:pPr marL="0" indent="0" eaLnBrk="1" hangingPunct="1"/>
            <a:r>
              <a:rPr lang="en-US" altLang="zh-CN" smtClean="0"/>
              <a:t>C</a:t>
            </a:r>
            <a:r>
              <a:rPr lang="zh-CN" altLang="en-US" smtClean="0"/>
              <a:t>代码</a:t>
            </a:r>
          </a:p>
        </p:txBody>
      </p:sp>
      <p:sp>
        <p:nvSpPr>
          <p:cNvPr id="35843" name="矩形 2"/>
          <p:cNvSpPr>
            <a:spLocks noChangeArrowheads="1"/>
          </p:cNvSpPr>
          <p:nvPr/>
        </p:nvSpPr>
        <p:spPr bwMode="auto">
          <a:xfrm>
            <a:off x="1116013" y="2205038"/>
            <a:ext cx="6121400" cy="708025"/>
          </a:xfrm>
          <a:prstGeom prst="rect">
            <a:avLst/>
          </a:prstGeom>
          <a:solidFill>
            <a:srgbClr val="FFFFFF"/>
          </a:solidFill>
          <a:ln w="25400">
            <a:solidFill>
              <a:srgbClr val="B2C1DB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void Bubble_Sort(int *num, int n) {</a:t>
            </a:r>
          </a:p>
          <a:p>
            <a:r>
              <a:rPr lang="en-US" altLang="zh-CN" sz="20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ChangeArrowheads="1"/>
          </p:cNvSpPr>
          <p:nvPr/>
        </p:nvSpPr>
        <p:spPr bwMode="auto">
          <a:xfrm>
            <a:off x="466725" y="2781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>
                <a:latin typeface="Calibri" panose="020F0502020204030204" pitchFamily="34" charset="0"/>
                <a:sym typeface="Calibri" panose="020F0502020204030204" pitchFamily="34" charset="0"/>
              </a:rPr>
              <a:t>Task </a:t>
            </a:r>
            <a:r>
              <a:rPr lang="zh-CN" altLang="en-US" sz="4400">
                <a:latin typeface="Calibri" panose="020F0502020204030204" pitchFamily="34" charset="0"/>
                <a:sym typeface="Calibri" panose="020F0502020204030204" pitchFamily="34" charset="0"/>
              </a:rPr>
              <a:t>2</a:t>
            </a:r>
            <a:r>
              <a:rPr lang="en-US" altLang="zh-CN" sz="4400"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zh-CN" altLang="en-US" sz="4400">
                <a:latin typeface="Calibri" panose="020F0502020204030204" pitchFamily="34" charset="0"/>
                <a:sym typeface="Calibri" panose="020F0502020204030204" pitchFamily="34" charset="0"/>
              </a:rPr>
              <a:t>数组清零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66725" y="1196975"/>
            <a:ext cx="8229600" cy="1143000"/>
          </a:xfrm>
          <a:noFill/>
        </p:spPr>
        <p:txBody>
          <a:bodyPr/>
          <a:lstStyle/>
          <a:p>
            <a:pPr marL="0" indent="0" eaLnBrk="1" hangingPunct="1"/>
            <a:r>
              <a:rPr lang="zh-CN" altLang="zh-CN" smtClean="0"/>
              <a:t>要求</a:t>
            </a:r>
          </a:p>
        </p:txBody>
      </p:sp>
      <p:sp>
        <p:nvSpPr>
          <p:cNvPr id="37891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57200" y="2420938"/>
            <a:ext cx="8229600" cy="37052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Char char="Ø"/>
            </a:pPr>
            <a:r>
              <a:rPr lang="zh-CN" altLang="en-US" smtClean="0"/>
              <a:t>将</a:t>
            </a:r>
            <a:r>
              <a:rPr lang="en-US" altLang="zh-CN" smtClean="0"/>
              <a:t>3</a:t>
            </a:r>
            <a:r>
              <a:rPr lang="zh-CN" altLang="en-US" smtClean="0"/>
              <a:t>个不同版本的</a:t>
            </a:r>
            <a:r>
              <a:rPr lang="en-US" altLang="zh-CN" smtClean="0"/>
              <a:t>C</a:t>
            </a:r>
            <a:r>
              <a:rPr lang="zh-CN" altLang="en-US" smtClean="0"/>
              <a:t>代码转化为汇编代码</a:t>
            </a:r>
            <a:br>
              <a:rPr lang="zh-CN" altLang="en-US" smtClean="0"/>
            </a:br>
            <a:r>
              <a:rPr lang="zh-CN" altLang="en-US" smtClean="0"/>
              <a:t>（</a:t>
            </a:r>
            <a:r>
              <a:rPr lang="en-US" altLang="zh-CN" smtClean="0">
                <a:solidFill>
                  <a:srgbClr val="FF0000"/>
                </a:solidFill>
              </a:rPr>
              <a:t>arm-elf-gcc –S filename.c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smtClean="0"/>
          </a:p>
          <a:p>
            <a:pPr marL="0" indent="0" eaLnBrk="1" hangingPunct="1">
              <a:buFont typeface="Wingdings" panose="05000000000000000000" pitchFamily="2" charset="2"/>
              <a:buChar char="Ø"/>
            </a:pPr>
            <a:r>
              <a:rPr lang="zh-CN" altLang="en-US" smtClean="0"/>
              <a:t>对生成的</a:t>
            </a:r>
            <a:r>
              <a:rPr lang="en-US" altLang="zh-CN" smtClean="0"/>
              <a:t>.s</a:t>
            </a:r>
            <a:r>
              <a:rPr lang="zh-CN" altLang="en-US" smtClean="0"/>
              <a:t>文件（汇编代码）注释</a:t>
            </a:r>
            <a:endParaRPr lang="en-US" altLang="zh-CN" smtClean="0"/>
          </a:p>
          <a:p>
            <a:pPr marL="0" indent="0" eaLnBrk="1" hangingPunct="1">
              <a:buFont typeface="Wingdings" panose="05000000000000000000" pitchFamily="2" charset="2"/>
              <a:buChar char="Ø"/>
            </a:pPr>
            <a:endParaRPr lang="zh-CN" altLang="en-US" smtClean="0"/>
          </a:p>
          <a:p>
            <a:pPr marL="0" indent="0" eaLnBrk="1" hangingPunct="1">
              <a:buFont typeface="Wingdings" panose="05000000000000000000" pitchFamily="2" charset="2"/>
              <a:buChar char="Ø"/>
            </a:pPr>
            <a:r>
              <a:rPr lang="zh-CN" altLang="en-US" smtClean="0"/>
              <a:t>对比</a:t>
            </a:r>
            <a:r>
              <a:rPr lang="en-US" altLang="zh-CN" smtClean="0"/>
              <a:t>3</a:t>
            </a:r>
            <a:r>
              <a:rPr lang="zh-CN" altLang="en-US" smtClean="0"/>
              <a:t>段代码的汇编代码，分析不同之处，说明哪段代码效率更高，原因？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66725" y="1196975"/>
            <a:ext cx="8229600" cy="1143000"/>
          </a:xfrm>
          <a:noFill/>
        </p:spPr>
        <p:txBody>
          <a:bodyPr/>
          <a:lstStyle/>
          <a:p>
            <a:pPr marL="0" indent="0" eaLnBrk="1" hangingPunct="1"/>
            <a:r>
              <a:rPr lang="en-US" altLang="zh-CN" smtClean="0"/>
              <a:t>C</a:t>
            </a:r>
            <a:r>
              <a:rPr lang="zh-CN" altLang="en-US" smtClean="0"/>
              <a:t>代码</a:t>
            </a:r>
          </a:p>
        </p:txBody>
      </p:sp>
      <p:sp>
        <p:nvSpPr>
          <p:cNvPr id="38915" name="矩形 2"/>
          <p:cNvSpPr>
            <a:spLocks noChangeArrowheads="1"/>
          </p:cNvSpPr>
          <p:nvPr/>
        </p:nvSpPr>
        <p:spPr bwMode="auto">
          <a:xfrm>
            <a:off x="611188" y="2413000"/>
            <a:ext cx="3168650" cy="1477963"/>
          </a:xfrm>
          <a:prstGeom prst="rect">
            <a:avLst/>
          </a:prstGeom>
          <a:solidFill>
            <a:srgbClr val="FFFFFF"/>
          </a:solidFill>
          <a:ln w="25400">
            <a:solidFill>
              <a:srgbClr val="B2C1DB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clear1(int array[], int size) {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int i;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for (i=0; i&lt;size; i+=1)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    array[i]=0;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}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916" name="矩形 3"/>
          <p:cNvSpPr>
            <a:spLocks noChangeArrowheads="1"/>
          </p:cNvSpPr>
          <p:nvPr/>
        </p:nvSpPr>
        <p:spPr bwMode="auto">
          <a:xfrm>
            <a:off x="4427538" y="2403475"/>
            <a:ext cx="4572000" cy="1477963"/>
          </a:xfrm>
          <a:prstGeom prst="rect">
            <a:avLst/>
          </a:prstGeom>
          <a:solidFill>
            <a:srgbClr val="FFFFFF"/>
          </a:solidFill>
          <a:ln w="25400">
            <a:solidFill>
              <a:srgbClr val="B2C1DB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clear2(int *array, int size) {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int *p;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for (p=&amp;array[0]; p &lt; &amp;array[size]; p=p+1)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    *p=0;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}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917" name="矩形 4"/>
          <p:cNvSpPr>
            <a:spLocks noChangeArrowheads="1"/>
          </p:cNvSpPr>
          <p:nvPr/>
        </p:nvSpPr>
        <p:spPr bwMode="auto">
          <a:xfrm>
            <a:off x="2141538" y="4371975"/>
            <a:ext cx="4572000" cy="1754188"/>
          </a:xfrm>
          <a:prstGeom prst="rect">
            <a:avLst/>
          </a:prstGeom>
          <a:solidFill>
            <a:srgbClr val="FFFFFF"/>
          </a:solidFill>
          <a:ln w="25400">
            <a:solidFill>
              <a:srgbClr val="B2C1DB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clear3(int *array,int size){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	int *p;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	int *tmp = &amp;array[size];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	for(p = &amp;array[0];p&lt;tmp;p++)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		*p = 0;</a:t>
            </a:r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}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ChangeArrowheads="1"/>
          </p:cNvSpPr>
          <p:nvPr/>
        </p:nvSpPr>
        <p:spPr bwMode="auto">
          <a:xfrm>
            <a:off x="466725" y="2781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>
                <a:latin typeface="Calibri" panose="020F0502020204030204" pitchFamily="34" charset="0"/>
                <a:sym typeface="Calibri" panose="020F0502020204030204" pitchFamily="34" charset="0"/>
              </a:rPr>
              <a:t>Task </a:t>
            </a:r>
            <a:r>
              <a:rPr lang="zh-CN" altLang="en-US" sz="4400">
                <a:latin typeface="Calibri" panose="020F0502020204030204" pitchFamily="34" charset="0"/>
                <a:sym typeface="Calibri" panose="020F0502020204030204" pitchFamily="34" charset="0"/>
              </a:rPr>
              <a:t>3</a:t>
            </a:r>
            <a:r>
              <a:rPr lang="en-US" altLang="zh-CN" sz="4400"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zh-CN" altLang="en-US" sz="4400">
                <a:latin typeface="Calibri" panose="020F0502020204030204" pitchFamily="34" charset="0"/>
                <a:sym typeface="Calibri" panose="020F0502020204030204" pitchFamily="34" charset="0"/>
              </a:rPr>
              <a:t>二进制知识讲解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/>
        </p:nvSpPr>
        <p:spPr bwMode="auto">
          <a:xfrm>
            <a:off x="684213" y="1054100"/>
            <a:ext cx="8001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二进制原码---有、无符号数</a:t>
            </a:r>
            <a:endParaRPr lang="zh-CN" altLang="en-US" b="1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无符号数；有符号数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如： +-35  </a:t>
            </a:r>
            <a:endParaRPr lang="zh-CN" altLang="en-US"/>
          </a:p>
        </p:txBody>
      </p:sp>
      <p:sp>
        <p:nvSpPr>
          <p:cNvPr id="19459" name="Text Box 3"/>
          <p:cNvSpPr>
            <a:spLocks noChangeArrowheads="1"/>
          </p:cNvSpPr>
          <p:nvPr/>
        </p:nvSpPr>
        <p:spPr bwMode="auto">
          <a:xfrm>
            <a:off x="495300" y="2949575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3333FF"/>
                </a:solidFill>
                <a:sym typeface="Calibri" panose="020F0502020204030204" pitchFamily="34" charset="0"/>
              </a:rPr>
              <a:t>+35</a:t>
            </a:r>
            <a:endParaRPr lang="zh-CN" altLang="en-US"/>
          </a:p>
        </p:txBody>
      </p:sp>
      <p:sp>
        <p:nvSpPr>
          <p:cNvPr id="19460" name="Text Box 4"/>
          <p:cNvSpPr>
            <a:spLocks noChangeArrowheads="1"/>
          </p:cNvSpPr>
          <p:nvPr/>
        </p:nvSpPr>
        <p:spPr bwMode="auto">
          <a:xfrm>
            <a:off x="2857500" y="2949575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3333FF"/>
                </a:solidFill>
                <a:sym typeface="Calibri" panose="020F0502020204030204" pitchFamily="34" charset="0"/>
              </a:rPr>
              <a:t>+100011B</a:t>
            </a:r>
            <a:endParaRPr lang="zh-CN" altLang="en-US"/>
          </a:p>
        </p:txBody>
      </p:sp>
      <p:sp>
        <p:nvSpPr>
          <p:cNvPr id="19461" name="Text Box 5"/>
          <p:cNvSpPr>
            <a:spLocks noChangeArrowheads="1"/>
          </p:cNvSpPr>
          <p:nvPr/>
        </p:nvSpPr>
        <p:spPr bwMode="auto">
          <a:xfrm>
            <a:off x="5448300" y="2949575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3333FF"/>
                </a:solidFill>
                <a:sym typeface="Calibri" panose="020F0502020204030204" pitchFamily="34" charset="0"/>
              </a:rPr>
              <a:t>0100011</a:t>
            </a:r>
            <a:endParaRPr lang="zh-CN" altLang="en-US"/>
          </a:p>
        </p:txBody>
      </p:sp>
      <p:sp>
        <p:nvSpPr>
          <p:cNvPr id="19462" name="Text Box 6"/>
          <p:cNvSpPr>
            <a:spLocks noChangeArrowheads="1"/>
          </p:cNvSpPr>
          <p:nvPr/>
        </p:nvSpPr>
        <p:spPr bwMode="auto">
          <a:xfrm>
            <a:off x="1714500" y="2346325"/>
            <a:ext cx="1143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b="1">
                <a:solidFill>
                  <a:srgbClr val="FF3300"/>
                </a:solidFill>
                <a:ea typeface="楷体_GB2312" pitchFamily="1" charset="-122"/>
              </a:rPr>
              <a:t>转换为</a:t>
            </a:r>
            <a:endParaRPr lang="zh-CN" altLang="en-US" sz="1600" b="1">
              <a:solidFill>
                <a:srgbClr val="FF3300"/>
              </a:solidFill>
              <a:ea typeface="楷体_GB2312" pitchFamily="1" charset="-122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CN" altLang="en-US" sz="1400" b="1">
                <a:solidFill>
                  <a:srgbClr val="FF3300"/>
                </a:solidFill>
                <a:ea typeface="楷体_GB2312" pitchFamily="1" charset="-122"/>
              </a:rPr>
              <a:t>二进制</a:t>
            </a:r>
            <a:endParaRPr lang="zh-CN" altLang="en-US"/>
          </a:p>
        </p:txBody>
      </p:sp>
      <p:sp>
        <p:nvSpPr>
          <p:cNvPr id="19463" name="Text Box 7"/>
          <p:cNvSpPr>
            <a:spLocks noChangeArrowheads="1"/>
          </p:cNvSpPr>
          <p:nvPr/>
        </p:nvSpPr>
        <p:spPr bwMode="auto">
          <a:xfrm>
            <a:off x="4457700" y="2346325"/>
            <a:ext cx="1143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b="1">
                <a:solidFill>
                  <a:srgbClr val="FF3300"/>
                </a:solidFill>
                <a:ea typeface="楷体_GB2312" pitchFamily="1" charset="-122"/>
              </a:rPr>
              <a:t>化成有符号数</a:t>
            </a:r>
            <a:endParaRPr lang="zh-CN" altLang="en-US"/>
          </a:p>
        </p:txBody>
      </p:sp>
      <p:sp>
        <p:nvSpPr>
          <p:cNvPr id="19464" name="Text Box 8"/>
          <p:cNvSpPr>
            <a:spLocks noChangeArrowheads="1"/>
          </p:cNvSpPr>
          <p:nvPr/>
        </p:nvSpPr>
        <p:spPr bwMode="auto">
          <a:xfrm>
            <a:off x="5143500" y="3413125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D60093"/>
                </a:solidFill>
                <a:sym typeface="Calibri" panose="020F0502020204030204" pitchFamily="34" charset="0"/>
              </a:rPr>
              <a:t>（</a:t>
            </a:r>
            <a:r>
              <a:rPr lang="zh-CN" altLang="en-US" sz="1400" b="1">
                <a:solidFill>
                  <a:srgbClr val="D60093"/>
                </a:solidFill>
                <a:sym typeface="Calibri" panose="020F0502020204030204" pitchFamily="34" charset="0"/>
              </a:rPr>
              <a:t>00100011</a:t>
            </a:r>
            <a:r>
              <a:rPr lang="zh-CN" altLang="en-US" sz="1400">
                <a:solidFill>
                  <a:srgbClr val="D60093"/>
                </a:solidFill>
                <a:sym typeface="Calibri" panose="020F0502020204030204" pitchFamily="34" charset="0"/>
              </a:rPr>
              <a:t>）</a:t>
            </a:r>
            <a:endParaRPr lang="zh-CN" altLang="en-US"/>
          </a:p>
        </p:txBody>
      </p:sp>
      <p:sp>
        <p:nvSpPr>
          <p:cNvPr id="19465" name="Text Box 9"/>
          <p:cNvSpPr>
            <a:spLocks noChangeArrowheads="1"/>
          </p:cNvSpPr>
          <p:nvPr/>
        </p:nvSpPr>
        <p:spPr bwMode="auto">
          <a:xfrm>
            <a:off x="3924300" y="3794125"/>
            <a:ext cx="335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D60093"/>
                </a:solidFill>
                <a:sym typeface="Calibri" panose="020F0502020204030204" pitchFamily="34" charset="0"/>
              </a:rPr>
              <a:t>（</a:t>
            </a:r>
            <a:r>
              <a:rPr lang="zh-CN" altLang="en-US" sz="1400" b="1">
                <a:solidFill>
                  <a:srgbClr val="D60093"/>
                </a:solidFill>
                <a:sym typeface="Calibri" panose="020F0502020204030204" pitchFamily="34" charset="0"/>
              </a:rPr>
              <a:t>0000000000100011</a:t>
            </a:r>
            <a:r>
              <a:rPr lang="zh-CN" altLang="en-US" sz="1400">
                <a:solidFill>
                  <a:srgbClr val="D60093"/>
                </a:solidFill>
                <a:sym typeface="Calibri" panose="020F0502020204030204" pitchFamily="34" charset="0"/>
              </a:rPr>
              <a:t>）</a:t>
            </a:r>
            <a:endParaRPr lang="zh-CN" altLang="en-US"/>
          </a:p>
        </p:txBody>
      </p:sp>
      <p:sp>
        <p:nvSpPr>
          <p:cNvPr id="19466" name="Text Box 10"/>
          <p:cNvSpPr>
            <a:spLocks noChangeArrowheads="1"/>
          </p:cNvSpPr>
          <p:nvPr/>
        </p:nvSpPr>
        <p:spPr bwMode="auto">
          <a:xfrm>
            <a:off x="7886700" y="3473450"/>
            <a:ext cx="9144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rgbClr val="D60093"/>
                </a:solidFill>
                <a:sym typeface="Calibri" panose="020F0502020204030204" pitchFamily="34" charset="0"/>
              </a:rPr>
              <a:t>8位</a:t>
            </a:r>
            <a:endParaRPr lang="zh-CN" altLang="en-US"/>
          </a:p>
        </p:txBody>
      </p:sp>
      <p:sp>
        <p:nvSpPr>
          <p:cNvPr id="19467" name="Text Box 11"/>
          <p:cNvSpPr>
            <a:spLocks noChangeArrowheads="1"/>
          </p:cNvSpPr>
          <p:nvPr/>
        </p:nvSpPr>
        <p:spPr bwMode="auto">
          <a:xfrm>
            <a:off x="7886700" y="3854450"/>
            <a:ext cx="9144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rgbClr val="D60093"/>
                </a:solidFill>
                <a:sym typeface="Calibri" panose="020F0502020204030204" pitchFamily="34" charset="0"/>
              </a:rPr>
              <a:t>16位</a:t>
            </a:r>
            <a:endParaRPr lang="zh-CN" alt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1638300" y="3184525"/>
            <a:ext cx="1219200" cy="0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4381500" y="3184525"/>
            <a:ext cx="1219200" cy="0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H="1">
            <a:off x="7048500" y="3641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H="1">
            <a:off x="70485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2" name="Text Box 3"/>
          <p:cNvSpPr>
            <a:spLocks noChangeArrowheads="1"/>
          </p:cNvSpPr>
          <p:nvPr/>
        </p:nvSpPr>
        <p:spPr bwMode="auto">
          <a:xfrm>
            <a:off x="423863" y="5032375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3333FF"/>
                </a:solidFill>
                <a:sym typeface="Calibri" panose="020F0502020204030204" pitchFamily="34" charset="0"/>
              </a:rPr>
              <a:t>-35</a:t>
            </a:r>
            <a:endParaRPr lang="zh-CN" altLang="en-US"/>
          </a:p>
        </p:txBody>
      </p:sp>
      <p:sp>
        <p:nvSpPr>
          <p:cNvPr id="19473" name="Text Box 4"/>
          <p:cNvSpPr>
            <a:spLocks noChangeArrowheads="1"/>
          </p:cNvSpPr>
          <p:nvPr/>
        </p:nvSpPr>
        <p:spPr bwMode="auto">
          <a:xfrm>
            <a:off x="2786063" y="5032375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3333FF"/>
                </a:solidFill>
                <a:sym typeface="Calibri" panose="020F0502020204030204" pitchFamily="34" charset="0"/>
              </a:rPr>
              <a:t>-100011B</a:t>
            </a:r>
            <a:endParaRPr lang="zh-CN" altLang="en-US"/>
          </a:p>
        </p:txBody>
      </p:sp>
      <p:sp>
        <p:nvSpPr>
          <p:cNvPr id="19474" name="Text Box 5"/>
          <p:cNvSpPr>
            <a:spLocks noChangeArrowheads="1"/>
          </p:cNvSpPr>
          <p:nvPr/>
        </p:nvSpPr>
        <p:spPr bwMode="auto">
          <a:xfrm>
            <a:off x="5376863" y="5032375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3333FF"/>
                </a:solidFill>
                <a:sym typeface="Calibri" panose="020F0502020204030204" pitchFamily="34" charset="0"/>
              </a:rPr>
              <a:t>1100011</a:t>
            </a:r>
            <a:endParaRPr lang="zh-CN" altLang="en-US"/>
          </a:p>
        </p:txBody>
      </p:sp>
      <p:sp>
        <p:nvSpPr>
          <p:cNvPr id="19475" name="Text Box 6"/>
          <p:cNvSpPr>
            <a:spLocks noChangeArrowheads="1"/>
          </p:cNvSpPr>
          <p:nvPr/>
        </p:nvSpPr>
        <p:spPr bwMode="auto">
          <a:xfrm>
            <a:off x="1643063" y="4429125"/>
            <a:ext cx="1143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b="1">
                <a:solidFill>
                  <a:srgbClr val="FF3300"/>
                </a:solidFill>
                <a:ea typeface="楷体_GB2312" pitchFamily="1" charset="-122"/>
              </a:rPr>
              <a:t>转换为</a:t>
            </a:r>
            <a:endParaRPr lang="zh-CN" altLang="en-US" sz="1600" b="1">
              <a:solidFill>
                <a:srgbClr val="FF3300"/>
              </a:solidFill>
              <a:ea typeface="楷体_GB2312" pitchFamily="1" charset="-122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CN" altLang="en-US" sz="1400" b="1">
                <a:solidFill>
                  <a:srgbClr val="FF3300"/>
                </a:solidFill>
                <a:ea typeface="楷体_GB2312" pitchFamily="1" charset="-122"/>
              </a:rPr>
              <a:t>二进制</a:t>
            </a:r>
            <a:endParaRPr lang="zh-CN" altLang="en-US"/>
          </a:p>
        </p:txBody>
      </p:sp>
      <p:sp>
        <p:nvSpPr>
          <p:cNvPr id="19476" name="Text Box 7"/>
          <p:cNvSpPr>
            <a:spLocks noChangeArrowheads="1"/>
          </p:cNvSpPr>
          <p:nvPr/>
        </p:nvSpPr>
        <p:spPr bwMode="auto">
          <a:xfrm>
            <a:off x="4386263" y="4429125"/>
            <a:ext cx="1143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b="1">
                <a:solidFill>
                  <a:srgbClr val="FF3300"/>
                </a:solidFill>
                <a:ea typeface="楷体_GB2312" pitchFamily="1" charset="-122"/>
              </a:rPr>
              <a:t>化成有符号数</a:t>
            </a:r>
            <a:endParaRPr lang="zh-CN" altLang="en-US"/>
          </a:p>
        </p:txBody>
      </p:sp>
      <p:sp>
        <p:nvSpPr>
          <p:cNvPr id="19477" name="Text Box 8"/>
          <p:cNvSpPr>
            <a:spLocks noChangeArrowheads="1"/>
          </p:cNvSpPr>
          <p:nvPr/>
        </p:nvSpPr>
        <p:spPr bwMode="auto">
          <a:xfrm>
            <a:off x="5072063" y="5495925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D60093"/>
                </a:solidFill>
                <a:sym typeface="Calibri" panose="020F0502020204030204" pitchFamily="34" charset="0"/>
              </a:rPr>
              <a:t>（11100011</a:t>
            </a:r>
            <a:r>
              <a:rPr lang="zh-CN" altLang="en-US" sz="1400">
                <a:solidFill>
                  <a:srgbClr val="D60093"/>
                </a:solidFill>
                <a:sym typeface="Calibri" panose="020F0502020204030204" pitchFamily="34" charset="0"/>
              </a:rPr>
              <a:t>）</a:t>
            </a:r>
            <a:endParaRPr lang="zh-CN" altLang="en-US"/>
          </a:p>
        </p:txBody>
      </p:sp>
      <p:sp>
        <p:nvSpPr>
          <p:cNvPr id="19478" name="Text Box 9"/>
          <p:cNvSpPr>
            <a:spLocks noChangeArrowheads="1"/>
          </p:cNvSpPr>
          <p:nvPr/>
        </p:nvSpPr>
        <p:spPr bwMode="auto">
          <a:xfrm>
            <a:off x="3852863" y="5876925"/>
            <a:ext cx="335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D60093"/>
                </a:solidFill>
                <a:sym typeface="Calibri" panose="020F0502020204030204" pitchFamily="34" charset="0"/>
              </a:rPr>
              <a:t>（</a:t>
            </a:r>
            <a:r>
              <a:rPr lang="zh-CN" altLang="en-US" sz="1400" b="1">
                <a:solidFill>
                  <a:srgbClr val="D60093"/>
                </a:solidFill>
                <a:sym typeface="Calibri" panose="020F0502020204030204" pitchFamily="34" charset="0"/>
              </a:rPr>
              <a:t>1111111111100011</a:t>
            </a:r>
            <a:r>
              <a:rPr lang="zh-CN" altLang="en-US" sz="1400">
                <a:solidFill>
                  <a:srgbClr val="D60093"/>
                </a:solidFill>
                <a:sym typeface="Calibri" panose="020F0502020204030204" pitchFamily="34" charset="0"/>
              </a:rPr>
              <a:t>）</a:t>
            </a:r>
            <a:endParaRPr lang="zh-CN" altLang="en-US"/>
          </a:p>
        </p:txBody>
      </p:sp>
      <p:sp>
        <p:nvSpPr>
          <p:cNvPr id="19479" name="Text Box 10"/>
          <p:cNvSpPr>
            <a:spLocks noChangeArrowheads="1"/>
          </p:cNvSpPr>
          <p:nvPr/>
        </p:nvSpPr>
        <p:spPr bwMode="auto">
          <a:xfrm>
            <a:off x="7815263" y="5556250"/>
            <a:ext cx="9144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rgbClr val="D60093"/>
                </a:solidFill>
                <a:sym typeface="Calibri" panose="020F0502020204030204" pitchFamily="34" charset="0"/>
              </a:rPr>
              <a:t>8位</a:t>
            </a:r>
            <a:endParaRPr lang="zh-CN" altLang="en-US"/>
          </a:p>
        </p:txBody>
      </p:sp>
      <p:sp>
        <p:nvSpPr>
          <p:cNvPr id="19480" name="Text Box 11"/>
          <p:cNvSpPr>
            <a:spLocks noChangeArrowheads="1"/>
          </p:cNvSpPr>
          <p:nvPr/>
        </p:nvSpPr>
        <p:spPr bwMode="auto">
          <a:xfrm>
            <a:off x="7815263" y="5937250"/>
            <a:ext cx="9144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600">
                <a:solidFill>
                  <a:srgbClr val="D60093"/>
                </a:solidFill>
                <a:sym typeface="Calibri" panose="020F0502020204030204" pitchFamily="34" charset="0"/>
              </a:rPr>
              <a:t>16位</a:t>
            </a:r>
            <a:endParaRPr lang="zh-CN" altLang="en-US"/>
          </a:p>
        </p:txBody>
      </p:sp>
      <p:sp>
        <p:nvSpPr>
          <p:cNvPr id="19481" name="Line 12"/>
          <p:cNvSpPr>
            <a:spLocks noChangeShapeType="1"/>
          </p:cNvSpPr>
          <p:nvPr/>
        </p:nvSpPr>
        <p:spPr bwMode="auto">
          <a:xfrm>
            <a:off x="1566863" y="5267325"/>
            <a:ext cx="1219200" cy="0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2" name="Line 13"/>
          <p:cNvSpPr>
            <a:spLocks noChangeShapeType="1"/>
          </p:cNvSpPr>
          <p:nvPr/>
        </p:nvSpPr>
        <p:spPr bwMode="auto">
          <a:xfrm>
            <a:off x="4310063" y="5267325"/>
            <a:ext cx="1219200" cy="0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3" name="Line 14"/>
          <p:cNvSpPr>
            <a:spLocks noChangeShapeType="1"/>
          </p:cNvSpPr>
          <p:nvPr/>
        </p:nvSpPr>
        <p:spPr bwMode="auto">
          <a:xfrm flipH="1">
            <a:off x="6977063" y="57245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4" name="Line 15"/>
          <p:cNvSpPr>
            <a:spLocks noChangeShapeType="1"/>
          </p:cNvSpPr>
          <p:nvPr/>
        </p:nvSpPr>
        <p:spPr bwMode="auto">
          <a:xfrm flipH="1">
            <a:off x="6977063" y="61055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Box 26"/>
          <p:cNvSpPr>
            <a:spLocks noChangeArrowheads="1"/>
          </p:cNvSpPr>
          <p:nvPr/>
        </p:nvSpPr>
        <p:spPr bwMode="auto">
          <a:xfrm>
            <a:off x="5076825" y="404813"/>
            <a:ext cx="3167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00000"/>
                </a:solidFill>
                <a:sym typeface="Calibri" panose="020F0502020204030204" pitchFamily="34" charset="0"/>
              </a:rPr>
              <a:t>二进制数知识讲解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7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8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ldLvl="0" autoUpdateAnimBg="0"/>
      <p:bldP spid="19460" grpId="0" bldLvl="0" autoUpdateAnimBg="0"/>
      <p:bldP spid="19461" grpId="0" bldLvl="0" autoUpdateAnimBg="0"/>
      <p:bldP spid="19462" grpId="0" bldLvl="0" autoUpdateAnimBg="0"/>
      <p:bldP spid="19463" grpId="0" bldLvl="0" autoUpdateAnimBg="0"/>
      <p:bldP spid="19464" grpId="0" bldLvl="0" autoUpdateAnimBg="0"/>
      <p:bldP spid="19465" grpId="0" bldLvl="0" autoUpdateAnimBg="0"/>
      <p:bldP spid="19466" grpId="0" bldLvl="0" autoUpdateAnimBg="0"/>
      <p:bldP spid="19467" grpId="0" bldLvl="0" autoUpdateAnimBg="0"/>
      <p:bldP spid="19468" grpId="0" animBg="1"/>
      <p:bldP spid="19469" grpId="0" animBg="1"/>
      <p:bldP spid="19470" grpId="0" animBg="1"/>
      <p:bldP spid="19471" grpId="0" animBg="1"/>
      <p:bldP spid="19472" grpId="0" bldLvl="0" autoUpdateAnimBg="0"/>
      <p:bldP spid="19473" grpId="0" bldLvl="0" autoUpdateAnimBg="0"/>
      <p:bldP spid="19474" grpId="0" bldLvl="0" autoUpdateAnimBg="0"/>
      <p:bldP spid="19475" grpId="0" bldLvl="0" autoUpdateAnimBg="0"/>
      <p:bldP spid="19476" grpId="0" bldLvl="0" autoUpdateAnimBg="0"/>
      <p:bldP spid="19477" grpId="0" bldLvl="0" autoUpdateAnimBg="0"/>
      <p:bldP spid="19478" grpId="0" bldLvl="0" autoUpdateAnimBg="0"/>
      <p:bldP spid="19479" grpId="0" bldLvl="0" autoUpdateAnimBg="0"/>
      <p:bldP spid="19480" grpId="0" bldLvl="0" autoUpdateAnimBg="0"/>
      <p:bldP spid="19481" grpId="0" animBg="1"/>
      <p:bldP spid="19482" grpId="0" animBg="1"/>
      <p:bldP spid="19483" grpId="0" animBg="1"/>
      <p:bldP spid="1948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7"/>
          <p:cNvSpPr>
            <a:spLocks noChangeArrowheads="1"/>
          </p:cNvSpPr>
          <p:nvPr/>
        </p:nvSpPr>
        <p:spPr bwMode="auto">
          <a:xfrm>
            <a:off x="396875" y="1701800"/>
            <a:ext cx="8064500" cy="973138"/>
          </a:xfrm>
          <a:prstGeom prst="rect">
            <a:avLst/>
          </a:prstGeom>
          <a:solidFill>
            <a:srgbClr val="4F81BD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10000"/>
              </a:spcAft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对于K位的二进制数，数值的大小范围是：</a:t>
            </a:r>
          </a:p>
          <a:p>
            <a:pPr>
              <a:spcAft>
                <a:spcPct val="10000"/>
              </a:spcAft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signed：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[</a:t>
            </a:r>
            <a:r>
              <a:rPr lang="en-US" altLang="zh-CN">
                <a:solidFill>
                  <a:srgbClr val="000000"/>
                </a:solidFill>
                <a:sym typeface="宋体" panose="02010600030101010101" pitchFamily="2" charset="-122"/>
              </a:rPr>
              <a:t>–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en-US" altLang="zh-CN" i="1" baseline="300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k</a:t>
            </a:r>
            <a:r>
              <a:rPr lang="en-US" altLang="zh-CN" baseline="30000">
                <a:solidFill>
                  <a:srgbClr val="000000"/>
                </a:solidFill>
                <a:sym typeface="宋体" panose="02010600030101010101" pitchFamily="2" charset="-122"/>
              </a:rPr>
              <a:t>–</a:t>
            </a:r>
            <a:r>
              <a:rPr lang="en-US" altLang="zh-CN" baseline="300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, 2</a:t>
            </a:r>
            <a:r>
              <a:rPr lang="en-US" altLang="zh-CN" i="1" baseline="300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k</a:t>
            </a:r>
            <a:r>
              <a:rPr lang="en-US" altLang="zh-CN" baseline="30000">
                <a:solidFill>
                  <a:srgbClr val="000000"/>
                </a:solidFill>
                <a:sym typeface="宋体" panose="02010600030101010101" pitchFamily="2" charset="-122"/>
              </a:rPr>
              <a:t>–</a:t>
            </a:r>
            <a:r>
              <a:rPr lang="en-US" altLang="zh-CN" baseline="300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sym typeface="宋体" panose="02010600030101010101" pitchFamily="2" charset="-122"/>
              </a:rPr>
              <a:t>–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1]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;例如4位的二进制数，[-8,7];</a:t>
            </a:r>
          </a:p>
          <a:p>
            <a:pPr>
              <a:spcAft>
                <a:spcPct val="10000"/>
              </a:spcAft>
            </a:pPr>
            <a:endParaRPr lang="zh-CN" altLang="en-US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41987" name="Text Box 4"/>
          <p:cNvSpPr>
            <a:spLocks noChangeArrowheads="1"/>
          </p:cNvSpPr>
          <p:nvPr/>
        </p:nvSpPr>
        <p:spPr bwMode="auto">
          <a:xfrm>
            <a:off x="107950" y="1052513"/>
            <a:ext cx="3840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00000"/>
                </a:solidFill>
                <a:sym typeface="Calibri" panose="020F0502020204030204" pitchFamily="34" charset="0"/>
              </a:rPr>
              <a:t>二进制原码---有、无符号数</a:t>
            </a:r>
            <a:endParaRPr lang="zh-CN" altLang="en-US">
              <a:solidFill>
                <a:srgbClr val="000000"/>
              </a:solidFill>
              <a:sym typeface="Calibri" panose="020F0502020204030204" pitchFamily="34" charset="0"/>
            </a:endParaRPr>
          </a:p>
        </p:txBody>
      </p:sp>
      <p:sp>
        <p:nvSpPr>
          <p:cNvPr id="21508" name="Text Box 7"/>
          <p:cNvSpPr>
            <a:spLocks noChangeArrowheads="1"/>
          </p:cNvSpPr>
          <p:nvPr/>
        </p:nvSpPr>
        <p:spPr bwMode="auto">
          <a:xfrm>
            <a:off x="396875" y="2708275"/>
            <a:ext cx="8064500" cy="368300"/>
          </a:xfrm>
          <a:prstGeom prst="rect">
            <a:avLst/>
          </a:prstGeom>
          <a:solidFill>
            <a:srgbClr val="4F81BD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10000"/>
              </a:spcAft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unsigned：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[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, 2</a:t>
            </a:r>
            <a:r>
              <a:rPr lang="en-US" altLang="zh-CN" i="1" baseline="300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k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sym typeface="宋体" panose="02010600030101010101" pitchFamily="2" charset="-122"/>
              </a:rPr>
              <a:t>–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1]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；例如3位的二进制数为[000,111]，即[0,7]</a:t>
            </a:r>
            <a:endParaRPr lang="zh-CN" altLang="en-US">
              <a:solidFill>
                <a:srgbClr val="000000"/>
              </a:solidFill>
              <a:sym typeface="Calibri" panose="020F0502020204030204" pitchFamily="34" charset="0"/>
            </a:endParaRPr>
          </a:p>
        </p:txBody>
      </p:sp>
      <p:sp>
        <p:nvSpPr>
          <p:cNvPr id="21509" name="Text Box 5"/>
          <p:cNvSpPr>
            <a:spLocks noChangeArrowheads="1"/>
          </p:cNvSpPr>
          <p:nvPr/>
        </p:nvSpPr>
        <p:spPr bwMode="auto">
          <a:xfrm>
            <a:off x="396875" y="4219575"/>
            <a:ext cx="5035550" cy="1466850"/>
          </a:xfrm>
          <a:prstGeom prst="rect">
            <a:avLst/>
          </a:prstGeom>
          <a:solidFill>
            <a:srgbClr val="4F81BD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305.56的按权展开式: </a:t>
            </a:r>
          </a:p>
          <a:p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    3×10</a:t>
            </a:r>
            <a:r>
              <a:rPr lang="zh-CN" altLang="en-US" baseline="30000">
                <a:solidFill>
                  <a:srgbClr val="000000"/>
                </a:solidFill>
                <a:sym typeface="Calibri" panose="020F0502020204030204" pitchFamily="34" charset="0"/>
              </a:rPr>
              <a:t>2</a:t>
            </a:r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＋0×10</a:t>
            </a:r>
            <a:r>
              <a:rPr lang="zh-CN" altLang="en-US" baseline="30000">
                <a:solidFill>
                  <a:srgbClr val="000000"/>
                </a:solidFill>
                <a:sym typeface="Calibri" panose="020F0502020204030204" pitchFamily="34" charset="0"/>
              </a:rPr>
              <a:t>1</a:t>
            </a:r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＋5×10</a:t>
            </a:r>
            <a:r>
              <a:rPr lang="zh-CN" altLang="en-US" baseline="30000">
                <a:solidFill>
                  <a:srgbClr val="000000"/>
                </a:solidFill>
                <a:sym typeface="Calibri" panose="020F0502020204030204" pitchFamily="34" charset="0"/>
              </a:rPr>
              <a:t>0</a:t>
            </a:r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＋5×10</a:t>
            </a:r>
            <a:r>
              <a:rPr lang="zh-CN" altLang="en-US" baseline="30000">
                <a:solidFill>
                  <a:srgbClr val="000000"/>
                </a:solidFill>
                <a:sym typeface="Calibri" panose="020F0502020204030204" pitchFamily="34" charset="0"/>
              </a:rPr>
              <a:t>-1</a:t>
            </a:r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＋6×10</a:t>
            </a:r>
            <a:r>
              <a:rPr lang="zh-CN" altLang="en-US" baseline="30000">
                <a:solidFill>
                  <a:srgbClr val="000000"/>
                </a:solidFill>
                <a:sym typeface="Calibri" panose="020F0502020204030204" pitchFamily="34" charset="0"/>
              </a:rPr>
              <a:t>-2</a:t>
            </a:r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  </a:t>
            </a:r>
          </a:p>
          <a:p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 </a:t>
            </a:r>
          </a:p>
          <a:p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101.01B的按权展开式: </a:t>
            </a:r>
          </a:p>
          <a:p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    1×2</a:t>
            </a:r>
            <a:r>
              <a:rPr lang="zh-CN" altLang="en-US" baseline="30000">
                <a:solidFill>
                  <a:srgbClr val="000000"/>
                </a:solidFill>
                <a:sym typeface="Calibri" panose="020F0502020204030204" pitchFamily="34" charset="0"/>
              </a:rPr>
              <a:t>2</a:t>
            </a:r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＋0×2</a:t>
            </a:r>
            <a:r>
              <a:rPr lang="zh-CN" altLang="en-US" baseline="30000">
                <a:solidFill>
                  <a:srgbClr val="000000"/>
                </a:solidFill>
                <a:sym typeface="Calibri" panose="020F0502020204030204" pitchFamily="34" charset="0"/>
              </a:rPr>
              <a:t>1</a:t>
            </a:r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＋1×2</a:t>
            </a:r>
            <a:r>
              <a:rPr lang="zh-CN" altLang="en-US" baseline="30000">
                <a:solidFill>
                  <a:srgbClr val="000000"/>
                </a:solidFill>
                <a:sym typeface="Calibri" panose="020F0502020204030204" pitchFamily="34" charset="0"/>
              </a:rPr>
              <a:t>0</a:t>
            </a:r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＋0×2</a:t>
            </a:r>
            <a:r>
              <a:rPr lang="zh-CN" altLang="en-US" baseline="30000">
                <a:solidFill>
                  <a:srgbClr val="000000"/>
                </a:solidFill>
                <a:sym typeface="Calibri" panose="020F0502020204030204" pitchFamily="34" charset="0"/>
              </a:rPr>
              <a:t>-1</a:t>
            </a:r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＋1×2</a:t>
            </a:r>
            <a:r>
              <a:rPr lang="zh-CN" altLang="en-US" baseline="30000">
                <a:solidFill>
                  <a:srgbClr val="000000"/>
                </a:solidFill>
                <a:sym typeface="Calibri" panose="020F0502020204030204" pitchFamily="34" charset="0"/>
              </a:rPr>
              <a:t>-2</a:t>
            </a:r>
            <a:endParaRPr lang="zh-CN" altLang="en-US"/>
          </a:p>
        </p:txBody>
      </p:sp>
      <p:sp>
        <p:nvSpPr>
          <p:cNvPr id="21510" name="Text Box 6"/>
          <p:cNvSpPr>
            <a:spLocks noChangeArrowheads="1"/>
          </p:cNvSpPr>
          <p:nvPr/>
        </p:nvSpPr>
        <p:spPr bwMode="auto">
          <a:xfrm>
            <a:off x="180975" y="3571875"/>
            <a:ext cx="292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00000"/>
                </a:solidFill>
                <a:sym typeface="Calibri" panose="020F0502020204030204" pitchFamily="34" charset="0"/>
              </a:rPr>
              <a:t>二进制转换成十进制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ldLvl="0" animBg="1" autoUpdateAnimBg="0"/>
      <p:bldP spid="21508" grpId="0" bldLvl="0" animBg="1" autoUpdateAnimBg="0"/>
      <p:bldP spid="21509" grpId="0" bldLvl="0" animBg="1" autoUpdateAnimBg="0"/>
      <p:bldP spid="21510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3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0B8454-E212-433F-AC65-1979CC98396E}" type="datetime1">
              <a:rPr lang="zh-CN" altLang="en-US" sz="1200">
                <a:solidFill>
                  <a:srgbClr val="898989"/>
                </a:solidFill>
              </a:rPr>
              <a:pPr eaLnBrk="1" hangingPunct="1"/>
              <a:t>2016/4/16</a:t>
            </a:fld>
            <a:endParaRPr lang="zh-CN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r>
              <a:rPr lang="zh-CN" altLang="en-US" sz="2000" smtClean="0"/>
              <a:t>十进制数的整数部分转换成二进制数可用除法；</a:t>
            </a:r>
            <a:endParaRPr lang="zh-CN" altLang="en-US" sz="1400" smtClean="0"/>
          </a:p>
          <a:p>
            <a:r>
              <a:rPr lang="zh-CN" altLang="en-US" sz="2000" smtClean="0"/>
              <a:t>十进制数的小数部分转换成二进制数可用乘法；</a:t>
            </a:r>
          </a:p>
          <a:p>
            <a:r>
              <a:rPr lang="zh-CN" altLang="en-US" sz="2000" smtClean="0"/>
              <a:t>例：将26.25转换成二进制数</a:t>
            </a:r>
          </a:p>
          <a:p>
            <a:endParaRPr lang="zh-CN" altLang="en-US" sz="2000" smtClean="0"/>
          </a:p>
        </p:txBody>
      </p:sp>
      <p:sp>
        <p:nvSpPr>
          <p:cNvPr id="23556" name="Line 3"/>
          <p:cNvSpPr>
            <a:spLocks noChangeShapeType="1"/>
          </p:cNvSpPr>
          <p:nvPr/>
        </p:nvSpPr>
        <p:spPr bwMode="auto">
          <a:xfrm>
            <a:off x="1477963" y="2925763"/>
            <a:ext cx="1587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1477963" y="3357563"/>
            <a:ext cx="5762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>
            <a:off x="1477963" y="37179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>
            <a:off x="1477963" y="4076700"/>
            <a:ext cx="5762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0" name="Line 7"/>
          <p:cNvSpPr>
            <a:spLocks noChangeShapeType="1"/>
          </p:cNvSpPr>
          <p:nvPr/>
        </p:nvSpPr>
        <p:spPr bwMode="auto">
          <a:xfrm>
            <a:off x="1477963" y="4508500"/>
            <a:ext cx="5762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1" name="Line 8"/>
          <p:cNvSpPr>
            <a:spLocks noChangeShapeType="1"/>
          </p:cNvSpPr>
          <p:nvPr/>
        </p:nvSpPr>
        <p:spPr bwMode="auto">
          <a:xfrm>
            <a:off x="1477963" y="47974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2" name="Text Box 9"/>
          <p:cNvSpPr>
            <a:spLocks noChangeArrowheads="1"/>
          </p:cNvSpPr>
          <p:nvPr/>
        </p:nvSpPr>
        <p:spPr bwMode="auto">
          <a:xfrm>
            <a:off x="1481138" y="3048000"/>
            <a:ext cx="5730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26</a:t>
            </a:r>
            <a:endParaRPr lang="zh-CN" altLang="en-US"/>
          </a:p>
        </p:txBody>
      </p:sp>
      <p:sp>
        <p:nvSpPr>
          <p:cNvPr id="23563" name="Text Box 10"/>
          <p:cNvSpPr>
            <a:spLocks noChangeArrowheads="1"/>
          </p:cNvSpPr>
          <p:nvPr/>
        </p:nvSpPr>
        <p:spPr bwMode="auto">
          <a:xfrm>
            <a:off x="1477963" y="3357563"/>
            <a:ext cx="571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13</a:t>
            </a:r>
            <a:endParaRPr lang="zh-CN" altLang="en-US"/>
          </a:p>
        </p:txBody>
      </p:sp>
      <p:sp>
        <p:nvSpPr>
          <p:cNvPr id="23564" name="Text Box 11"/>
          <p:cNvSpPr>
            <a:spLocks noChangeArrowheads="1"/>
          </p:cNvSpPr>
          <p:nvPr/>
        </p:nvSpPr>
        <p:spPr bwMode="auto">
          <a:xfrm>
            <a:off x="1549400" y="3789363"/>
            <a:ext cx="571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6</a:t>
            </a:r>
            <a:endParaRPr lang="zh-CN" altLang="en-US"/>
          </a:p>
        </p:txBody>
      </p:sp>
      <p:sp>
        <p:nvSpPr>
          <p:cNvPr id="23565" name="Text Box 12"/>
          <p:cNvSpPr>
            <a:spLocks noChangeArrowheads="1"/>
          </p:cNvSpPr>
          <p:nvPr/>
        </p:nvSpPr>
        <p:spPr bwMode="auto">
          <a:xfrm>
            <a:off x="1549400" y="4149725"/>
            <a:ext cx="571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3</a:t>
            </a:r>
            <a:endParaRPr lang="zh-CN" altLang="en-US"/>
          </a:p>
        </p:txBody>
      </p:sp>
      <p:sp>
        <p:nvSpPr>
          <p:cNvPr id="23566" name="Text Box 13"/>
          <p:cNvSpPr>
            <a:spLocks noChangeArrowheads="1"/>
          </p:cNvSpPr>
          <p:nvPr/>
        </p:nvSpPr>
        <p:spPr bwMode="auto">
          <a:xfrm>
            <a:off x="1549400" y="4508500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1</a:t>
            </a:r>
            <a:endParaRPr lang="zh-CN" altLang="en-US"/>
          </a:p>
        </p:txBody>
      </p:sp>
      <p:sp>
        <p:nvSpPr>
          <p:cNvPr id="23567" name="Text Box 14"/>
          <p:cNvSpPr>
            <a:spLocks noChangeArrowheads="1"/>
          </p:cNvSpPr>
          <p:nvPr/>
        </p:nvSpPr>
        <p:spPr bwMode="auto">
          <a:xfrm>
            <a:off x="1549400" y="4868863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accent1"/>
                </a:solidFill>
                <a:sym typeface="Calibri" panose="020F0502020204030204" pitchFamily="34" charset="0"/>
              </a:rPr>
              <a:t>0</a:t>
            </a:r>
            <a:endParaRPr lang="zh-CN" altLang="en-US"/>
          </a:p>
        </p:txBody>
      </p:sp>
      <p:sp>
        <p:nvSpPr>
          <p:cNvPr id="23568" name="Text Box 15"/>
          <p:cNvSpPr>
            <a:spLocks noChangeArrowheads="1"/>
          </p:cNvSpPr>
          <p:nvPr/>
        </p:nvSpPr>
        <p:spPr bwMode="auto">
          <a:xfrm>
            <a:off x="904875" y="3048000"/>
            <a:ext cx="573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2</a:t>
            </a:r>
            <a:endParaRPr lang="zh-CN" altLang="en-US"/>
          </a:p>
        </p:txBody>
      </p:sp>
      <p:sp>
        <p:nvSpPr>
          <p:cNvPr id="23569" name="Text Box 16"/>
          <p:cNvSpPr>
            <a:spLocks noChangeArrowheads="1"/>
          </p:cNvSpPr>
          <p:nvPr/>
        </p:nvSpPr>
        <p:spPr bwMode="auto">
          <a:xfrm>
            <a:off x="901700" y="3789363"/>
            <a:ext cx="571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2</a:t>
            </a:r>
            <a:endParaRPr lang="zh-CN" altLang="en-US"/>
          </a:p>
        </p:txBody>
      </p:sp>
      <p:sp>
        <p:nvSpPr>
          <p:cNvPr id="23570" name="Text Box 17"/>
          <p:cNvSpPr>
            <a:spLocks noChangeArrowheads="1"/>
          </p:cNvSpPr>
          <p:nvPr/>
        </p:nvSpPr>
        <p:spPr bwMode="auto">
          <a:xfrm>
            <a:off x="889000" y="3390900"/>
            <a:ext cx="571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2</a:t>
            </a:r>
            <a:endParaRPr lang="zh-CN" altLang="en-US"/>
          </a:p>
        </p:txBody>
      </p:sp>
      <p:sp>
        <p:nvSpPr>
          <p:cNvPr id="23571" name="Text Box 18"/>
          <p:cNvSpPr>
            <a:spLocks noChangeArrowheads="1"/>
          </p:cNvSpPr>
          <p:nvPr/>
        </p:nvSpPr>
        <p:spPr bwMode="auto">
          <a:xfrm>
            <a:off x="889000" y="4179888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2</a:t>
            </a:r>
            <a:endParaRPr lang="zh-CN" altLang="en-US"/>
          </a:p>
        </p:txBody>
      </p:sp>
      <p:sp>
        <p:nvSpPr>
          <p:cNvPr id="23572" name="Text Box 19"/>
          <p:cNvSpPr>
            <a:spLocks noChangeArrowheads="1"/>
          </p:cNvSpPr>
          <p:nvPr/>
        </p:nvSpPr>
        <p:spPr bwMode="auto">
          <a:xfrm>
            <a:off x="889000" y="4538663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2</a:t>
            </a:r>
            <a:endParaRPr lang="zh-CN" altLang="en-US"/>
          </a:p>
        </p:txBody>
      </p:sp>
      <p:sp>
        <p:nvSpPr>
          <p:cNvPr id="23573" name="Text Box 20"/>
          <p:cNvSpPr>
            <a:spLocks noChangeArrowheads="1"/>
          </p:cNvSpPr>
          <p:nvPr/>
        </p:nvSpPr>
        <p:spPr bwMode="auto">
          <a:xfrm>
            <a:off x="1965325" y="2960688"/>
            <a:ext cx="11684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>
                <a:solidFill>
                  <a:srgbClr val="000000"/>
                </a:solidFill>
                <a:sym typeface="Calibri" panose="020F0502020204030204" pitchFamily="34" charset="0"/>
              </a:rPr>
              <a:t>余数</a:t>
            </a:r>
            <a:endParaRPr lang="zh-CN" altLang="en-US"/>
          </a:p>
        </p:txBody>
      </p:sp>
      <p:sp>
        <p:nvSpPr>
          <p:cNvPr id="23574" name="Text Box 21"/>
          <p:cNvSpPr>
            <a:spLocks noChangeArrowheads="1"/>
          </p:cNvSpPr>
          <p:nvPr/>
        </p:nvSpPr>
        <p:spPr bwMode="auto">
          <a:xfrm>
            <a:off x="2108200" y="3390900"/>
            <a:ext cx="5730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>
                <a:solidFill>
                  <a:srgbClr val="FF0000"/>
                </a:solidFill>
                <a:sym typeface="Calibri" panose="020F0502020204030204" pitchFamily="34" charset="0"/>
              </a:rPr>
              <a:t>0</a:t>
            </a:r>
            <a:endParaRPr lang="zh-CN" altLang="en-US"/>
          </a:p>
        </p:txBody>
      </p:sp>
      <p:sp>
        <p:nvSpPr>
          <p:cNvPr id="23575" name="Text Box 22"/>
          <p:cNvSpPr>
            <a:spLocks noChangeArrowheads="1"/>
          </p:cNvSpPr>
          <p:nvPr/>
        </p:nvSpPr>
        <p:spPr bwMode="auto">
          <a:xfrm>
            <a:off x="2092325" y="3733800"/>
            <a:ext cx="5715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2000">
                <a:solidFill>
                  <a:srgbClr val="FF0000"/>
                </a:solidFill>
                <a:sym typeface="Calibri" panose="020F0502020204030204" pitchFamily="34" charset="0"/>
              </a:rPr>
              <a:t>1</a:t>
            </a:r>
            <a:endParaRPr lang="zh-CN" altLang="en-US"/>
          </a:p>
        </p:txBody>
      </p:sp>
      <p:sp>
        <p:nvSpPr>
          <p:cNvPr id="23576" name="Text Box 23"/>
          <p:cNvSpPr>
            <a:spLocks noChangeArrowheads="1"/>
          </p:cNvSpPr>
          <p:nvPr/>
        </p:nvSpPr>
        <p:spPr bwMode="auto">
          <a:xfrm>
            <a:off x="2092325" y="4164013"/>
            <a:ext cx="571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>
                <a:solidFill>
                  <a:srgbClr val="FF0000"/>
                </a:solidFill>
                <a:sym typeface="Calibri" panose="020F0502020204030204" pitchFamily="34" charset="0"/>
              </a:rPr>
              <a:t>0</a:t>
            </a:r>
            <a:endParaRPr lang="zh-CN" altLang="en-US"/>
          </a:p>
        </p:txBody>
      </p:sp>
      <p:sp>
        <p:nvSpPr>
          <p:cNvPr id="23577" name="Text Box 24"/>
          <p:cNvSpPr>
            <a:spLocks noChangeArrowheads="1"/>
          </p:cNvSpPr>
          <p:nvPr/>
        </p:nvSpPr>
        <p:spPr bwMode="auto">
          <a:xfrm>
            <a:off x="2076450" y="4505325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>
                <a:solidFill>
                  <a:srgbClr val="FF0000"/>
                </a:solidFill>
                <a:sym typeface="Calibri" panose="020F0502020204030204" pitchFamily="34" charset="0"/>
              </a:rPr>
              <a:t>1</a:t>
            </a:r>
            <a:endParaRPr lang="zh-CN" altLang="en-US"/>
          </a:p>
        </p:txBody>
      </p:sp>
      <p:sp>
        <p:nvSpPr>
          <p:cNvPr id="23578" name="Text Box 25"/>
          <p:cNvSpPr>
            <a:spLocks noChangeArrowheads="1"/>
          </p:cNvSpPr>
          <p:nvPr/>
        </p:nvSpPr>
        <p:spPr bwMode="auto">
          <a:xfrm>
            <a:off x="2058988" y="4848225"/>
            <a:ext cx="5730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>
                <a:solidFill>
                  <a:srgbClr val="FF0000"/>
                </a:solidFill>
                <a:sym typeface="Calibri" panose="020F0502020204030204" pitchFamily="34" charset="0"/>
              </a:rPr>
              <a:t> 1</a:t>
            </a:r>
            <a:endParaRPr lang="zh-CN" altLang="en-US"/>
          </a:p>
        </p:txBody>
      </p:sp>
      <p:sp>
        <p:nvSpPr>
          <p:cNvPr id="23579" name="箭头 499"/>
          <p:cNvSpPr>
            <a:spLocks noChangeShapeType="1"/>
          </p:cNvSpPr>
          <p:nvPr/>
        </p:nvSpPr>
        <p:spPr bwMode="auto">
          <a:xfrm>
            <a:off x="2125663" y="3573463"/>
            <a:ext cx="287337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0" name="箭头 499"/>
          <p:cNvSpPr>
            <a:spLocks noChangeShapeType="1"/>
          </p:cNvSpPr>
          <p:nvPr/>
        </p:nvSpPr>
        <p:spPr bwMode="auto">
          <a:xfrm>
            <a:off x="2108200" y="3914775"/>
            <a:ext cx="28892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1" name="箭头 499"/>
          <p:cNvSpPr>
            <a:spLocks noChangeShapeType="1"/>
          </p:cNvSpPr>
          <p:nvPr/>
        </p:nvSpPr>
        <p:spPr bwMode="auto">
          <a:xfrm>
            <a:off x="2108200" y="4346575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2" name="箭头 499"/>
          <p:cNvSpPr>
            <a:spLocks noChangeShapeType="1"/>
          </p:cNvSpPr>
          <p:nvPr/>
        </p:nvSpPr>
        <p:spPr bwMode="auto">
          <a:xfrm>
            <a:off x="2092325" y="4687888"/>
            <a:ext cx="287338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3" name="箭头 499"/>
          <p:cNvSpPr>
            <a:spLocks noChangeShapeType="1"/>
          </p:cNvSpPr>
          <p:nvPr/>
        </p:nvSpPr>
        <p:spPr bwMode="auto">
          <a:xfrm>
            <a:off x="2076450" y="5030788"/>
            <a:ext cx="287338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4" name="AutoShape 31"/>
          <p:cNvSpPr>
            <a:spLocks noChangeArrowheads="1"/>
          </p:cNvSpPr>
          <p:nvPr/>
        </p:nvSpPr>
        <p:spPr bwMode="auto">
          <a:xfrm rot="10800000" flipH="1" flipV="1">
            <a:off x="2989263" y="3502025"/>
            <a:ext cx="144462" cy="1655763"/>
          </a:xfrm>
          <a:prstGeom prst="upArrow">
            <a:avLst>
              <a:gd name="adj1" fmla="val 50000"/>
              <a:gd name="adj2" fmla="val 2858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sym typeface="Calibri" panose="020F0502020204030204" pitchFamily="34" charset="0"/>
            </a:endParaRPr>
          </a:p>
        </p:txBody>
      </p:sp>
      <p:sp>
        <p:nvSpPr>
          <p:cNvPr id="23585" name="Text Box 32"/>
          <p:cNvSpPr>
            <a:spLocks noChangeArrowheads="1"/>
          </p:cNvSpPr>
          <p:nvPr/>
        </p:nvSpPr>
        <p:spPr bwMode="auto">
          <a:xfrm>
            <a:off x="2832100" y="4832350"/>
            <a:ext cx="949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高位</a:t>
            </a:r>
            <a:endParaRPr lang="zh-CN" altLang="en-US"/>
          </a:p>
        </p:txBody>
      </p:sp>
      <p:sp>
        <p:nvSpPr>
          <p:cNvPr id="23586" name="Text Box 33"/>
          <p:cNvSpPr>
            <a:spLocks noChangeArrowheads="1"/>
          </p:cNvSpPr>
          <p:nvPr/>
        </p:nvSpPr>
        <p:spPr bwMode="auto">
          <a:xfrm>
            <a:off x="2816225" y="3451225"/>
            <a:ext cx="949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低位</a:t>
            </a:r>
            <a:endParaRPr lang="zh-CN" altLang="en-US"/>
          </a:p>
        </p:txBody>
      </p:sp>
      <p:sp>
        <p:nvSpPr>
          <p:cNvPr id="23587" name="Text Box 34"/>
          <p:cNvSpPr>
            <a:spLocks noChangeArrowheads="1"/>
          </p:cNvSpPr>
          <p:nvPr/>
        </p:nvSpPr>
        <p:spPr bwMode="auto">
          <a:xfrm>
            <a:off x="4289425" y="3213100"/>
            <a:ext cx="20891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0.25</a:t>
            </a:r>
          </a:p>
          <a:p>
            <a:pPr algn="ctr"/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          X               2</a:t>
            </a:r>
            <a:endParaRPr lang="zh-CN" altLang="en-US"/>
          </a:p>
        </p:txBody>
      </p:sp>
      <p:sp>
        <p:nvSpPr>
          <p:cNvPr id="23588" name="Line 35"/>
          <p:cNvSpPr>
            <a:spLocks noChangeShapeType="1"/>
          </p:cNvSpPr>
          <p:nvPr/>
        </p:nvSpPr>
        <p:spPr bwMode="auto">
          <a:xfrm>
            <a:off x="5008563" y="3789363"/>
            <a:ext cx="14398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9" name="Text Box 36"/>
          <p:cNvSpPr>
            <a:spLocks noChangeArrowheads="1"/>
          </p:cNvSpPr>
          <p:nvPr/>
        </p:nvSpPr>
        <p:spPr bwMode="auto">
          <a:xfrm>
            <a:off x="4865688" y="3789363"/>
            <a:ext cx="152558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            </a:t>
            </a:r>
            <a:r>
              <a:rPr lang="zh-CN" altLang="en-US">
                <a:solidFill>
                  <a:srgbClr val="FF0000"/>
                </a:solidFill>
                <a:sym typeface="Calibri" panose="020F0502020204030204" pitchFamily="34" charset="0"/>
              </a:rPr>
              <a:t>0</a:t>
            </a:r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.5</a:t>
            </a:r>
          </a:p>
          <a:p>
            <a:pPr algn="ctr"/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X             2</a:t>
            </a:r>
            <a:endParaRPr lang="zh-CN" altLang="en-US"/>
          </a:p>
        </p:txBody>
      </p:sp>
      <p:sp>
        <p:nvSpPr>
          <p:cNvPr id="23590" name="Line 37"/>
          <p:cNvSpPr>
            <a:spLocks noChangeShapeType="1"/>
          </p:cNvSpPr>
          <p:nvPr/>
        </p:nvSpPr>
        <p:spPr bwMode="auto">
          <a:xfrm>
            <a:off x="5008563" y="4365625"/>
            <a:ext cx="14398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1" name="Text Box 38"/>
          <p:cNvSpPr>
            <a:spLocks noChangeArrowheads="1"/>
          </p:cNvSpPr>
          <p:nvPr/>
        </p:nvSpPr>
        <p:spPr bwMode="auto">
          <a:xfrm>
            <a:off x="5299075" y="4365625"/>
            <a:ext cx="1366838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sym typeface="Calibri" panose="020F0502020204030204" pitchFamily="34" charset="0"/>
              </a:rPr>
              <a:t>1</a:t>
            </a:r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.0</a:t>
            </a:r>
          </a:p>
          <a:p>
            <a:pPr algn="ctr"/>
            <a:r>
              <a:rPr lang="zh-CN" altLang="en-US">
                <a:solidFill>
                  <a:schemeClr val="accent1"/>
                </a:solidFill>
                <a:sym typeface="Calibri" panose="020F0502020204030204" pitchFamily="34" charset="0"/>
              </a:rPr>
              <a:t>0.0</a:t>
            </a:r>
            <a:endParaRPr lang="zh-CN" altLang="en-US"/>
          </a:p>
        </p:txBody>
      </p:sp>
      <p:sp>
        <p:nvSpPr>
          <p:cNvPr id="23592" name="Text Box 39"/>
          <p:cNvSpPr>
            <a:spLocks noChangeArrowheads="1"/>
          </p:cNvSpPr>
          <p:nvPr/>
        </p:nvSpPr>
        <p:spPr bwMode="auto">
          <a:xfrm>
            <a:off x="973138" y="5300663"/>
            <a:ext cx="1585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∴26=</a:t>
            </a:r>
            <a:r>
              <a:rPr lang="zh-CN" altLang="en-US">
                <a:solidFill>
                  <a:srgbClr val="FF0000"/>
                </a:solidFill>
                <a:sym typeface="Calibri" panose="020F0502020204030204" pitchFamily="34" charset="0"/>
              </a:rPr>
              <a:t>11010</a:t>
            </a:r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B</a:t>
            </a:r>
            <a:endParaRPr lang="zh-CN" altLang="en-US"/>
          </a:p>
        </p:txBody>
      </p:sp>
      <p:sp>
        <p:nvSpPr>
          <p:cNvPr id="23593" name="Text Box 40"/>
          <p:cNvSpPr>
            <a:spLocks noChangeArrowheads="1"/>
          </p:cNvSpPr>
          <p:nvPr/>
        </p:nvSpPr>
        <p:spPr bwMode="auto">
          <a:xfrm>
            <a:off x="6521450" y="3357563"/>
            <a:ext cx="639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整数</a:t>
            </a:r>
            <a:endParaRPr lang="zh-CN" altLang="en-US"/>
          </a:p>
        </p:txBody>
      </p:sp>
      <p:sp>
        <p:nvSpPr>
          <p:cNvPr id="23594" name="Text Box 41"/>
          <p:cNvSpPr>
            <a:spLocks noChangeArrowheads="1"/>
          </p:cNvSpPr>
          <p:nvPr/>
        </p:nvSpPr>
        <p:spPr bwMode="auto">
          <a:xfrm>
            <a:off x="6664325" y="3789363"/>
            <a:ext cx="3111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  <a:sym typeface="Calibri" panose="020F0502020204030204" pitchFamily="34" charset="0"/>
              </a:rPr>
              <a:t>0</a:t>
            </a:r>
          </a:p>
          <a:p>
            <a:endParaRPr lang="zh-CN" altLang="en-US">
              <a:solidFill>
                <a:srgbClr val="000000"/>
              </a:solidFill>
              <a:sym typeface="Calibri" panose="020F0502020204030204" pitchFamily="34" charset="0"/>
            </a:endParaRPr>
          </a:p>
          <a:p>
            <a:r>
              <a:rPr lang="zh-CN" altLang="en-US">
                <a:solidFill>
                  <a:srgbClr val="FF0000"/>
                </a:solidFill>
                <a:sym typeface="Calibri" panose="020F0502020204030204" pitchFamily="34" charset="0"/>
              </a:rPr>
              <a:t>1</a:t>
            </a:r>
            <a:endParaRPr lang="zh-CN" altLang="en-US"/>
          </a:p>
        </p:txBody>
      </p:sp>
      <p:sp>
        <p:nvSpPr>
          <p:cNvPr id="23595" name="Text Box 42"/>
          <p:cNvSpPr>
            <a:spLocks noChangeArrowheads="1"/>
          </p:cNvSpPr>
          <p:nvPr/>
        </p:nvSpPr>
        <p:spPr bwMode="auto">
          <a:xfrm>
            <a:off x="5008563" y="5229225"/>
            <a:ext cx="1649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∴ 0.25=0.</a:t>
            </a:r>
            <a:r>
              <a:rPr lang="zh-CN" altLang="en-US">
                <a:solidFill>
                  <a:srgbClr val="FF0000"/>
                </a:solidFill>
                <a:sym typeface="Calibri" panose="020F0502020204030204" pitchFamily="34" charset="0"/>
              </a:rPr>
              <a:t>01</a:t>
            </a:r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B</a:t>
            </a:r>
            <a:endParaRPr lang="zh-CN" altLang="en-US"/>
          </a:p>
        </p:txBody>
      </p:sp>
      <p:sp>
        <p:nvSpPr>
          <p:cNvPr id="23596" name="AutoShape 43"/>
          <p:cNvSpPr>
            <a:spLocks noChangeArrowheads="1"/>
          </p:cNvSpPr>
          <p:nvPr/>
        </p:nvSpPr>
        <p:spPr bwMode="auto">
          <a:xfrm flipH="1" flipV="1">
            <a:off x="7381875" y="3429000"/>
            <a:ext cx="144463" cy="1655763"/>
          </a:xfrm>
          <a:prstGeom prst="upArrow">
            <a:avLst>
              <a:gd name="adj1" fmla="val 50000"/>
              <a:gd name="adj2" fmla="val 2870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sym typeface="Calibri" panose="020F0502020204030204" pitchFamily="34" charset="0"/>
            </a:endParaRPr>
          </a:p>
        </p:txBody>
      </p:sp>
      <p:sp>
        <p:nvSpPr>
          <p:cNvPr id="23597" name="Text Box 44"/>
          <p:cNvSpPr>
            <a:spLocks noChangeArrowheads="1"/>
          </p:cNvSpPr>
          <p:nvPr/>
        </p:nvSpPr>
        <p:spPr bwMode="auto">
          <a:xfrm>
            <a:off x="7165975" y="3357563"/>
            <a:ext cx="949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高位</a:t>
            </a:r>
            <a:endParaRPr lang="zh-CN" altLang="en-US"/>
          </a:p>
        </p:txBody>
      </p:sp>
      <p:sp>
        <p:nvSpPr>
          <p:cNvPr id="23598" name="Text Box 45"/>
          <p:cNvSpPr>
            <a:spLocks noChangeArrowheads="1"/>
          </p:cNvSpPr>
          <p:nvPr/>
        </p:nvSpPr>
        <p:spPr bwMode="auto">
          <a:xfrm>
            <a:off x="7165975" y="4652963"/>
            <a:ext cx="949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低位</a:t>
            </a:r>
            <a:endParaRPr lang="zh-CN" altLang="en-US"/>
          </a:p>
        </p:txBody>
      </p:sp>
      <p:sp>
        <p:nvSpPr>
          <p:cNvPr id="23599" name="Text Box 46"/>
          <p:cNvSpPr>
            <a:spLocks noChangeArrowheads="1"/>
          </p:cNvSpPr>
          <p:nvPr/>
        </p:nvSpPr>
        <p:spPr bwMode="auto">
          <a:xfrm>
            <a:off x="828675" y="5876925"/>
            <a:ext cx="2284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sym typeface="Calibri" panose="020F0502020204030204" pitchFamily="34" charset="0"/>
              </a:rPr>
              <a:t>∴ 26.25=11010.01B</a:t>
            </a:r>
            <a:endParaRPr lang="zh-CN" altLang="en-US"/>
          </a:p>
        </p:txBody>
      </p:sp>
      <p:sp>
        <p:nvSpPr>
          <p:cNvPr id="43056" name="Rectangle 47"/>
          <p:cNvSpPr>
            <a:spLocks noGrp="1" noChangeArrowheads="1"/>
          </p:cNvSpPr>
          <p:nvPr>
            <p:ph type="title" idx="4294967295"/>
          </p:nvPr>
        </p:nvSpPr>
        <p:spPr>
          <a:xfrm>
            <a:off x="396875" y="981075"/>
            <a:ext cx="8229600" cy="704850"/>
          </a:xfrm>
          <a:noFill/>
        </p:spPr>
        <p:txBody>
          <a:bodyPr/>
          <a:lstStyle/>
          <a:p>
            <a:pPr marL="0" indent="0" algn="l"/>
            <a:r>
              <a:rPr lang="zh-CN" altLang="en-US" sz="2400" b="1" smtClean="0"/>
              <a:t>十进制-二进制转换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3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3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3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3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3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3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3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3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3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3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3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3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3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3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3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57" grpId="0" animBg="1"/>
      <p:bldP spid="23558" grpId="0" animBg="1"/>
      <p:bldP spid="23559" grpId="0" animBg="1"/>
      <p:bldP spid="23560" grpId="0" animBg="1"/>
      <p:bldP spid="23561" grpId="0" animBg="1"/>
      <p:bldP spid="23562" grpId="0" bldLvl="0" autoUpdateAnimBg="0"/>
      <p:bldP spid="23563" grpId="0" bldLvl="0" autoUpdateAnimBg="0"/>
      <p:bldP spid="23564" grpId="0" bldLvl="0" autoUpdateAnimBg="0"/>
      <p:bldP spid="23565" grpId="0" bldLvl="0" autoUpdateAnimBg="0"/>
      <p:bldP spid="23566" grpId="0" bldLvl="0" autoUpdateAnimBg="0"/>
      <p:bldP spid="23567" grpId="0" bldLvl="0" autoUpdateAnimBg="0"/>
      <p:bldP spid="23568" grpId="0" bldLvl="0" autoUpdateAnimBg="0"/>
      <p:bldP spid="23569" grpId="0" bldLvl="0" autoUpdateAnimBg="0"/>
      <p:bldP spid="23570" grpId="0" bldLvl="0" autoUpdateAnimBg="0"/>
      <p:bldP spid="23571" grpId="0" bldLvl="0" autoUpdateAnimBg="0"/>
      <p:bldP spid="23572" grpId="0" bldLvl="0" autoUpdateAnimBg="0"/>
      <p:bldP spid="23573" grpId="0" bldLvl="0" autoUpdateAnimBg="0"/>
      <p:bldP spid="23574" grpId="0" bldLvl="0" autoUpdateAnimBg="0"/>
      <p:bldP spid="23575" grpId="0" bldLvl="0" autoUpdateAnimBg="0"/>
      <p:bldP spid="23576" grpId="0" bldLvl="0" autoUpdateAnimBg="0"/>
      <p:bldP spid="23577" grpId="0" bldLvl="0" autoUpdateAnimBg="0"/>
      <p:bldP spid="23578" grpId="0" bldLvl="0" autoUpdateAnimBg="0"/>
      <p:bldP spid="23579" grpId="0" animBg="1"/>
      <p:bldP spid="23580" grpId="0" animBg="1"/>
      <p:bldP spid="23581" grpId="0" animBg="1"/>
      <p:bldP spid="23582" grpId="0" animBg="1"/>
      <p:bldP spid="23583" grpId="0" animBg="1"/>
      <p:bldP spid="23584" grpId="0" bldLvl="0" animBg="1" autoUpdateAnimBg="0"/>
      <p:bldP spid="23585" grpId="0" bldLvl="0" autoUpdateAnimBg="0"/>
      <p:bldP spid="23586" grpId="0" bldLvl="0" autoUpdateAnimBg="0"/>
      <p:bldP spid="23587" grpId="0" bldLvl="0" autoUpdateAnimBg="0"/>
      <p:bldP spid="23588" grpId="0" animBg="1"/>
      <p:bldP spid="23589" grpId="0" bldLvl="0" autoUpdateAnimBg="0"/>
      <p:bldP spid="23590" grpId="0" animBg="1"/>
      <p:bldP spid="23591" grpId="0" bldLvl="0" autoUpdateAnimBg="0"/>
      <p:bldP spid="23592" grpId="0" bldLvl="0" autoUpdateAnimBg="0"/>
      <p:bldP spid="23593" grpId="0" bldLvl="0" autoUpdateAnimBg="0"/>
      <p:bldP spid="23594" grpId="0" bldLvl="0" autoUpdateAnimBg="0"/>
      <p:bldP spid="23595" grpId="0" bldLvl="0" autoUpdateAnimBg="0"/>
      <p:bldP spid="23596" grpId="0" bldLvl="0" animBg="1" autoUpdateAnimBg="0"/>
      <p:bldP spid="23597" grpId="0" bldLvl="0" autoUpdateAnimBg="0"/>
      <p:bldP spid="23598" grpId="0" bldLvl="0" autoUpdateAnimBg="0"/>
      <p:bldP spid="23599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/>
        </p:nvSpPr>
        <p:spPr bwMode="auto">
          <a:xfrm>
            <a:off x="327025" y="1630363"/>
            <a:ext cx="8567738" cy="41036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endParaRPr lang="zh-CN" altLang="en-US" sz="24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正数：与原码相同；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负数：求绝对值的二进制数-&gt;各位按位取反-&gt;  加1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例：+9 的补码表示方法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[+9]</a:t>
            </a:r>
            <a:r>
              <a:rPr lang="zh-CN" altLang="en-US" sz="2400" baseline="-250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原码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=00001001 =[+9]</a:t>
            </a:r>
            <a:r>
              <a:rPr lang="zh-CN" altLang="en-US" sz="2400" baseline="-250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补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[-9]</a:t>
            </a:r>
            <a:r>
              <a:rPr lang="zh-CN" altLang="en-US" sz="2400" baseline="-250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补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-9绝对值的为： 00001001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按位取反：     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11110110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加1：          1111011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-9的补码就是： 11110111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zh-CN" altLang="en-US" sz="24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zh-CN" altLang="en-US" sz="24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zh-CN" altLang="en-US" sz="28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4035" name="Text Box 3"/>
          <p:cNvSpPr>
            <a:spLocks noChangeArrowheads="1"/>
          </p:cNvSpPr>
          <p:nvPr/>
        </p:nvSpPr>
        <p:spPr bwMode="auto">
          <a:xfrm>
            <a:off x="107950" y="1052513"/>
            <a:ext cx="262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00000"/>
                </a:solidFill>
                <a:sym typeface="Calibri" panose="020F0502020204030204" pitchFamily="34" charset="0"/>
              </a:rPr>
              <a:t>二进制补码---求法</a:t>
            </a:r>
            <a:endParaRPr lang="zh-CN" altLang="en-US">
              <a:solidFill>
                <a:srgbClr val="000000"/>
              </a:solidFill>
              <a:sym typeface="Calibri" panose="020F0502020204030204" pitchFamily="34" charset="0"/>
            </a:endParaRPr>
          </a:p>
        </p:txBody>
      </p:sp>
      <p:sp>
        <p:nvSpPr>
          <p:cNvPr id="24580" name="Text Box 4"/>
          <p:cNvSpPr>
            <a:spLocks noChangeArrowheads="1"/>
          </p:cNvSpPr>
          <p:nvPr/>
        </p:nvSpPr>
        <p:spPr bwMode="auto">
          <a:xfrm>
            <a:off x="4356100" y="3717925"/>
            <a:ext cx="5651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+ 1</a:t>
            </a:r>
            <a:endParaRPr lang="zh-CN" altLang="en-US">
              <a:solidFill>
                <a:srgbClr val="000000"/>
              </a:solidFill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 bldLvl="5" autoUpdateAnimBg="0"/>
      <p:bldP spid="24580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85763" y="1030288"/>
            <a:ext cx="8229600" cy="1143000"/>
          </a:xfrm>
        </p:spPr>
        <p:txBody>
          <a:bodyPr/>
          <a:lstStyle/>
          <a:p>
            <a:pPr marL="0" indent="0" eaLnBrk="1" hangingPunct="1"/>
            <a:r>
              <a:rPr lang="en-US" altLang="zh-CN" sz="3600" smtClean="0"/>
              <a:t>Requirements</a:t>
            </a:r>
            <a:endParaRPr lang="zh-CN" altLang="en-US" sz="3600" smtClean="0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901700" y="2060575"/>
            <a:ext cx="7199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ym typeface="Calibri" panose="020F0502020204030204" pitchFamily="34" charset="0"/>
              </a:rPr>
              <a:t>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873125" y="2171700"/>
            <a:ext cx="7875588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sz="3600"/>
              <a:t>将高级语言（</a:t>
            </a:r>
            <a:r>
              <a:rPr lang="en-US" altLang="zh-CN" sz="3600"/>
              <a:t>c</a:t>
            </a:r>
            <a:r>
              <a:rPr lang="zh-CN" altLang="en-US" sz="3600"/>
              <a:t>）进行编译和反汇编后得到汇编代码</a:t>
            </a:r>
          </a:p>
          <a:p>
            <a:pPr>
              <a:buSzPct val="100000"/>
              <a:buFont typeface="Wingdings" panose="05000000000000000000" pitchFamily="2" charset="2"/>
              <a:buNone/>
            </a:pPr>
            <a:endParaRPr lang="zh-CN" altLang="en-US" sz="360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sz="3600"/>
              <a:t>对生成的.s文件（汇编代码）进行注释</a:t>
            </a:r>
          </a:p>
        </p:txBody>
      </p:sp>
    </p:spTree>
  </p:cSld>
  <p:clrMapOvr>
    <a:masterClrMapping/>
  </p:clrMapOvr>
  <p:transition spd="slow" advTm="25474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/>
        </p:nvSpPr>
        <p:spPr bwMode="auto">
          <a:xfrm>
            <a:off x="631825" y="1089025"/>
            <a:ext cx="7772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用补码表示计算机中的数后，加减运算均可统一为加法。</a:t>
            </a:r>
          </a:p>
          <a:p>
            <a:pPr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例：</a:t>
            </a:r>
            <a:endParaRPr lang="zh-CN" altLang="en-US">
              <a:solidFill>
                <a:srgbClr val="000000"/>
              </a:solidFill>
              <a:sym typeface="Calibri" panose="020F0502020204030204" pitchFamily="34" charset="0"/>
            </a:endParaRPr>
          </a:p>
        </p:txBody>
      </p:sp>
      <p:sp>
        <p:nvSpPr>
          <p:cNvPr id="26627" name="Text Box 3"/>
          <p:cNvSpPr>
            <a:spLocks noChangeArrowheads="1"/>
          </p:cNvSpPr>
          <p:nvPr/>
        </p:nvSpPr>
        <p:spPr bwMode="auto">
          <a:xfrm>
            <a:off x="1260475" y="2055813"/>
            <a:ext cx="75596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设        x = +0000111 , y =  +0000100,   计算式子：x-y；</a:t>
            </a:r>
          </a:p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(先算出：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[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x]</a:t>
            </a:r>
            <a:r>
              <a:rPr lang="zh-CN" altLang="en-US" sz="2000" baseline="-250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补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=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0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0000111, [-y]</a:t>
            </a:r>
            <a:r>
              <a:rPr lang="zh-CN" altLang="en-US" sz="2000" baseline="-250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补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=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1111100 , 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505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再得出：</a:t>
            </a:r>
            <a:r>
              <a:rPr lang="en-US" altLang="zh-CN" sz="2000" b="1">
                <a:solidFill>
                  <a:srgbClr val="FF505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sz="2000" b="1">
                <a:solidFill>
                  <a:srgbClr val="FF505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x―y=x+(-y)  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)</a:t>
            </a:r>
            <a:endParaRPr lang="zh-CN" altLang="en-US">
              <a:solidFill>
                <a:srgbClr val="000000"/>
              </a:solidFill>
              <a:sym typeface="Calibri" panose="020F0502020204030204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89025" y="4751388"/>
            <a:ext cx="2971800" cy="457200"/>
            <a:chOff x="0" y="0"/>
            <a:chExt cx="1872" cy="288"/>
          </a:xfrm>
        </p:grpSpPr>
        <p:sp>
          <p:nvSpPr>
            <p:cNvPr id="45086" name="Line 5"/>
            <p:cNvSpPr>
              <a:spLocks noChangeShapeType="1"/>
            </p:cNvSpPr>
            <p:nvPr/>
          </p:nvSpPr>
          <p:spPr bwMode="auto">
            <a:xfrm>
              <a:off x="0" y="240"/>
              <a:ext cx="18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7" name="Text Box 6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sym typeface="Calibri" panose="020F0502020204030204" pitchFamily="34" charset="0"/>
                </a:rPr>
                <a:t>+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165225" y="5208588"/>
            <a:ext cx="1981200" cy="466725"/>
            <a:chOff x="0" y="0"/>
            <a:chExt cx="1248" cy="294"/>
          </a:xfrm>
        </p:grpSpPr>
        <p:sp>
          <p:nvSpPr>
            <p:cNvPr id="45084" name="Text Box 8"/>
            <p:cNvSpPr>
              <a:spLocks noChangeArrowheads="1"/>
            </p:cNvSpPr>
            <p:nvPr/>
          </p:nvSpPr>
          <p:spPr bwMode="auto">
            <a:xfrm>
              <a:off x="96" y="0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CC00FF"/>
                  </a:solidFill>
                  <a:sym typeface="Calibri" panose="020F0502020204030204" pitchFamily="34" charset="0"/>
                </a:rPr>
                <a:t>00000011</a:t>
              </a:r>
              <a:endParaRPr lang="zh-CN" altLang="en-US">
                <a:solidFill>
                  <a:srgbClr val="000000"/>
                </a:solidFill>
                <a:sym typeface="Calibri" panose="020F0502020204030204" pitchFamily="34" charset="0"/>
              </a:endParaRPr>
            </a:p>
          </p:txBody>
        </p:sp>
        <p:sp>
          <p:nvSpPr>
            <p:cNvPr id="45085" name="Text Box 9"/>
            <p:cNvSpPr>
              <a:spLocks noChangeArrowheads="1"/>
            </p:cNvSpPr>
            <p:nvPr/>
          </p:nvSpPr>
          <p:spPr bwMode="auto">
            <a:xfrm>
              <a:off x="0" y="0"/>
              <a:ext cx="240" cy="294"/>
            </a:xfrm>
            <a:prstGeom prst="rect">
              <a:avLst/>
            </a:prstGeom>
            <a:noFill/>
            <a:ln w="9525">
              <a:solidFill>
                <a:srgbClr val="FF5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sym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79425" y="5665788"/>
            <a:ext cx="1828800" cy="762000"/>
            <a:chOff x="0" y="0"/>
            <a:chExt cx="1152" cy="480"/>
          </a:xfrm>
        </p:grpSpPr>
        <p:sp>
          <p:nvSpPr>
            <p:cNvPr id="45082" name="Line 11"/>
            <p:cNvSpPr>
              <a:spLocks noChangeShapeType="1"/>
            </p:cNvSpPr>
            <p:nvPr/>
          </p:nvSpPr>
          <p:spPr bwMode="auto">
            <a:xfrm flipV="1">
              <a:off x="576" y="0"/>
              <a:ext cx="1" cy="19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3" name="Text Box 12"/>
            <p:cNvSpPr>
              <a:spLocks noChangeArrowheads="1"/>
            </p:cNvSpPr>
            <p:nvPr/>
          </p:nvSpPr>
          <p:spPr bwMode="auto">
            <a:xfrm>
              <a:off x="0" y="192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sym typeface="Calibri" panose="020F0502020204030204" pitchFamily="34" charset="0"/>
                </a:rPr>
                <a:t>自然丢失</a:t>
              </a:r>
            </a:p>
          </p:txBody>
        </p:sp>
      </p:grpSp>
      <p:sp>
        <p:nvSpPr>
          <p:cNvPr id="26637" name="Text Box 13"/>
          <p:cNvSpPr>
            <a:spLocks noChangeArrowheads="1"/>
          </p:cNvSpPr>
          <p:nvPr/>
        </p:nvSpPr>
        <p:spPr bwMode="auto">
          <a:xfrm>
            <a:off x="403225" y="376078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sym typeface="Calibri" panose="020F0502020204030204" pitchFamily="34" charset="0"/>
              </a:rPr>
              <a:t>补码运算：</a:t>
            </a:r>
            <a:endParaRPr lang="zh-CN" altLang="en-US">
              <a:solidFill>
                <a:srgbClr val="000000"/>
              </a:solidFill>
              <a:sym typeface="Calibri" panose="020F0502020204030204" pitchFamily="34" charset="0"/>
            </a:endParaRP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317625" y="4141788"/>
            <a:ext cx="2667000" cy="533400"/>
            <a:chOff x="0" y="0"/>
            <a:chExt cx="1680" cy="336"/>
          </a:xfrm>
        </p:grpSpPr>
        <p:sp>
          <p:nvSpPr>
            <p:cNvPr id="45080" name="Text Box 15"/>
            <p:cNvSpPr>
              <a:spLocks noChangeArrowheads="1"/>
            </p:cNvSpPr>
            <p:nvPr/>
          </p:nvSpPr>
          <p:spPr bwMode="auto">
            <a:xfrm>
              <a:off x="0" y="48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sym typeface="Calibri" panose="020F0502020204030204" pitchFamily="34" charset="0"/>
                </a:rPr>
                <a:t>00000111</a:t>
              </a:r>
            </a:p>
          </p:txBody>
        </p:sp>
        <p:sp>
          <p:nvSpPr>
            <p:cNvPr id="45081" name="Text Box 16"/>
            <p:cNvSpPr>
              <a:spLocks noChangeArrowheads="1"/>
            </p:cNvSpPr>
            <p:nvPr/>
          </p:nvSpPr>
          <p:spPr bwMode="auto">
            <a:xfrm>
              <a:off x="1152" y="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FF5050"/>
                  </a:solidFill>
                  <a:sym typeface="Calibri" panose="020F0502020204030204" pitchFamily="34" charset="0"/>
                </a:rPr>
                <a:t>[x]</a:t>
              </a:r>
              <a:r>
                <a:rPr lang="zh-CN" altLang="en-US" b="1" baseline="-25000">
                  <a:solidFill>
                    <a:srgbClr val="FF5050"/>
                  </a:solidFill>
                  <a:sym typeface="Calibri" panose="020F0502020204030204" pitchFamily="34" charset="0"/>
                </a:rPr>
                <a:t>补</a:t>
              </a:r>
              <a:endParaRPr lang="zh-CN" altLang="en-US" b="1">
                <a:solidFill>
                  <a:srgbClr val="FF5050"/>
                </a:solidFill>
                <a:sym typeface="Calibri" panose="020F0502020204030204" pitchFamily="34" charset="0"/>
              </a:endParaRP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317625" y="4598988"/>
            <a:ext cx="2819400" cy="457200"/>
            <a:chOff x="0" y="0"/>
            <a:chExt cx="1776" cy="288"/>
          </a:xfrm>
        </p:grpSpPr>
        <p:sp>
          <p:nvSpPr>
            <p:cNvPr id="45078" name="Text Box 18"/>
            <p:cNvSpPr>
              <a:spLocks noChangeArrowheads="1"/>
            </p:cNvSpPr>
            <p:nvPr/>
          </p:nvSpPr>
          <p:spPr bwMode="auto">
            <a:xfrm>
              <a:off x="0" y="0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sym typeface="Calibri" panose="020F0502020204030204" pitchFamily="34" charset="0"/>
                </a:rPr>
                <a:t>11111100</a:t>
              </a:r>
            </a:p>
          </p:txBody>
        </p:sp>
        <p:sp>
          <p:nvSpPr>
            <p:cNvPr id="45079" name="Text Box 19"/>
            <p:cNvSpPr>
              <a:spLocks noChangeArrowheads="1"/>
            </p:cNvSpPr>
            <p:nvPr/>
          </p:nvSpPr>
          <p:spPr bwMode="auto">
            <a:xfrm>
              <a:off x="1104" y="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FF5050"/>
                  </a:solidFill>
                  <a:sym typeface="Calibri" panose="020F0502020204030204" pitchFamily="34" charset="0"/>
                </a:rPr>
                <a:t>[</a:t>
              </a:r>
              <a:r>
                <a:rPr lang="en-US" altLang="zh-CN" b="1">
                  <a:solidFill>
                    <a:srgbClr val="FF5050"/>
                  </a:solidFill>
                  <a:sym typeface="Calibri" panose="020F0502020204030204" pitchFamily="34" charset="0"/>
                </a:rPr>
                <a:t>-</a:t>
              </a:r>
              <a:r>
                <a:rPr lang="zh-CN" altLang="en-US" b="1">
                  <a:solidFill>
                    <a:srgbClr val="FF5050"/>
                  </a:solidFill>
                  <a:sym typeface="Calibri" panose="020F0502020204030204" pitchFamily="34" charset="0"/>
                </a:rPr>
                <a:t>y]</a:t>
              </a:r>
              <a:r>
                <a:rPr lang="zh-CN" altLang="en-US" b="1" baseline="-25000">
                  <a:solidFill>
                    <a:srgbClr val="FF5050"/>
                  </a:solidFill>
                  <a:sym typeface="Calibri" panose="020F0502020204030204" pitchFamily="34" charset="0"/>
                </a:rPr>
                <a:t>补</a:t>
              </a:r>
              <a:endParaRPr lang="zh-CN" altLang="en-US" b="1">
                <a:solidFill>
                  <a:srgbClr val="FF5050"/>
                </a:solidFill>
                <a:sym typeface="Calibri" panose="020F0502020204030204" pitchFamily="34" charset="0"/>
              </a:endParaRPr>
            </a:p>
          </p:txBody>
        </p:sp>
      </p:grpSp>
      <p:sp>
        <p:nvSpPr>
          <p:cNvPr id="26644" name="Text Box 20"/>
          <p:cNvSpPr>
            <a:spLocks noChangeArrowheads="1"/>
          </p:cNvSpPr>
          <p:nvPr/>
        </p:nvSpPr>
        <p:spPr bwMode="auto">
          <a:xfrm>
            <a:off x="3070225" y="5208588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FF5050"/>
                </a:solidFill>
                <a:sym typeface="Calibri" panose="020F0502020204030204" pitchFamily="34" charset="0"/>
              </a:rPr>
              <a:t>[x-y]</a:t>
            </a:r>
            <a:r>
              <a:rPr lang="zh-CN" altLang="en-US" b="1" baseline="-25000">
                <a:solidFill>
                  <a:srgbClr val="FF5050"/>
                </a:solidFill>
                <a:sym typeface="Calibri" panose="020F0502020204030204" pitchFamily="34" charset="0"/>
              </a:rPr>
              <a:t>补</a:t>
            </a:r>
            <a:endParaRPr lang="zh-CN" altLang="en-US" b="1">
              <a:solidFill>
                <a:srgbClr val="FF5050"/>
              </a:solidFill>
              <a:sym typeface="Calibri" panose="020F0502020204030204" pitchFamily="34" charset="0"/>
            </a:endParaRPr>
          </a:p>
        </p:txBody>
      </p:sp>
      <p:sp>
        <p:nvSpPr>
          <p:cNvPr id="26645" name="Text Box 21"/>
          <p:cNvSpPr>
            <a:spLocks noChangeArrowheads="1"/>
          </p:cNvSpPr>
          <p:nvPr/>
        </p:nvSpPr>
        <p:spPr bwMode="auto">
          <a:xfrm>
            <a:off x="4365625" y="376078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sym typeface="Calibri" panose="020F0502020204030204" pitchFamily="34" charset="0"/>
              </a:rPr>
              <a:t>手工验算：</a:t>
            </a:r>
            <a:endParaRPr lang="zh-CN" altLang="en-US">
              <a:solidFill>
                <a:srgbClr val="000000"/>
              </a:solidFill>
              <a:sym typeface="Calibri" panose="020F0502020204030204" pitchFamily="34" charset="0"/>
            </a:endParaRPr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280025" y="4217988"/>
            <a:ext cx="3048000" cy="1524000"/>
            <a:chOff x="0" y="0"/>
            <a:chExt cx="1920" cy="960"/>
          </a:xfrm>
        </p:grpSpPr>
        <p:sp>
          <p:nvSpPr>
            <p:cNvPr id="45070" name="Text Box 23"/>
            <p:cNvSpPr>
              <a:spLocks noChangeArrowheads="1"/>
            </p:cNvSpPr>
            <p:nvPr/>
          </p:nvSpPr>
          <p:spPr bwMode="auto">
            <a:xfrm>
              <a:off x="144" y="48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sym typeface="Calibri" panose="020F0502020204030204" pitchFamily="34" charset="0"/>
                </a:rPr>
                <a:t>0000111</a:t>
              </a:r>
            </a:p>
          </p:txBody>
        </p:sp>
        <p:sp>
          <p:nvSpPr>
            <p:cNvPr id="45071" name="Text Box 24"/>
            <p:cNvSpPr>
              <a:spLocks noChangeArrowheads="1"/>
            </p:cNvSpPr>
            <p:nvPr/>
          </p:nvSpPr>
          <p:spPr bwMode="auto">
            <a:xfrm>
              <a:off x="144" y="288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sym typeface="Calibri" panose="020F0502020204030204" pitchFamily="34" charset="0"/>
                </a:rPr>
                <a:t>0000100</a:t>
              </a:r>
            </a:p>
          </p:txBody>
        </p:sp>
        <p:sp>
          <p:nvSpPr>
            <p:cNvPr id="45072" name="Line 25"/>
            <p:cNvSpPr>
              <a:spLocks noChangeShapeType="1"/>
            </p:cNvSpPr>
            <p:nvPr/>
          </p:nvSpPr>
          <p:spPr bwMode="auto">
            <a:xfrm>
              <a:off x="0" y="624"/>
              <a:ext cx="18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3" name="Text Box 26"/>
            <p:cNvSpPr>
              <a:spLocks noChangeArrowheads="1"/>
            </p:cNvSpPr>
            <p:nvPr/>
          </p:nvSpPr>
          <p:spPr bwMode="auto">
            <a:xfrm>
              <a:off x="0" y="3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-</a:t>
              </a:r>
              <a:endParaRPr lang="zh-CN" altLang="en-US">
                <a:solidFill>
                  <a:srgbClr val="000000"/>
                </a:solidFill>
                <a:sym typeface="Calibri" panose="020F0502020204030204" pitchFamily="34" charset="0"/>
              </a:endParaRPr>
            </a:p>
          </p:txBody>
        </p:sp>
        <p:sp>
          <p:nvSpPr>
            <p:cNvPr id="45074" name="Text Box 27"/>
            <p:cNvSpPr>
              <a:spLocks noChangeArrowheads="1"/>
            </p:cNvSpPr>
            <p:nvPr/>
          </p:nvSpPr>
          <p:spPr bwMode="auto">
            <a:xfrm>
              <a:off x="144" y="672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CC00FF"/>
                  </a:solidFill>
                  <a:sym typeface="Calibri" panose="020F0502020204030204" pitchFamily="34" charset="0"/>
                </a:rPr>
                <a:t>0000011</a:t>
              </a:r>
              <a:endParaRPr lang="zh-CN" altLang="en-US">
                <a:solidFill>
                  <a:srgbClr val="000000"/>
                </a:solidFill>
                <a:sym typeface="Calibri" panose="020F0502020204030204" pitchFamily="34" charset="0"/>
              </a:endParaRPr>
            </a:p>
          </p:txBody>
        </p:sp>
        <p:sp>
          <p:nvSpPr>
            <p:cNvPr id="45075" name="Text Box 28"/>
            <p:cNvSpPr>
              <a:spLocks noChangeArrowheads="1"/>
            </p:cNvSpPr>
            <p:nvPr/>
          </p:nvSpPr>
          <p:spPr bwMode="auto">
            <a:xfrm>
              <a:off x="1296" y="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FF5050"/>
                  </a:solidFill>
                  <a:sym typeface="Calibri" panose="020F0502020204030204" pitchFamily="34" charset="0"/>
                </a:rPr>
                <a:t>x</a:t>
              </a:r>
              <a:endParaRPr lang="zh-CN" altLang="en-US">
                <a:solidFill>
                  <a:srgbClr val="000000"/>
                </a:solidFill>
                <a:sym typeface="Calibri" panose="020F0502020204030204" pitchFamily="34" charset="0"/>
              </a:endParaRPr>
            </a:p>
          </p:txBody>
        </p:sp>
        <p:sp>
          <p:nvSpPr>
            <p:cNvPr id="45076" name="Text Box 29"/>
            <p:cNvSpPr>
              <a:spLocks noChangeArrowheads="1"/>
            </p:cNvSpPr>
            <p:nvPr/>
          </p:nvSpPr>
          <p:spPr bwMode="auto">
            <a:xfrm>
              <a:off x="1248" y="288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FF5050"/>
                  </a:solidFill>
                  <a:sym typeface="Calibri" panose="020F0502020204030204" pitchFamily="34" charset="0"/>
                </a:rPr>
                <a:t>y</a:t>
              </a:r>
              <a:endParaRPr lang="zh-CN" altLang="en-US">
                <a:solidFill>
                  <a:srgbClr val="000000"/>
                </a:solidFill>
                <a:sym typeface="Calibri" panose="020F0502020204030204" pitchFamily="34" charset="0"/>
              </a:endParaRPr>
            </a:p>
          </p:txBody>
        </p:sp>
        <p:sp>
          <p:nvSpPr>
            <p:cNvPr id="45077" name="Text Box 30"/>
            <p:cNvSpPr>
              <a:spLocks noChangeArrowheads="1"/>
            </p:cNvSpPr>
            <p:nvPr/>
          </p:nvSpPr>
          <p:spPr bwMode="auto">
            <a:xfrm>
              <a:off x="1248" y="672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FF5050"/>
                  </a:solidFill>
                  <a:sym typeface="Calibri" panose="020F0502020204030204" pitchFamily="34" charset="0"/>
                </a:rPr>
                <a:t>x-y</a:t>
              </a:r>
              <a:endParaRPr lang="zh-CN" altLang="en-US">
                <a:solidFill>
                  <a:srgbClr val="000000"/>
                </a:solidFill>
                <a:sym typeface="Calibri" panose="020F0502020204030204" pitchFamily="34" charset="0"/>
              </a:endParaRPr>
            </a:p>
          </p:txBody>
        </p:sp>
      </p:grpSp>
      <p:sp>
        <p:nvSpPr>
          <p:cNvPr id="26655" name="AutoShape 31"/>
          <p:cNvSpPr>
            <a:spLocks noChangeArrowheads="1"/>
          </p:cNvSpPr>
          <p:nvPr/>
        </p:nvSpPr>
        <p:spPr bwMode="auto">
          <a:xfrm>
            <a:off x="2917825" y="5284788"/>
            <a:ext cx="2819400" cy="381000"/>
          </a:xfrm>
          <a:prstGeom prst="leftRightArrow">
            <a:avLst>
              <a:gd name="adj1" fmla="val 50000"/>
              <a:gd name="adj2" fmla="val 148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5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 bldLvl="5" autoUpdateAnimBg="0"/>
      <p:bldP spid="26627" grpId="0" bldLvl="0" autoUpdateAnimBg="0"/>
      <p:bldP spid="26637" grpId="0" build="p" bldLvl="0" autoUpdateAnimBg="0"/>
      <p:bldP spid="26644" grpId="0" bldLvl="0" autoUpdateAnimBg="0"/>
      <p:bldP spid="26645" grpId="0" build="p" bldLvl="0" autoUpdateAnimBg="0"/>
      <p:bldP spid="26655" grpId="0" bldLvl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6875" y="1196975"/>
            <a:ext cx="8229600" cy="719138"/>
          </a:xfrm>
          <a:noFill/>
        </p:spPr>
        <p:txBody>
          <a:bodyPr/>
          <a:lstStyle/>
          <a:p>
            <a:pPr marL="0" indent="0"/>
            <a:r>
              <a:rPr lang="zh-CN" altLang="zh-CN" sz="2800" smtClean="0"/>
              <a:t>要求</a:t>
            </a:r>
            <a:endParaRPr lang="zh-CN" altLang="zh-CN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0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noFill/>
            </p:spPr>
            <p:txBody>
              <a:bodyPr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zh-CN" altLang="en-US" sz="2400" dirty="0" smtClean="0"/>
                  <a:t>Task1.1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zh-CN" altLang="en-US" sz="2000" dirty="0" smtClean="0"/>
                  <a:t>将 </a:t>
                </a:r>
                <a:r>
                  <a:rPr lang="zh-CN" altLang="en-US" sz="2000" dirty="0" smtClean="0"/>
                  <a:t>1</a:t>
                </a:r>
                <a:r>
                  <a:rPr lang="en-US" altLang="zh-CN" sz="2000" smtClean="0"/>
                  <a:t>10</a:t>
                </a:r>
                <a:r>
                  <a:rPr lang="zh-CN" altLang="en-US" sz="2000" dirty="0" smtClean="0"/>
                  <a:t>1.</a:t>
                </a:r>
                <a:r>
                  <a:rPr lang="en-US" altLang="zh-CN" sz="2000" dirty="0" smtClean="0"/>
                  <a:t>0</a:t>
                </a:r>
                <a:r>
                  <a:rPr lang="en-US" altLang="zh-CN" sz="2000" dirty="0"/>
                  <a:t>1</a:t>
                </a:r>
                <a:r>
                  <a:rPr lang="zh-CN" altLang="en-US" sz="2000" dirty="0" smtClean="0"/>
                  <a:t>10</a:t>
                </a:r>
                <a:r>
                  <a:rPr lang="zh-CN" altLang="en-US" sz="2000" dirty="0" smtClean="0"/>
                  <a:t>B 转换成十进制，并写出求解过程；</a:t>
                </a:r>
                <a:endParaRPr lang="zh-CN" altLang="en-US" sz="1800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zh-CN" altLang="en-US" sz="1600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zh-CN" altLang="en-US" sz="2000" dirty="0" smtClean="0"/>
                  <a:t>将 </a:t>
                </a:r>
                <a:r>
                  <a:rPr lang="zh-CN" altLang="en-US" sz="2000" dirty="0" smtClean="0"/>
                  <a:t>1</a:t>
                </a:r>
                <a:r>
                  <a:rPr lang="en-US" altLang="zh-CN" sz="2000" dirty="0" smtClean="0"/>
                  <a:t>34</a:t>
                </a:r>
                <a:r>
                  <a:rPr lang="zh-CN" altLang="en-US" sz="2000" dirty="0" smtClean="0"/>
                  <a:t> </a:t>
                </a:r>
                <a:r>
                  <a:rPr lang="zh-CN" altLang="en-US" sz="2000" dirty="0" smtClean="0"/>
                  <a:t>转换成二进制数，并写出求解过程；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zh-CN" altLang="en-US" sz="2000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zh-CN" altLang="en-US" sz="2400" dirty="0" smtClean="0"/>
                  <a:t>Task1.2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zh-CN" altLang="en-US" sz="2000" dirty="0" smtClean="0"/>
                  <a:t>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zh-CN" altLang="en-US" sz="2000" dirty="0" smtClean="0"/>
                  <a:t>1</a:t>
                </a:r>
                <a:r>
                  <a:rPr lang="en-US" altLang="zh-CN" sz="2000" dirty="0" smtClean="0"/>
                  <a:t>34</a:t>
                </a:r>
                <a:r>
                  <a:rPr lang="zh-CN" altLang="en-US" sz="2000" dirty="0" smtClean="0"/>
                  <a:t> </a:t>
                </a:r>
                <a:r>
                  <a:rPr lang="zh-CN" altLang="en-US" sz="2000" dirty="0" smtClean="0"/>
                  <a:t>转换成补码形式的二进制数，并写出求解过程；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zh-CN" altLang="en-US" sz="2000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zh-CN" altLang="en-US" sz="2000" dirty="0" smtClean="0"/>
              </a:p>
            </p:txBody>
          </p:sp>
        </mc:Choice>
        <mc:Fallback>
          <p:sp>
            <p:nvSpPr>
              <p:cNvPr id="460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0"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954088" y="1700213"/>
            <a:ext cx="612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47107" name="矩形 1"/>
          <p:cNvSpPr>
            <a:spLocks noChangeArrowheads="1"/>
          </p:cNvSpPr>
          <p:nvPr/>
        </p:nvSpPr>
        <p:spPr bwMode="auto">
          <a:xfrm>
            <a:off x="877888" y="3068638"/>
            <a:ext cx="6208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                 </a:t>
            </a: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Thank you</a:t>
            </a:r>
            <a:r>
              <a: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！</a:t>
            </a: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41438"/>
            <a:ext cx="741362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66725" y="1196975"/>
            <a:ext cx="8229600" cy="1143000"/>
          </a:xfrm>
        </p:spPr>
        <p:txBody>
          <a:bodyPr/>
          <a:lstStyle/>
          <a:p>
            <a:pPr marL="0" indent="0" eaLnBrk="1" hangingPunct="1"/>
            <a:endParaRPr lang="zh-CN" altLang="en-US" smtClean="0"/>
          </a:p>
        </p:txBody>
      </p:sp>
      <p:sp>
        <p:nvSpPr>
          <p:cNvPr id="286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57200" y="2420938"/>
            <a:ext cx="8229600" cy="37052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mtClean="0"/>
              <a:t>compilation</a:t>
            </a:r>
          </a:p>
          <a:p>
            <a:pPr marL="400050" lvl="1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mtClean="0"/>
              <a:t>arm-elf-gcc  -c matrix.c</a:t>
            </a:r>
            <a:endParaRPr lang="zh-CN" altLang="en-US" smtClean="0"/>
          </a:p>
          <a:p>
            <a:pPr marL="400050" lvl="1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zh-CN" altLang="en-US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mtClean="0"/>
              <a:t>disassembly</a:t>
            </a:r>
          </a:p>
          <a:p>
            <a:pPr marL="400050" lvl="1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mtClean="0"/>
              <a:t>arm-elf-objdump -</a:t>
            </a:r>
            <a:r>
              <a:rPr lang="zh-CN" altLang="en-US" smtClean="0"/>
              <a:t>S</a:t>
            </a:r>
            <a:r>
              <a:rPr lang="en-US" altLang="zh-CN" smtClean="0"/>
              <a:t> matrix.o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954088" y="1700213"/>
            <a:ext cx="612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29699" name="矩形 1"/>
          <p:cNvSpPr>
            <a:spLocks noChangeArrowheads="1"/>
          </p:cNvSpPr>
          <p:nvPr/>
        </p:nvSpPr>
        <p:spPr bwMode="auto">
          <a:xfrm>
            <a:off x="1543050" y="1182688"/>
            <a:ext cx="6208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                  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844675" y="1285875"/>
            <a:ext cx="58959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/>
              <a:t>Example：矩阵相乘</a:t>
            </a:r>
          </a:p>
        </p:txBody>
      </p:sp>
      <p:pic>
        <p:nvPicPr>
          <p:cNvPr id="29701" name="Picture 5" descr="图片1_副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205038"/>
            <a:ext cx="6862763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3683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66725" y="1196975"/>
            <a:ext cx="8229600" cy="1143000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Example：矩阵相乘</a:t>
            </a:r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57200" y="2420938"/>
            <a:ext cx="8229600" cy="3705225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 smtClean="0"/>
              <a:t>void matrix(int *A, int *B, int *C, int n, int m) </a:t>
            </a:r>
            <a:endParaRPr lang="en-US" altLang="zh-CN" sz="1800" smtClean="0"/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 smtClean="0"/>
              <a:t>{</a:t>
            </a:r>
            <a:endParaRPr lang="en-US" altLang="zh-CN" sz="1800" smtClean="0"/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 smtClean="0"/>
              <a:t>        int i,j,k,sum;</a:t>
            </a:r>
            <a:endParaRPr lang="en-US" altLang="zh-CN" sz="1800" smtClean="0"/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 smtClean="0"/>
              <a:t>        for(i=0; i &lt; n; i++) {</a:t>
            </a:r>
            <a:endParaRPr lang="en-US" altLang="zh-CN" sz="1800" smtClean="0"/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 smtClean="0"/>
              <a:t>	for(j = 0; j &lt; n; j++) { </a:t>
            </a:r>
            <a:endParaRPr lang="en-US" altLang="zh-CN" sz="1800" smtClean="0"/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 smtClean="0"/>
              <a:t>	sum= 0;</a:t>
            </a:r>
            <a:endParaRPr lang="en-US" altLang="zh-CN" sz="1800" smtClean="0"/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 smtClean="0"/>
              <a:t>	for(k = 0; k &lt; m; k++) { </a:t>
            </a:r>
            <a:endParaRPr lang="en-US" altLang="zh-CN" sz="1800" smtClean="0"/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 smtClean="0"/>
              <a:t>	        sum = sum + (A[i * m + k] * B[k * n + j]);</a:t>
            </a:r>
            <a:endParaRPr lang="en-US" altLang="zh-CN" sz="1800" smtClean="0"/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 smtClean="0"/>
              <a:t>	}</a:t>
            </a:r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 smtClean="0"/>
              <a:t>	C[i * n + j] = sum; </a:t>
            </a:r>
            <a:endParaRPr lang="en-US" altLang="zh-CN" sz="1800" smtClean="0"/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 smtClean="0"/>
              <a:t>}}}</a:t>
            </a:r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66725" y="1196975"/>
            <a:ext cx="8229600" cy="1143000"/>
          </a:xfrm>
        </p:spPr>
        <p:txBody>
          <a:bodyPr/>
          <a:lstStyle/>
          <a:p>
            <a:pPr marL="0" indent="0" eaLnBrk="1" hangingPunct="1"/>
            <a:r>
              <a:rPr lang="zh-CN" altLang="en-US" smtClean="0"/>
              <a:t>Example：矩阵相乘</a:t>
            </a:r>
          </a:p>
        </p:txBody>
      </p:sp>
      <p:sp>
        <p:nvSpPr>
          <p:cNvPr id="10243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612775" y="2276475"/>
            <a:ext cx="7764463" cy="6532563"/>
          </a:xfrm>
        </p:spPr>
        <p:txBody>
          <a:bodyPr/>
          <a:lstStyle/>
          <a:p>
            <a:pPr marL="285750" indent="-285750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endParaRPr lang="en-US" sz="1600" smtClean="0"/>
          </a:p>
          <a:p>
            <a:pPr marL="285750" indent="-285750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zh-CN" altLang="en-US" sz="1800" smtClean="0"/>
              <a:t>汇编过程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sz="140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sz="140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400" smtClean="0"/>
          </a:p>
        </p:txBody>
      </p:sp>
      <p:pic>
        <p:nvPicPr>
          <p:cNvPr id="31748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97200"/>
            <a:ext cx="67675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12775" y="4005263"/>
            <a:ext cx="75612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SzPct val="100000"/>
              <a:buFont typeface="Wingdings" pitchFamily="2" charset="2"/>
              <a:buChar char="Ø"/>
              <a:defRPr/>
            </a:pPr>
            <a:r>
              <a:rPr lang="zh-CN" altLang="en-US"/>
              <a:t>反汇编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endParaRPr lang="zh-CN" altLang="en-US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25475" y="5268913"/>
            <a:ext cx="75358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SzPct val="100000"/>
              <a:buFont typeface="Wingdings" pitchFamily="2" charset="2"/>
              <a:buChar char="Ø"/>
              <a:defRPr/>
            </a:pPr>
            <a:r>
              <a:rPr lang="zh-CN" altLang="en-US"/>
              <a:t>直接C代码转.s文件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endParaRPr lang="zh-CN" altLang="en-US"/>
          </a:p>
        </p:txBody>
      </p:sp>
      <p:pic>
        <p:nvPicPr>
          <p:cNvPr id="31751" name="Picture 7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735638"/>
            <a:ext cx="67675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8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438650"/>
            <a:ext cx="676751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954088" y="1700213"/>
            <a:ext cx="612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2771" name="矩形 1"/>
          <p:cNvSpPr>
            <a:spLocks noChangeArrowheads="1"/>
          </p:cNvSpPr>
          <p:nvPr/>
        </p:nvSpPr>
        <p:spPr bwMode="auto">
          <a:xfrm>
            <a:off x="1543050" y="1182688"/>
            <a:ext cx="6208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                     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Task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968375" y="2103438"/>
            <a:ext cx="74930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/>
              <a:t>冒泡排序</a:t>
            </a:r>
            <a:endParaRPr lang="en-US" altLang="zh-CN" sz="3200"/>
          </a:p>
          <a:p>
            <a:pPr>
              <a:buSzPct val="100000"/>
            </a:pPr>
            <a:endParaRPr lang="zh-CN" altLang="en-US" sz="320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/>
              <a:t>数组清零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endParaRPr lang="zh-CN" altLang="en-US" sz="320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/>
              <a:t>二进制</a:t>
            </a:r>
          </a:p>
        </p:txBody>
      </p:sp>
    </p:spTree>
  </p:cSld>
  <p:clrMapOvr>
    <a:masterClrMapping/>
  </p:clrMapOvr>
  <p:transition spd="slow" advTm="368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ChangeArrowheads="1"/>
          </p:cNvSpPr>
          <p:nvPr/>
        </p:nvSpPr>
        <p:spPr bwMode="auto">
          <a:xfrm>
            <a:off x="466725" y="2781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>
                <a:latin typeface="Calibri" panose="020F0502020204030204" pitchFamily="34" charset="0"/>
                <a:sym typeface="Calibri" panose="020F0502020204030204" pitchFamily="34" charset="0"/>
              </a:rPr>
              <a:t>Task 1 </a:t>
            </a:r>
            <a:r>
              <a:rPr lang="zh-CN" altLang="en-US" sz="4400">
                <a:latin typeface="Calibri" panose="020F0502020204030204" pitchFamily="34" charset="0"/>
                <a:sym typeface="Calibri" panose="020F0502020204030204" pitchFamily="34" charset="0"/>
              </a:rPr>
              <a:t>冒泡排序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Pages>0</Pages>
  <Words>794</Words>
  <Characters>0</Characters>
  <Application>Microsoft Office PowerPoint</Application>
  <DocSecurity>0</DocSecurity>
  <PresentationFormat>全屏显示(4:3)</PresentationFormat>
  <Lines>0</Lines>
  <Paragraphs>199</Paragraphs>
  <Slides>22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楷体_GB2312</vt:lpstr>
      <vt:lpstr>宋体</vt:lpstr>
      <vt:lpstr>Arial</vt:lpstr>
      <vt:lpstr>Calibri</vt:lpstr>
      <vt:lpstr>Cambria Math</vt:lpstr>
      <vt:lpstr>Times New Roman</vt:lpstr>
      <vt:lpstr>Wingdings</vt:lpstr>
      <vt:lpstr>1_Office 主题</vt:lpstr>
      <vt:lpstr>7_Office 主题</vt:lpstr>
      <vt:lpstr>Computer Architecture</vt:lpstr>
      <vt:lpstr>Requirements</vt:lpstr>
      <vt:lpstr>PowerPoint 演示文稿</vt:lpstr>
      <vt:lpstr>PowerPoint 演示文稿</vt:lpstr>
      <vt:lpstr>PowerPoint 演示文稿</vt:lpstr>
      <vt:lpstr>Example：矩阵相乘</vt:lpstr>
      <vt:lpstr>Example：矩阵相乘</vt:lpstr>
      <vt:lpstr>PowerPoint 演示文稿</vt:lpstr>
      <vt:lpstr>PowerPoint 演示文稿</vt:lpstr>
      <vt:lpstr>要求</vt:lpstr>
      <vt:lpstr>C代码</vt:lpstr>
      <vt:lpstr>PowerPoint 演示文稿</vt:lpstr>
      <vt:lpstr>要求</vt:lpstr>
      <vt:lpstr>C代码</vt:lpstr>
      <vt:lpstr>PowerPoint 演示文稿</vt:lpstr>
      <vt:lpstr>PowerPoint 演示文稿</vt:lpstr>
      <vt:lpstr>PowerPoint 演示文稿</vt:lpstr>
      <vt:lpstr>十进制-二进制转换</vt:lpstr>
      <vt:lpstr>PowerPoint 演示文稿</vt:lpstr>
      <vt:lpstr>PowerPoint 演示文稿</vt:lpstr>
      <vt:lpstr>要求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练习1  汇编器（电脑练习）</dc:title>
  <dc:subject/>
  <dc:creator>Administrator</dc:creator>
  <cp:keywords/>
  <dc:description/>
  <cp:lastModifiedBy>Jason Ye</cp:lastModifiedBy>
  <cp:revision>59</cp:revision>
  <dcterms:created xsi:type="dcterms:W3CDTF">2014-03-19T02:32:00Z</dcterms:created>
  <dcterms:modified xsi:type="dcterms:W3CDTF">2016-04-16T08:19:33Z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