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Nunito"/>
      <p:regular r:id="rId28"/>
      <p:bold r:id="rId29"/>
      <p:italic r:id="rId30"/>
      <p:boldItalic r:id="rId31"/>
    </p:embeddedFont>
    <p:embeddedFont>
      <p:font typeface="Maven Pro"/>
      <p:regular r:id="rId32"/>
      <p:bold r:id="rId33"/>
    </p:embeddedFont>
    <p:embeddedFont>
      <p:font typeface="Lexend ExtraLight"/>
      <p:regular r:id="rId34"/>
      <p:bold r:id="rId35"/>
    </p:embeddedFont>
    <p:embeddedFont>
      <p:font typeface="Lexend Deca"/>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35" Type="http://schemas.openxmlformats.org/officeDocument/2006/relationships/font" Target="fonts/LexendExtraLight-bold.fntdata"/><Relationship Id="rId12" Type="http://schemas.openxmlformats.org/officeDocument/2006/relationships/slide" Target="slides/slide7.xml"/><Relationship Id="rId34" Type="http://schemas.openxmlformats.org/officeDocument/2006/relationships/font" Target="fonts/LexendExtraLight-regular.fntdata"/><Relationship Id="rId15" Type="http://schemas.openxmlformats.org/officeDocument/2006/relationships/slide" Target="slides/slide10.xml"/><Relationship Id="rId37" Type="http://schemas.openxmlformats.org/officeDocument/2006/relationships/font" Target="fonts/LexendDeca-bold.fntdata"/><Relationship Id="rId14" Type="http://schemas.openxmlformats.org/officeDocument/2006/relationships/slide" Target="slides/slide9.xml"/><Relationship Id="rId36" Type="http://schemas.openxmlformats.org/officeDocument/2006/relationships/font" Target="fonts/LexendDeca-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2e60058666_0_1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2e60058666_0_1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2e60058666_0_1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2e60058666_0_1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2e60058666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2e60058666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2e60058666_0_1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2e60058666_0_1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2e60058666_0_1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2e60058666_0_1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2e60058666_0_1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2e60058666_0_1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2e60058666_0_1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2e60058666_0_1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2e60058666_0_1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2e60058666_0_1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 the Backtesting data results in the colab</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2e60058666_0_1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2e60058666_0_1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2e60058666_0_1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2e60058666_0_1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2e60058666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2e60058666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2e60058666_0_1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2e60058666_0_1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2e60058666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2e60058666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2e60058666_0_1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2e60058666_0_1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2e60058666_0_1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2e60058666_0_1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2e60058666_0_1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2e60058666_0_1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2e60058666_0_1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2e60058666_0_1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2e60058666_0_1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2e60058666_0_1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2e60058666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2e60058666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 the google colab (AI </a:t>
            </a:r>
            <a:r>
              <a:rPr lang="en"/>
              <a:t>integration</a:t>
            </a:r>
            <a:r>
              <a:rPr lang="en"/>
              <a:t>.ipynb) and showcase how have you added the </a:t>
            </a:r>
            <a:r>
              <a:rPr lang="en"/>
              <a:t>different</a:t>
            </a:r>
            <a:r>
              <a:rPr lang="en"/>
              <a:t> </a:t>
            </a:r>
            <a:r>
              <a:rPr lang="en"/>
              <a:t>features</a:t>
            </a:r>
            <a:r>
              <a:rPr lang="en"/>
              <a:t> to prepare the machine learning data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2e60058666_0_1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2e60058666_0_1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2e60058666_0_1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2e60058666_0_1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66087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Quant </a:t>
            </a:r>
            <a:r>
              <a:rPr lang="en"/>
              <a:t>Finance</a:t>
            </a:r>
            <a:endParaRPr/>
          </a:p>
          <a:p>
            <a:pPr indent="0" lvl="0" marL="0" rtl="0" algn="l">
              <a:spcBef>
                <a:spcPts val="0"/>
              </a:spcBef>
              <a:spcAft>
                <a:spcPts val="0"/>
              </a:spcAft>
              <a:buNone/>
            </a:pPr>
            <a:r>
              <a:rPr b="0" lang="en" sz="1600">
                <a:solidFill>
                  <a:srgbClr val="FFE599"/>
                </a:solidFill>
                <a:latin typeface="Lexend ExtraLight"/>
                <a:ea typeface="Lexend ExtraLight"/>
                <a:cs typeface="Lexend ExtraLight"/>
                <a:sym typeface="Lexend ExtraLight"/>
              </a:rPr>
              <a:t>Price Movement Strategy, Technical Indicators and momentum prediction using machine learning, Backtesting, Portfolio Optimization (</a:t>
            </a:r>
            <a:r>
              <a:rPr b="0" lang="en" sz="1600">
                <a:solidFill>
                  <a:srgbClr val="FFE599"/>
                </a:solidFill>
                <a:latin typeface="Lexend ExtraLight"/>
                <a:ea typeface="Lexend ExtraLight"/>
                <a:cs typeface="Lexend ExtraLight"/>
                <a:sym typeface="Lexend ExtraLight"/>
              </a:rPr>
              <a:t>Markowitz Portfolio theory </a:t>
            </a:r>
            <a:r>
              <a:rPr b="0" lang="en" sz="1600">
                <a:solidFill>
                  <a:srgbClr val="FFE599"/>
                </a:solidFill>
                <a:latin typeface="Lexend ExtraLight"/>
                <a:ea typeface="Lexend ExtraLight"/>
                <a:cs typeface="Lexend ExtraLight"/>
                <a:sym typeface="Lexend ExtraLight"/>
              </a:rPr>
              <a:t>)</a:t>
            </a:r>
            <a:endParaRPr b="0" sz="1600">
              <a:solidFill>
                <a:srgbClr val="FFE599"/>
              </a:solidFill>
              <a:latin typeface="Lexend ExtraLight"/>
              <a:ea typeface="Lexend ExtraLight"/>
              <a:cs typeface="Lexend ExtraLight"/>
              <a:sym typeface="Lexend ExtraLight"/>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Yash Adhiya - Presentation </a:t>
            </a:r>
            <a:endParaRPr/>
          </a:p>
          <a:p>
            <a:pPr indent="0" lvl="0" marL="0" rtl="0" algn="l">
              <a:spcBef>
                <a:spcPts val="0"/>
              </a:spcBef>
              <a:spcAft>
                <a:spcPts val="0"/>
              </a:spcAft>
              <a:buNone/>
            </a:pPr>
            <a:r>
              <a:rPr lang="en"/>
              <a:t>HackRush</a:t>
            </a:r>
            <a:r>
              <a:rPr lang="en"/>
              <a:t>’ 23 IIT Gandhinagar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nvSpPr>
        <p:spPr>
          <a:xfrm>
            <a:off x="571275" y="200775"/>
            <a:ext cx="4864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Nunito"/>
                <a:ea typeface="Nunito"/>
                <a:cs typeface="Nunito"/>
                <a:sym typeface="Nunito"/>
              </a:rPr>
              <a:t>What Can we observe from this?? </a:t>
            </a:r>
            <a:endParaRPr b="1" sz="1700">
              <a:latin typeface="Nunito"/>
              <a:ea typeface="Nunito"/>
              <a:cs typeface="Nunito"/>
              <a:sym typeface="Nunito"/>
            </a:endParaRPr>
          </a:p>
        </p:txBody>
      </p:sp>
      <p:sp>
        <p:nvSpPr>
          <p:cNvPr id="336" name="Google Shape;336;p22"/>
          <p:cNvSpPr txBox="1"/>
          <p:nvPr/>
        </p:nvSpPr>
        <p:spPr>
          <a:xfrm>
            <a:off x="5308575" y="1246025"/>
            <a:ext cx="3397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The Momentums are </a:t>
            </a:r>
            <a:r>
              <a:rPr b="1" lang="en"/>
              <a:t>Correlated</a:t>
            </a:r>
            <a:r>
              <a:rPr b="1" lang="en"/>
              <a:t>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Which</a:t>
            </a:r>
            <a:r>
              <a:rPr lang="en"/>
              <a:t> means what??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can define a feature Importance of </a:t>
            </a:r>
            <a:r>
              <a:rPr lang="en"/>
              <a:t>Random Forest Classifier</a:t>
            </a:r>
            <a:r>
              <a:rPr lang="en"/>
              <a:t> and Rank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Should I do that??</a:t>
            </a:r>
            <a:endParaRPr/>
          </a:p>
        </p:txBody>
      </p:sp>
      <p:pic>
        <p:nvPicPr>
          <p:cNvPr id="337" name="Google Shape;337;p22"/>
          <p:cNvPicPr preferRelativeResize="0"/>
          <p:nvPr/>
        </p:nvPicPr>
        <p:blipFill>
          <a:blip r:embed="rId3">
            <a:alphaModFix/>
          </a:blip>
          <a:stretch>
            <a:fillRect/>
          </a:stretch>
        </p:blipFill>
        <p:spPr>
          <a:xfrm>
            <a:off x="571275" y="903075"/>
            <a:ext cx="4737311" cy="3337350"/>
          </a:xfrm>
          <a:prstGeom prst="rect">
            <a:avLst/>
          </a:prstGeom>
          <a:noFill/>
          <a:ln>
            <a:noFill/>
          </a:ln>
        </p:spPr>
      </p:pic>
      <p:sp>
        <p:nvSpPr>
          <p:cNvPr id="338" name="Google Shape;338;p22"/>
          <p:cNvSpPr txBox="1"/>
          <p:nvPr/>
        </p:nvSpPr>
        <p:spPr>
          <a:xfrm>
            <a:off x="5077125" y="4619850"/>
            <a:ext cx="3860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Nice, this project is driving me crazy</a:t>
            </a:r>
            <a:endParaRPr sz="10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nvSpPr>
        <p:spPr>
          <a:xfrm>
            <a:off x="436725" y="159375"/>
            <a:ext cx="6675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Nunito"/>
                <a:ea typeface="Nunito"/>
                <a:cs typeface="Nunito"/>
                <a:sym typeface="Nunito"/>
              </a:rPr>
              <a:t>Result of Feature Importance </a:t>
            </a:r>
            <a:r>
              <a:rPr b="1" lang="en" sz="1600">
                <a:latin typeface="Nunito"/>
                <a:ea typeface="Nunito"/>
                <a:cs typeface="Nunito"/>
                <a:sym typeface="Nunito"/>
              </a:rPr>
              <a:t>VIsualization</a:t>
            </a:r>
            <a:r>
              <a:rPr b="1" lang="en" sz="1600">
                <a:latin typeface="Nunito"/>
                <a:ea typeface="Nunito"/>
                <a:cs typeface="Nunito"/>
                <a:sym typeface="Nunito"/>
              </a:rPr>
              <a:t> !</a:t>
            </a:r>
            <a:endParaRPr b="1" sz="1600">
              <a:latin typeface="Nunito"/>
              <a:ea typeface="Nunito"/>
              <a:cs typeface="Nunito"/>
              <a:sym typeface="Nunito"/>
            </a:endParaRPr>
          </a:p>
        </p:txBody>
      </p:sp>
      <p:sp>
        <p:nvSpPr>
          <p:cNvPr id="344" name="Google Shape;344;p23"/>
          <p:cNvSpPr txBox="1"/>
          <p:nvPr/>
        </p:nvSpPr>
        <p:spPr>
          <a:xfrm>
            <a:off x="591975" y="987300"/>
            <a:ext cx="525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45" name="Google Shape;345;p23"/>
          <p:cNvPicPr preferRelativeResize="0"/>
          <p:nvPr/>
        </p:nvPicPr>
        <p:blipFill>
          <a:blip r:embed="rId3">
            <a:alphaModFix/>
          </a:blip>
          <a:stretch>
            <a:fillRect/>
          </a:stretch>
        </p:blipFill>
        <p:spPr>
          <a:xfrm>
            <a:off x="162750" y="846150"/>
            <a:ext cx="5342356" cy="3451200"/>
          </a:xfrm>
          <a:prstGeom prst="rect">
            <a:avLst/>
          </a:prstGeom>
          <a:noFill/>
          <a:ln>
            <a:noFill/>
          </a:ln>
        </p:spPr>
      </p:pic>
      <p:sp>
        <p:nvSpPr>
          <p:cNvPr id="346" name="Google Shape;346;p23"/>
          <p:cNvSpPr txBox="1"/>
          <p:nvPr/>
        </p:nvSpPr>
        <p:spPr>
          <a:xfrm>
            <a:off x="5745825" y="997650"/>
            <a:ext cx="30531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latin typeface="Nunito"/>
                <a:ea typeface="Nunito"/>
                <a:cs typeface="Nunito"/>
                <a:sym typeface="Nunito"/>
              </a:rPr>
              <a:t>ANY GUESS WHAT NEXT ?</a:t>
            </a:r>
            <a:endParaRPr b="1" i="1">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Yes! </a:t>
            </a:r>
            <a:r>
              <a:rPr b="1" lang="en">
                <a:latin typeface="Nunito"/>
                <a:ea typeface="Nunito"/>
                <a:cs typeface="Nunito"/>
                <a:sym typeface="Nunito"/>
              </a:rPr>
              <a:t>ROC63</a:t>
            </a:r>
            <a:r>
              <a:rPr lang="en">
                <a:latin typeface="Nunito"/>
                <a:ea typeface="Nunito"/>
                <a:cs typeface="Nunito"/>
                <a:sym typeface="Nunito"/>
              </a:rPr>
              <a:t> </a:t>
            </a:r>
            <a:r>
              <a:rPr lang="en">
                <a:latin typeface="Nunito"/>
                <a:ea typeface="Nunito"/>
                <a:cs typeface="Nunito"/>
                <a:sym typeface="Nunito"/>
              </a:rPr>
              <a:t>Momentum</a:t>
            </a:r>
            <a:r>
              <a:rPr lang="en">
                <a:latin typeface="Nunito"/>
                <a:ea typeface="Nunito"/>
                <a:cs typeface="Nunito"/>
                <a:sym typeface="Nunito"/>
              </a:rPr>
              <a:t> </a:t>
            </a:r>
            <a:r>
              <a:rPr lang="en">
                <a:latin typeface="Nunito"/>
                <a:ea typeface="Nunito"/>
                <a:cs typeface="Nunito"/>
                <a:sym typeface="Nunito"/>
              </a:rPr>
              <a:t>Oscillators</a:t>
            </a:r>
            <a:r>
              <a:rPr lang="en">
                <a:latin typeface="Nunito"/>
                <a:ea typeface="Nunito"/>
                <a:cs typeface="Nunito"/>
                <a:sym typeface="Nunito"/>
              </a:rPr>
              <a:t> has the strongest promise towards our signal!</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SO WHAT a Trader can do?</a:t>
            </a:r>
            <a:br>
              <a:rPr lang="en">
                <a:latin typeface="Nunito"/>
                <a:ea typeface="Nunito"/>
                <a:cs typeface="Nunito"/>
                <a:sym typeface="Nunito"/>
              </a:rPr>
            </a:br>
            <a:br>
              <a:rPr lang="en">
                <a:latin typeface="Nunito"/>
                <a:ea typeface="Nunito"/>
                <a:cs typeface="Nunito"/>
                <a:sym typeface="Nunito"/>
              </a:rPr>
            </a:br>
            <a:r>
              <a:rPr lang="en">
                <a:latin typeface="Nunito"/>
                <a:ea typeface="Nunito"/>
                <a:cs typeface="Nunito"/>
                <a:sym typeface="Nunito"/>
              </a:rPr>
              <a:t>Just Simply set ROC63 in his/her Trading Environment and GET the MONEY</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b="1" i="1" lang="en">
                <a:latin typeface="Lexend Deca"/>
                <a:ea typeface="Lexend Deca"/>
                <a:cs typeface="Lexend Deca"/>
                <a:sym typeface="Lexend Deca"/>
              </a:rPr>
              <a:t>YOU </a:t>
            </a:r>
            <a:r>
              <a:rPr b="1" i="1" lang="en">
                <a:latin typeface="Lexend Deca"/>
                <a:ea typeface="Lexend Deca"/>
                <a:cs typeface="Lexend Deca"/>
                <a:sym typeface="Lexend Deca"/>
              </a:rPr>
              <a:t>DON'T</a:t>
            </a:r>
            <a:r>
              <a:rPr b="1" i="1" lang="en">
                <a:latin typeface="Lexend Deca"/>
                <a:ea typeface="Lexend Deca"/>
                <a:cs typeface="Lexend Deca"/>
                <a:sym typeface="Lexend Deca"/>
              </a:rPr>
              <a:t> BELIEVE, WAIT !</a:t>
            </a:r>
            <a:endParaRPr b="1" i="1">
              <a:latin typeface="Lexend Deca"/>
              <a:ea typeface="Lexend Deca"/>
              <a:cs typeface="Lexend Deca"/>
              <a:sym typeface="Lexend Dec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4"/>
          <p:cNvSpPr txBox="1"/>
          <p:nvPr/>
        </p:nvSpPr>
        <p:spPr>
          <a:xfrm>
            <a:off x="654075" y="304275"/>
            <a:ext cx="6944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Nunito"/>
                <a:ea typeface="Nunito"/>
                <a:cs typeface="Nunito"/>
                <a:sym typeface="Nunito"/>
              </a:rPr>
              <a:t>It’s </a:t>
            </a:r>
            <a:r>
              <a:rPr b="1" lang="en" sz="1500">
                <a:latin typeface="Nunito"/>
                <a:ea typeface="Nunito"/>
                <a:cs typeface="Nunito"/>
                <a:sym typeface="Nunito"/>
              </a:rPr>
              <a:t>Finally</a:t>
            </a:r>
            <a:r>
              <a:rPr b="1" lang="en" sz="1500">
                <a:latin typeface="Nunito"/>
                <a:ea typeface="Nunito"/>
                <a:cs typeface="Nunito"/>
                <a:sym typeface="Nunito"/>
              </a:rPr>
              <a:t> a time to let MACHINE LEARNING answer all our questions ! </a:t>
            </a:r>
            <a:endParaRPr b="1" sz="1500">
              <a:latin typeface="Nunito"/>
              <a:ea typeface="Nunito"/>
              <a:cs typeface="Nunito"/>
              <a:sym typeface="Nunito"/>
            </a:endParaRPr>
          </a:p>
        </p:txBody>
      </p:sp>
      <p:sp>
        <p:nvSpPr>
          <p:cNvPr id="352" name="Google Shape;352;p24"/>
          <p:cNvSpPr txBox="1"/>
          <p:nvPr/>
        </p:nvSpPr>
        <p:spPr>
          <a:xfrm>
            <a:off x="902450" y="1183925"/>
            <a:ext cx="339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53" name="Google Shape;353;p24"/>
          <p:cNvPicPr preferRelativeResize="0"/>
          <p:nvPr/>
        </p:nvPicPr>
        <p:blipFill>
          <a:blip r:embed="rId3">
            <a:alphaModFix/>
          </a:blip>
          <a:stretch>
            <a:fillRect/>
          </a:stretch>
        </p:blipFill>
        <p:spPr>
          <a:xfrm>
            <a:off x="452525" y="1260475"/>
            <a:ext cx="8839202" cy="22660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5"/>
          <p:cNvSpPr txBox="1"/>
          <p:nvPr/>
        </p:nvSpPr>
        <p:spPr>
          <a:xfrm>
            <a:off x="612675" y="169725"/>
            <a:ext cx="4915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Nunito"/>
                <a:ea typeface="Nunito"/>
                <a:cs typeface="Nunito"/>
                <a:sym typeface="Nunito"/>
              </a:rPr>
              <a:t>SEE, What Have I found ??</a:t>
            </a:r>
            <a:endParaRPr b="1" sz="1600">
              <a:latin typeface="Nunito"/>
              <a:ea typeface="Nunito"/>
              <a:cs typeface="Nunito"/>
              <a:sym typeface="Nunito"/>
            </a:endParaRPr>
          </a:p>
        </p:txBody>
      </p:sp>
      <p:sp>
        <p:nvSpPr>
          <p:cNvPr id="359" name="Google Shape;359;p25"/>
          <p:cNvSpPr txBox="1"/>
          <p:nvPr/>
        </p:nvSpPr>
        <p:spPr>
          <a:xfrm>
            <a:off x="674750" y="1152900"/>
            <a:ext cx="547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60" name="Google Shape;360;p25"/>
          <p:cNvPicPr preferRelativeResize="0"/>
          <p:nvPr/>
        </p:nvPicPr>
        <p:blipFill>
          <a:blip r:embed="rId3">
            <a:alphaModFix/>
          </a:blip>
          <a:stretch>
            <a:fillRect/>
          </a:stretch>
        </p:blipFill>
        <p:spPr>
          <a:xfrm>
            <a:off x="674750" y="1063875"/>
            <a:ext cx="6344001" cy="3959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6"/>
          <p:cNvSpPr txBox="1"/>
          <p:nvPr/>
        </p:nvSpPr>
        <p:spPr>
          <a:xfrm>
            <a:off x="519525" y="242175"/>
            <a:ext cx="549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OKAY, Then Apply RF ! </a:t>
            </a:r>
            <a:endParaRPr>
              <a:latin typeface="Nunito"/>
              <a:ea typeface="Nunito"/>
              <a:cs typeface="Nunito"/>
              <a:sym typeface="Nunito"/>
            </a:endParaRPr>
          </a:p>
        </p:txBody>
      </p:sp>
      <p:sp>
        <p:nvSpPr>
          <p:cNvPr id="366" name="Google Shape;366;p26"/>
          <p:cNvSpPr txBox="1"/>
          <p:nvPr/>
        </p:nvSpPr>
        <p:spPr>
          <a:xfrm>
            <a:off x="705800" y="1277075"/>
            <a:ext cx="780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67" name="Google Shape;367;p26"/>
          <p:cNvPicPr preferRelativeResize="0"/>
          <p:nvPr/>
        </p:nvPicPr>
        <p:blipFill>
          <a:blip r:embed="rId3">
            <a:alphaModFix/>
          </a:blip>
          <a:stretch>
            <a:fillRect/>
          </a:stretch>
        </p:blipFill>
        <p:spPr>
          <a:xfrm>
            <a:off x="607750" y="1043125"/>
            <a:ext cx="6393833" cy="3161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7"/>
          <p:cNvSpPr txBox="1"/>
          <p:nvPr/>
        </p:nvSpPr>
        <p:spPr>
          <a:xfrm>
            <a:off x="612675" y="242175"/>
            <a:ext cx="438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ALSO the AUC/ ROC curve, Please look it</a:t>
            </a:r>
            <a:endParaRPr>
              <a:latin typeface="Nunito"/>
              <a:ea typeface="Nunito"/>
              <a:cs typeface="Nunito"/>
              <a:sym typeface="Nunito"/>
            </a:endParaRPr>
          </a:p>
        </p:txBody>
      </p:sp>
      <p:sp>
        <p:nvSpPr>
          <p:cNvPr id="373" name="Google Shape;373;p27"/>
          <p:cNvSpPr txBox="1"/>
          <p:nvPr/>
        </p:nvSpPr>
        <p:spPr>
          <a:xfrm>
            <a:off x="726500" y="1194275"/>
            <a:ext cx="697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74" name="Google Shape;374;p27"/>
          <p:cNvPicPr preferRelativeResize="0"/>
          <p:nvPr/>
        </p:nvPicPr>
        <p:blipFill>
          <a:blip r:embed="rId3">
            <a:alphaModFix/>
          </a:blip>
          <a:stretch>
            <a:fillRect/>
          </a:stretch>
        </p:blipFill>
        <p:spPr>
          <a:xfrm>
            <a:off x="577901" y="1194275"/>
            <a:ext cx="3994100" cy="3244224"/>
          </a:xfrm>
          <a:prstGeom prst="rect">
            <a:avLst/>
          </a:prstGeom>
          <a:noFill/>
          <a:ln>
            <a:noFill/>
          </a:ln>
        </p:spPr>
      </p:pic>
      <p:sp>
        <p:nvSpPr>
          <p:cNvPr id="375" name="Google Shape;375;p27"/>
          <p:cNvSpPr txBox="1"/>
          <p:nvPr/>
        </p:nvSpPr>
        <p:spPr>
          <a:xfrm>
            <a:off x="5176625" y="1411625"/>
            <a:ext cx="3435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What Inferences can be made?</a:t>
            </a:r>
            <a:endParaRPr b="1">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It means whichever Feature we are training after feature Importance, it gives almost 99% </a:t>
            </a:r>
            <a:r>
              <a:rPr lang="en">
                <a:latin typeface="Nunito"/>
                <a:ea typeface="Nunito"/>
                <a:cs typeface="Nunito"/>
                <a:sym typeface="Nunito"/>
              </a:rPr>
              <a:t>accuracy</a:t>
            </a:r>
            <a:r>
              <a:rPr lang="en">
                <a:latin typeface="Nunito"/>
                <a:ea typeface="Nunito"/>
                <a:cs typeface="Nunito"/>
                <a:sym typeface="Nunito"/>
              </a:rPr>
              <a:t> and this Momentum </a:t>
            </a:r>
            <a:r>
              <a:rPr lang="en">
                <a:latin typeface="Nunito"/>
                <a:ea typeface="Nunito"/>
                <a:cs typeface="Nunito"/>
                <a:sym typeface="Nunito"/>
              </a:rPr>
              <a:t>Oscillators</a:t>
            </a:r>
            <a:r>
              <a:rPr lang="en">
                <a:latin typeface="Nunito"/>
                <a:ea typeface="Nunito"/>
                <a:cs typeface="Nunito"/>
                <a:sym typeface="Nunito"/>
              </a:rPr>
              <a:t> are </a:t>
            </a:r>
            <a:r>
              <a:rPr lang="en">
                <a:latin typeface="Nunito"/>
                <a:ea typeface="Nunito"/>
                <a:cs typeface="Nunito"/>
                <a:sym typeface="Nunito"/>
              </a:rPr>
              <a:t>Trustworthy</a:t>
            </a:r>
            <a:r>
              <a:rPr lang="en">
                <a:latin typeface="Nunito"/>
                <a:ea typeface="Nunito"/>
                <a:cs typeface="Nunito"/>
                <a:sym typeface="Nunito"/>
              </a:rPr>
              <a:t> Believe !!</a:t>
            </a:r>
            <a:br>
              <a:rPr lang="en">
                <a:latin typeface="Nunito"/>
                <a:ea typeface="Nunito"/>
                <a:cs typeface="Nunito"/>
                <a:sym typeface="Nunito"/>
              </a:rPr>
            </a:br>
            <a:br>
              <a:rPr lang="en">
                <a:latin typeface="Nunito"/>
                <a:ea typeface="Nunito"/>
                <a:cs typeface="Nunito"/>
                <a:sym typeface="Nunito"/>
              </a:rPr>
            </a:br>
            <a:r>
              <a:rPr lang="en">
                <a:latin typeface="Nunito"/>
                <a:ea typeface="Nunito"/>
                <a:cs typeface="Nunito"/>
                <a:sym typeface="Nunito"/>
              </a:rPr>
              <a:t>Machine Learning can’t lie!</a:t>
            </a: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8"/>
          <p:cNvSpPr txBox="1"/>
          <p:nvPr/>
        </p:nvSpPr>
        <p:spPr>
          <a:xfrm>
            <a:off x="581625" y="273225"/>
            <a:ext cx="5650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Nunito"/>
                <a:ea typeface="Nunito"/>
                <a:cs typeface="Nunito"/>
                <a:sym typeface="Nunito"/>
              </a:rPr>
              <a:t>Final Result</a:t>
            </a:r>
            <a:endParaRPr b="1" sz="1800">
              <a:latin typeface="Nunito"/>
              <a:ea typeface="Nunito"/>
              <a:cs typeface="Nunito"/>
              <a:sym typeface="Nunito"/>
            </a:endParaRPr>
          </a:p>
        </p:txBody>
      </p:sp>
      <p:sp>
        <p:nvSpPr>
          <p:cNvPr id="381" name="Google Shape;381;p28"/>
          <p:cNvSpPr txBox="1"/>
          <p:nvPr/>
        </p:nvSpPr>
        <p:spPr>
          <a:xfrm>
            <a:off x="643725" y="1152900"/>
            <a:ext cx="506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82" name="Google Shape;382;p28"/>
          <p:cNvPicPr preferRelativeResize="0"/>
          <p:nvPr/>
        </p:nvPicPr>
        <p:blipFill>
          <a:blip r:embed="rId3">
            <a:alphaModFix/>
          </a:blip>
          <a:stretch>
            <a:fillRect/>
          </a:stretch>
        </p:blipFill>
        <p:spPr>
          <a:xfrm>
            <a:off x="488475" y="1152900"/>
            <a:ext cx="5267701" cy="3285601"/>
          </a:xfrm>
          <a:prstGeom prst="rect">
            <a:avLst/>
          </a:prstGeom>
          <a:noFill/>
          <a:ln>
            <a:noFill/>
          </a:ln>
        </p:spPr>
      </p:pic>
      <p:sp>
        <p:nvSpPr>
          <p:cNvPr id="383" name="Google Shape;383;p28"/>
          <p:cNvSpPr txBox="1"/>
          <p:nvPr/>
        </p:nvSpPr>
        <p:spPr>
          <a:xfrm>
            <a:off x="6273625" y="1225325"/>
            <a:ext cx="2245800" cy="2586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dk2"/>
                </a:solidFill>
              </a:rPr>
              <a:t>Based on the return from our strategy, we do not deviate that much from the actual market return. Indeed, the achieved momentum trading strategy made us well predict the stock prices direction to invest/</a:t>
            </a:r>
            <a:r>
              <a:rPr lang="en" sz="1200">
                <a:solidFill>
                  <a:schemeClr val="dk2"/>
                </a:solidFill>
              </a:rPr>
              <a:t>disinvest</a:t>
            </a:r>
            <a:r>
              <a:rPr lang="en" sz="1200">
                <a:solidFill>
                  <a:schemeClr val="dk2"/>
                </a:solidFill>
              </a:rPr>
              <a:t> in order to make profits. However, as our accuracy is not 100% therefore, we made relatively few losses compared to the actual returns.</a:t>
            </a:r>
            <a:endParaRPr>
              <a:solidFill>
                <a:schemeClr val="dk2"/>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9"/>
          <p:cNvSpPr txBox="1"/>
          <p:nvPr/>
        </p:nvSpPr>
        <p:spPr>
          <a:xfrm>
            <a:off x="115900" y="35175"/>
            <a:ext cx="896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89" name="Google Shape;389;p29"/>
          <p:cNvSpPr txBox="1"/>
          <p:nvPr/>
        </p:nvSpPr>
        <p:spPr>
          <a:xfrm>
            <a:off x="374625" y="76575"/>
            <a:ext cx="7182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Nunito"/>
                <a:ea typeface="Nunito"/>
                <a:cs typeface="Nunito"/>
                <a:sym typeface="Nunito"/>
              </a:rPr>
              <a:t>MY own Strategy : Generating Signals(</a:t>
            </a:r>
            <a:r>
              <a:rPr b="1" lang="en" sz="1500">
                <a:latin typeface="Nunito"/>
                <a:ea typeface="Nunito"/>
                <a:cs typeface="Nunito"/>
                <a:sym typeface="Nunito"/>
              </a:rPr>
              <a:t>Golden CrossOver</a:t>
            </a:r>
            <a:r>
              <a:rPr b="1" lang="en" sz="1500">
                <a:latin typeface="Nunito"/>
                <a:ea typeface="Nunito"/>
                <a:cs typeface="Nunito"/>
                <a:sym typeface="Nunito"/>
              </a:rPr>
              <a:t>) and Backtesting</a:t>
            </a:r>
            <a:endParaRPr b="1" sz="1500">
              <a:latin typeface="Nunito"/>
              <a:ea typeface="Nunito"/>
              <a:cs typeface="Nunito"/>
              <a:sym typeface="Nunito"/>
            </a:endParaRPr>
          </a:p>
        </p:txBody>
      </p:sp>
      <p:sp>
        <p:nvSpPr>
          <p:cNvPr id="390" name="Google Shape;390;p29"/>
          <p:cNvSpPr txBox="1"/>
          <p:nvPr/>
        </p:nvSpPr>
        <p:spPr>
          <a:xfrm>
            <a:off x="498825" y="956250"/>
            <a:ext cx="788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91" name="Google Shape;391;p29"/>
          <p:cNvPicPr preferRelativeResize="0"/>
          <p:nvPr/>
        </p:nvPicPr>
        <p:blipFill>
          <a:blip r:embed="rId3">
            <a:alphaModFix/>
          </a:blip>
          <a:stretch>
            <a:fillRect/>
          </a:stretch>
        </p:blipFill>
        <p:spPr>
          <a:xfrm>
            <a:off x="498825" y="759625"/>
            <a:ext cx="7886100" cy="3786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0"/>
          <p:cNvSpPr txBox="1"/>
          <p:nvPr/>
        </p:nvSpPr>
        <p:spPr>
          <a:xfrm>
            <a:off x="467775" y="149025"/>
            <a:ext cx="5723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Nunito"/>
                <a:ea typeface="Nunito"/>
                <a:cs typeface="Nunito"/>
                <a:sym typeface="Nunito"/>
              </a:rPr>
              <a:t>MY </a:t>
            </a:r>
            <a:r>
              <a:rPr b="1" lang="en" sz="2000">
                <a:latin typeface="Nunito"/>
                <a:ea typeface="Nunito"/>
                <a:cs typeface="Nunito"/>
                <a:sym typeface="Nunito"/>
              </a:rPr>
              <a:t>backtesting</a:t>
            </a:r>
            <a:r>
              <a:rPr b="1" lang="en" sz="2000">
                <a:latin typeface="Nunito"/>
                <a:ea typeface="Nunito"/>
                <a:cs typeface="Nunito"/>
                <a:sym typeface="Nunito"/>
              </a:rPr>
              <a:t> Results for 10 stocks</a:t>
            </a:r>
            <a:endParaRPr b="1" sz="2000">
              <a:latin typeface="Nunito"/>
              <a:ea typeface="Nunito"/>
              <a:cs typeface="Nunito"/>
              <a:sym typeface="Nunito"/>
            </a:endParaRPr>
          </a:p>
        </p:txBody>
      </p:sp>
      <p:sp>
        <p:nvSpPr>
          <p:cNvPr id="397" name="Google Shape;397;p30"/>
          <p:cNvSpPr txBox="1"/>
          <p:nvPr/>
        </p:nvSpPr>
        <p:spPr>
          <a:xfrm>
            <a:off x="623025" y="700163"/>
            <a:ext cx="666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The Initial Capital with which I was trading was 50000. </a:t>
            </a:r>
            <a:r>
              <a:rPr lang="en">
                <a:latin typeface="Nunito"/>
                <a:ea typeface="Nunito"/>
                <a:cs typeface="Nunito"/>
                <a:sym typeface="Nunito"/>
              </a:rPr>
              <a:t>Commission</a:t>
            </a:r>
            <a:r>
              <a:rPr lang="en">
                <a:latin typeface="Nunito"/>
                <a:ea typeface="Nunito"/>
                <a:cs typeface="Nunito"/>
                <a:sym typeface="Nunito"/>
              </a:rPr>
              <a:t> of 0.002 was considered. </a:t>
            </a:r>
            <a:endParaRPr>
              <a:latin typeface="Nunito"/>
              <a:ea typeface="Nunito"/>
              <a:cs typeface="Nunito"/>
              <a:sym typeface="Nunito"/>
            </a:endParaRPr>
          </a:p>
        </p:txBody>
      </p:sp>
      <p:pic>
        <p:nvPicPr>
          <p:cNvPr id="398" name="Google Shape;398;p30"/>
          <p:cNvPicPr preferRelativeResize="0"/>
          <p:nvPr/>
        </p:nvPicPr>
        <p:blipFill>
          <a:blip r:embed="rId3">
            <a:alphaModFix/>
          </a:blip>
          <a:stretch>
            <a:fillRect/>
          </a:stretch>
        </p:blipFill>
        <p:spPr>
          <a:xfrm>
            <a:off x="707525" y="1374300"/>
            <a:ext cx="5243600" cy="3420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1"/>
          <p:cNvSpPr txBox="1"/>
          <p:nvPr/>
        </p:nvSpPr>
        <p:spPr>
          <a:xfrm>
            <a:off x="633375" y="200775"/>
            <a:ext cx="6054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Nunito"/>
                <a:ea typeface="Nunito"/>
                <a:cs typeface="Nunito"/>
                <a:sym typeface="Nunito"/>
              </a:rPr>
              <a:t>Portfolio Optimization - AGAIN THOSE 10 stocks</a:t>
            </a:r>
            <a:endParaRPr b="1" sz="1800">
              <a:latin typeface="Nunito"/>
              <a:ea typeface="Nunito"/>
              <a:cs typeface="Nunito"/>
              <a:sym typeface="Nunito"/>
            </a:endParaRPr>
          </a:p>
        </p:txBody>
      </p:sp>
      <p:sp>
        <p:nvSpPr>
          <p:cNvPr id="404" name="Google Shape;404;p31"/>
          <p:cNvSpPr txBox="1"/>
          <p:nvPr/>
        </p:nvSpPr>
        <p:spPr>
          <a:xfrm>
            <a:off x="654075" y="883825"/>
            <a:ext cx="702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405" name="Google Shape;405;p31"/>
          <p:cNvPicPr preferRelativeResize="0"/>
          <p:nvPr/>
        </p:nvPicPr>
        <p:blipFill>
          <a:blip r:embed="rId3">
            <a:alphaModFix/>
          </a:blip>
          <a:stretch>
            <a:fillRect/>
          </a:stretch>
        </p:blipFill>
        <p:spPr>
          <a:xfrm>
            <a:off x="747200" y="1219100"/>
            <a:ext cx="7213326" cy="3554674"/>
          </a:xfrm>
          <a:prstGeom prst="rect">
            <a:avLst/>
          </a:prstGeom>
          <a:noFill/>
          <a:ln>
            <a:noFill/>
          </a:ln>
        </p:spPr>
      </p:pic>
      <p:sp>
        <p:nvSpPr>
          <p:cNvPr id="406" name="Google Shape;406;p31"/>
          <p:cNvSpPr txBox="1"/>
          <p:nvPr/>
        </p:nvSpPr>
        <p:spPr>
          <a:xfrm>
            <a:off x="654075" y="718225"/>
            <a:ext cx="391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This is my portfolio! EQUITIES movement</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nvSpPr>
        <p:spPr>
          <a:xfrm>
            <a:off x="467775" y="117975"/>
            <a:ext cx="4646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Nunito"/>
                <a:ea typeface="Nunito"/>
                <a:cs typeface="Nunito"/>
                <a:sym typeface="Nunito"/>
              </a:rPr>
              <a:t>Collecting the Historical Price movement data </a:t>
            </a:r>
            <a:endParaRPr b="1" sz="1500">
              <a:latin typeface="Nunito"/>
              <a:ea typeface="Nunito"/>
              <a:cs typeface="Nunito"/>
              <a:sym typeface="Nunito"/>
            </a:endParaRPr>
          </a:p>
        </p:txBody>
      </p:sp>
      <p:sp>
        <p:nvSpPr>
          <p:cNvPr id="284" name="Google Shape;284;p14"/>
          <p:cNvSpPr txBox="1"/>
          <p:nvPr/>
        </p:nvSpPr>
        <p:spPr>
          <a:xfrm>
            <a:off x="674750" y="904500"/>
            <a:ext cx="56817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Library</a:t>
            </a:r>
            <a:r>
              <a:rPr lang="en">
                <a:latin typeface="Nunito"/>
                <a:ea typeface="Nunito"/>
                <a:cs typeface="Nunito"/>
                <a:sym typeface="Nunito"/>
              </a:rPr>
              <a:t> used: </a:t>
            </a:r>
            <a:r>
              <a:rPr b="1" lang="en">
                <a:latin typeface="Nunito"/>
                <a:ea typeface="Nunito"/>
                <a:cs typeface="Nunito"/>
                <a:sym typeface="Nunito"/>
              </a:rPr>
              <a:t> y</a:t>
            </a:r>
            <a:r>
              <a:rPr b="1" lang="en">
                <a:latin typeface="Nunito"/>
                <a:ea typeface="Nunito"/>
                <a:cs typeface="Nunito"/>
                <a:sym typeface="Nunito"/>
              </a:rPr>
              <a:t>finance</a:t>
            </a:r>
            <a:r>
              <a:rPr lang="en">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i="1" lang="en">
                <a:latin typeface="Nunito"/>
                <a:ea typeface="Nunito"/>
                <a:cs typeface="Nunito"/>
                <a:sym typeface="Nunito"/>
              </a:rPr>
              <a:t>Steps: </a:t>
            </a:r>
            <a:br>
              <a:rPr lang="en">
                <a:latin typeface="Nunito"/>
                <a:ea typeface="Nunito"/>
                <a:cs typeface="Nunito"/>
                <a:sym typeface="Nunito"/>
              </a:rPr>
            </a:br>
            <a:br>
              <a:rPr lang="en">
                <a:latin typeface="Nunito"/>
                <a:ea typeface="Nunito"/>
                <a:cs typeface="Nunito"/>
                <a:sym typeface="Nunito"/>
              </a:rPr>
            </a:br>
            <a:r>
              <a:rPr lang="en">
                <a:latin typeface="Nunito"/>
                <a:ea typeface="Nunito"/>
                <a:cs typeface="Nunito"/>
                <a:sym typeface="Nunito"/>
              </a:rPr>
              <a:t>Importing the library y</a:t>
            </a:r>
            <a:r>
              <a:rPr lang="en">
                <a:latin typeface="Nunito"/>
                <a:ea typeface="Nunito"/>
                <a:cs typeface="Nunito"/>
                <a:sym typeface="Nunito"/>
              </a:rPr>
              <a:t>finance</a:t>
            </a:r>
            <a:r>
              <a:rPr lang="en">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Download the file form NSE which contains all the listed stocks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Extract the Equity Name from that file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Pass the names in the y</a:t>
            </a:r>
            <a:r>
              <a:rPr lang="en">
                <a:latin typeface="Nunito"/>
                <a:ea typeface="Nunito"/>
                <a:cs typeface="Nunito"/>
                <a:sym typeface="Nunito"/>
              </a:rPr>
              <a:t>finance</a:t>
            </a:r>
            <a:r>
              <a:rPr lang="en">
                <a:latin typeface="Nunito"/>
                <a:ea typeface="Nunito"/>
                <a:cs typeface="Nunito"/>
                <a:sym typeface="Nunito"/>
              </a:rPr>
              <a:t> to the function call and we are done</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285" name="Google Shape;285;p14"/>
          <p:cNvPicPr preferRelativeResize="0"/>
          <p:nvPr/>
        </p:nvPicPr>
        <p:blipFill>
          <a:blip r:embed="rId3">
            <a:alphaModFix/>
          </a:blip>
          <a:stretch>
            <a:fillRect/>
          </a:stretch>
        </p:blipFill>
        <p:spPr>
          <a:xfrm>
            <a:off x="674750" y="3084175"/>
            <a:ext cx="7378901" cy="1238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2"/>
          <p:cNvSpPr txBox="1"/>
          <p:nvPr/>
        </p:nvSpPr>
        <p:spPr>
          <a:xfrm>
            <a:off x="519525" y="200775"/>
            <a:ext cx="667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RISK - </a:t>
            </a:r>
            <a:r>
              <a:rPr lang="en">
                <a:latin typeface="Nunito"/>
                <a:ea typeface="Nunito"/>
                <a:cs typeface="Nunito"/>
                <a:sym typeface="Nunito"/>
              </a:rPr>
              <a:t>Return</a:t>
            </a:r>
            <a:r>
              <a:rPr lang="en">
                <a:latin typeface="Nunito"/>
                <a:ea typeface="Nunito"/>
                <a:cs typeface="Nunito"/>
                <a:sym typeface="Nunito"/>
              </a:rPr>
              <a:t> Graph for all the weights (</a:t>
            </a:r>
            <a:r>
              <a:rPr lang="en">
                <a:latin typeface="Nunito"/>
                <a:ea typeface="Nunito"/>
                <a:cs typeface="Nunito"/>
                <a:sym typeface="Nunito"/>
              </a:rPr>
              <a:t>Markowitz's</a:t>
            </a:r>
            <a:r>
              <a:rPr lang="en">
                <a:latin typeface="Nunito"/>
                <a:ea typeface="Nunito"/>
                <a:cs typeface="Nunito"/>
                <a:sym typeface="Nunito"/>
              </a:rPr>
              <a:t> Theory)</a:t>
            </a:r>
            <a:endParaRPr>
              <a:latin typeface="Nunito"/>
              <a:ea typeface="Nunito"/>
              <a:cs typeface="Nunito"/>
              <a:sym typeface="Nunito"/>
            </a:endParaRPr>
          </a:p>
        </p:txBody>
      </p:sp>
      <p:sp>
        <p:nvSpPr>
          <p:cNvPr id="412" name="Google Shape;412;p32"/>
          <p:cNvSpPr txBox="1"/>
          <p:nvPr/>
        </p:nvSpPr>
        <p:spPr>
          <a:xfrm>
            <a:off x="664400" y="1142550"/>
            <a:ext cx="647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413" name="Google Shape;413;p32"/>
          <p:cNvPicPr preferRelativeResize="0"/>
          <p:nvPr/>
        </p:nvPicPr>
        <p:blipFill>
          <a:blip r:embed="rId3">
            <a:alphaModFix/>
          </a:blip>
          <a:stretch>
            <a:fillRect/>
          </a:stretch>
        </p:blipFill>
        <p:spPr>
          <a:xfrm>
            <a:off x="519525" y="1053500"/>
            <a:ext cx="7644661" cy="3295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3"/>
          <p:cNvSpPr txBox="1"/>
          <p:nvPr/>
        </p:nvSpPr>
        <p:spPr>
          <a:xfrm>
            <a:off x="581625" y="459500"/>
            <a:ext cx="734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419" name="Google Shape;419;p33"/>
          <p:cNvPicPr preferRelativeResize="0"/>
          <p:nvPr/>
        </p:nvPicPr>
        <p:blipFill>
          <a:blip r:embed="rId3">
            <a:alphaModFix/>
          </a:blip>
          <a:stretch>
            <a:fillRect/>
          </a:stretch>
        </p:blipFill>
        <p:spPr>
          <a:xfrm>
            <a:off x="504275" y="459500"/>
            <a:ext cx="8044500" cy="3979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4"/>
          <p:cNvSpPr txBox="1"/>
          <p:nvPr/>
        </p:nvSpPr>
        <p:spPr>
          <a:xfrm>
            <a:off x="1264650" y="738925"/>
            <a:ext cx="56712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A31515"/>
                </a:solidFill>
                <a:latin typeface="Nunito"/>
                <a:ea typeface="Nunito"/>
                <a:cs typeface="Nunito"/>
                <a:sym typeface="Nunito"/>
              </a:rPr>
              <a:t>Thank you !</a:t>
            </a:r>
            <a:endParaRPr b="1" sz="3600">
              <a:solidFill>
                <a:srgbClr val="A31515"/>
              </a:solidFill>
              <a:latin typeface="Nunito"/>
              <a:ea typeface="Nunito"/>
              <a:cs typeface="Nunito"/>
              <a:sym typeface="Nunito"/>
            </a:endParaRPr>
          </a:p>
          <a:p>
            <a:pPr indent="0" lvl="0" marL="0" rtl="0" algn="l">
              <a:spcBef>
                <a:spcPts val="0"/>
              </a:spcBef>
              <a:spcAft>
                <a:spcPts val="0"/>
              </a:spcAft>
              <a:buNone/>
            </a:pPr>
            <a:r>
              <a:t/>
            </a:r>
            <a:endParaRPr b="1" sz="3600">
              <a:solidFill>
                <a:srgbClr val="A31515"/>
              </a:solidFill>
              <a:latin typeface="Nunito"/>
              <a:ea typeface="Nunito"/>
              <a:cs typeface="Nunito"/>
              <a:sym typeface="Nunito"/>
            </a:endParaRPr>
          </a:p>
          <a:p>
            <a:pPr indent="0" lvl="0" marL="0" rtl="0" algn="l">
              <a:spcBef>
                <a:spcPts val="0"/>
              </a:spcBef>
              <a:spcAft>
                <a:spcPts val="0"/>
              </a:spcAft>
              <a:buNone/>
            </a:pPr>
            <a:r>
              <a:rPr b="1" lang="en" sz="1600">
                <a:latin typeface="Nunito"/>
                <a:ea typeface="Nunito"/>
                <a:cs typeface="Nunito"/>
                <a:sym typeface="Nunito"/>
              </a:rPr>
              <a:t>I am looking forward to winning this, and also wants to further </a:t>
            </a:r>
            <a:r>
              <a:rPr b="1" lang="en" sz="1600">
                <a:latin typeface="Nunito"/>
                <a:ea typeface="Nunito"/>
                <a:cs typeface="Nunito"/>
                <a:sym typeface="Nunito"/>
              </a:rPr>
              <a:t>continue</a:t>
            </a:r>
            <a:r>
              <a:rPr b="1" lang="en" sz="1600">
                <a:latin typeface="Nunito"/>
                <a:ea typeface="Nunito"/>
                <a:cs typeface="Nunito"/>
                <a:sym typeface="Nunito"/>
              </a:rPr>
              <a:t> it to give it a research shape. </a:t>
            </a:r>
            <a:endParaRPr b="1" sz="16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nvSpPr>
        <p:spPr>
          <a:xfrm>
            <a:off x="747200" y="480200"/>
            <a:ext cx="6861600" cy="353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000">
                <a:latin typeface="Nunito"/>
                <a:ea typeface="Nunito"/>
                <a:cs typeface="Nunito"/>
                <a:sym typeface="Nunito"/>
              </a:rPr>
              <a:t>Guess what ?</a:t>
            </a:r>
            <a:endParaRPr b="1" i="1" sz="20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By this method I have downloaded 1800+ listed company’s data for the further Analysis.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u="sng">
                <a:latin typeface="Nunito"/>
                <a:ea typeface="Nunito"/>
                <a:cs typeface="Nunito"/>
                <a:sym typeface="Nunito"/>
              </a:rPr>
              <a:t>For the Portfolio Analysis, The stocks for the analysis are as follows :</a:t>
            </a:r>
            <a:endParaRPr u="sng">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lnSpc>
                <a:spcPct val="127777"/>
              </a:lnSpc>
              <a:spcBef>
                <a:spcPts val="0"/>
              </a:spcBef>
              <a:spcAft>
                <a:spcPts val="0"/>
              </a:spcAft>
              <a:buNone/>
            </a:pPr>
            <a:r>
              <a:rPr b="1" lang="en" sz="1350">
                <a:highlight>
                  <a:srgbClr val="FFFFFE"/>
                </a:highlight>
                <a:latin typeface="Courier New"/>
                <a:ea typeface="Courier New"/>
                <a:cs typeface="Courier New"/>
                <a:sym typeface="Courier New"/>
              </a:rPr>
              <a:t>[</a:t>
            </a:r>
            <a:r>
              <a:rPr b="1" lang="en" sz="1350">
                <a:solidFill>
                  <a:srgbClr val="A31515"/>
                </a:solidFill>
                <a:highlight>
                  <a:srgbClr val="FFFFFE"/>
                </a:highlight>
                <a:latin typeface="Courier New"/>
                <a:ea typeface="Courier New"/>
                <a:cs typeface="Courier New"/>
                <a:sym typeface="Courier New"/>
              </a:rPr>
              <a:t>'RELIANCE.NS'</a:t>
            </a:r>
            <a:r>
              <a:rPr b="1" lang="en" sz="1350">
                <a:highlight>
                  <a:srgbClr val="FFFFFE"/>
                </a:highlight>
                <a:latin typeface="Courier New"/>
                <a:ea typeface="Courier New"/>
                <a:cs typeface="Courier New"/>
                <a:sym typeface="Courier New"/>
              </a:rPr>
              <a:t>, </a:t>
            </a:r>
            <a:r>
              <a:rPr b="1" lang="en" sz="1350">
                <a:solidFill>
                  <a:srgbClr val="A31515"/>
                </a:solidFill>
                <a:highlight>
                  <a:srgbClr val="FFFFFE"/>
                </a:highlight>
                <a:latin typeface="Courier New"/>
                <a:ea typeface="Courier New"/>
                <a:cs typeface="Courier New"/>
                <a:sym typeface="Courier New"/>
              </a:rPr>
              <a:t>'TCS.NS'</a:t>
            </a:r>
            <a:r>
              <a:rPr b="1" lang="en" sz="1350">
                <a:highlight>
                  <a:srgbClr val="FFFFFE"/>
                </a:highlight>
                <a:latin typeface="Courier New"/>
                <a:ea typeface="Courier New"/>
                <a:cs typeface="Courier New"/>
                <a:sym typeface="Courier New"/>
              </a:rPr>
              <a:t>, </a:t>
            </a:r>
            <a:r>
              <a:rPr b="1" lang="en" sz="1350">
                <a:solidFill>
                  <a:srgbClr val="A31515"/>
                </a:solidFill>
                <a:highlight>
                  <a:srgbClr val="FFFFFE"/>
                </a:highlight>
                <a:latin typeface="Courier New"/>
                <a:ea typeface="Courier New"/>
                <a:cs typeface="Courier New"/>
                <a:sym typeface="Courier New"/>
              </a:rPr>
              <a:t>'INFY.NS'</a:t>
            </a:r>
            <a:r>
              <a:rPr b="1" lang="en" sz="1350">
                <a:highlight>
                  <a:srgbClr val="FFFFFE"/>
                </a:highlight>
                <a:latin typeface="Courier New"/>
                <a:ea typeface="Courier New"/>
                <a:cs typeface="Courier New"/>
                <a:sym typeface="Courier New"/>
              </a:rPr>
              <a:t>, </a:t>
            </a:r>
            <a:r>
              <a:rPr b="1" lang="en" sz="1350">
                <a:solidFill>
                  <a:srgbClr val="A31515"/>
                </a:solidFill>
                <a:highlight>
                  <a:srgbClr val="FFFFFE"/>
                </a:highlight>
                <a:latin typeface="Courier New"/>
                <a:ea typeface="Courier New"/>
                <a:cs typeface="Courier New"/>
                <a:sym typeface="Courier New"/>
              </a:rPr>
              <a:t>'SBIN.NS'</a:t>
            </a:r>
            <a:r>
              <a:rPr b="1" lang="en" sz="1350">
                <a:highlight>
                  <a:srgbClr val="FFFFFE"/>
                </a:highlight>
                <a:latin typeface="Courier New"/>
                <a:ea typeface="Courier New"/>
                <a:cs typeface="Courier New"/>
                <a:sym typeface="Courier New"/>
              </a:rPr>
              <a:t>, </a:t>
            </a:r>
            <a:r>
              <a:rPr b="1" lang="en" sz="1350">
                <a:solidFill>
                  <a:srgbClr val="A31515"/>
                </a:solidFill>
                <a:highlight>
                  <a:srgbClr val="FFFFFE"/>
                </a:highlight>
                <a:latin typeface="Courier New"/>
                <a:ea typeface="Courier New"/>
                <a:cs typeface="Courier New"/>
                <a:sym typeface="Courier New"/>
              </a:rPr>
              <a:t>'HDFCBANK.NS'</a:t>
            </a:r>
            <a:r>
              <a:rPr b="1" lang="en" sz="1350">
                <a:highlight>
                  <a:srgbClr val="FFFFFE"/>
                </a:highlight>
                <a:latin typeface="Courier New"/>
                <a:ea typeface="Courier New"/>
                <a:cs typeface="Courier New"/>
                <a:sym typeface="Courier New"/>
              </a:rPr>
              <a:t>, </a:t>
            </a:r>
            <a:r>
              <a:rPr b="1" lang="en" sz="1350">
                <a:solidFill>
                  <a:srgbClr val="A31515"/>
                </a:solidFill>
                <a:highlight>
                  <a:srgbClr val="FFFFFE"/>
                </a:highlight>
                <a:latin typeface="Courier New"/>
                <a:ea typeface="Courier New"/>
                <a:cs typeface="Courier New"/>
                <a:sym typeface="Courier New"/>
              </a:rPr>
              <a:t>'HDFC.NS'</a:t>
            </a:r>
            <a:r>
              <a:rPr b="1" lang="en" sz="1350">
                <a:highlight>
                  <a:srgbClr val="FFFFFE"/>
                </a:highlight>
                <a:latin typeface="Courier New"/>
                <a:ea typeface="Courier New"/>
                <a:cs typeface="Courier New"/>
                <a:sym typeface="Courier New"/>
              </a:rPr>
              <a:t>, </a:t>
            </a:r>
            <a:r>
              <a:rPr b="1" lang="en" sz="1350">
                <a:solidFill>
                  <a:srgbClr val="A31515"/>
                </a:solidFill>
                <a:highlight>
                  <a:srgbClr val="FFFFFE"/>
                </a:highlight>
                <a:latin typeface="Courier New"/>
                <a:ea typeface="Courier New"/>
                <a:cs typeface="Courier New"/>
                <a:sym typeface="Courier New"/>
              </a:rPr>
              <a:t>'TITAN.NS'</a:t>
            </a:r>
            <a:r>
              <a:rPr b="1" lang="en" sz="1350">
                <a:highlight>
                  <a:srgbClr val="FFFFFE"/>
                </a:highlight>
                <a:latin typeface="Courier New"/>
                <a:ea typeface="Courier New"/>
                <a:cs typeface="Courier New"/>
                <a:sym typeface="Courier New"/>
              </a:rPr>
              <a:t>, </a:t>
            </a:r>
            <a:r>
              <a:rPr b="1" lang="en" sz="1350">
                <a:solidFill>
                  <a:srgbClr val="A31515"/>
                </a:solidFill>
                <a:highlight>
                  <a:srgbClr val="FFFFFE"/>
                </a:highlight>
                <a:latin typeface="Courier New"/>
                <a:ea typeface="Courier New"/>
                <a:cs typeface="Courier New"/>
                <a:sym typeface="Courier New"/>
              </a:rPr>
              <a:t>'HEROMOTOCO.NS'</a:t>
            </a:r>
            <a:r>
              <a:rPr b="1" lang="en" sz="1350">
                <a:highlight>
                  <a:srgbClr val="FFFFFE"/>
                </a:highlight>
                <a:latin typeface="Courier New"/>
                <a:ea typeface="Courier New"/>
                <a:cs typeface="Courier New"/>
                <a:sym typeface="Courier New"/>
              </a:rPr>
              <a:t>, </a:t>
            </a:r>
            <a:r>
              <a:rPr b="1" lang="en" sz="1350">
                <a:solidFill>
                  <a:srgbClr val="A31515"/>
                </a:solidFill>
                <a:highlight>
                  <a:srgbClr val="FFFFFE"/>
                </a:highlight>
                <a:latin typeface="Courier New"/>
                <a:ea typeface="Courier New"/>
                <a:cs typeface="Courier New"/>
                <a:sym typeface="Courier New"/>
              </a:rPr>
              <a:t>'TATAMOTORS.NS'</a:t>
            </a:r>
            <a:r>
              <a:rPr b="1" lang="en" sz="1350">
                <a:highlight>
                  <a:srgbClr val="FFFFFE"/>
                </a:highlight>
                <a:latin typeface="Courier New"/>
                <a:ea typeface="Courier New"/>
                <a:cs typeface="Courier New"/>
                <a:sym typeface="Courier New"/>
              </a:rPr>
              <a:t>, </a:t>
            </a:r>
            <a:r>
              <a:rPr b="1" lang="en" sz="1350">
                <a:solidFill>
                  <a:srgbClr val="A31515"/>
                </a:solidFill>
                <a:highlight>
                  <a:srgbClr val="FFFFFE"/>
                </a:highlight>
                <a:latin typeface="Courier New"/>
                <a:ea typeface="Courier New"/>
                <a:cs typeface="Courier New"/>
                <a:sym typeface="Courier New"/>
              </a:rPr>
              <a:t>'BPCL.NS'</a:t>
            </a:r>
            <a:r>
              <a:rPr b="1" lang="en" sz="1350">
                <a:highlight>
                  <a:srgbClr val="FFFFFE"/>
                </a:highlight>
                <a:latin typeface="Courier New"/>
                <a:ea typeface="Courier New"/>
                <a:cs typeface="Courier New"/>
                <a:sym typeface="Courier New"/>
              </a:rPr>
              <a:t>]</a:t>
            </a:r>
            <a:endParaRPr b="1" sz="1350">
              <a:highlight>
                <a:srgbClr val="FFFFFE"/>
              </a:highlight>
              <a:latin typeface="Courier New"/>
              <a:ea typeface="Courier New"/>
              <a:cs typeface="Courier New"/>
              <a:sym typeface="Courier New"/>
            </a:endParaRPr>
          </a:p>
          <a:p>
            <a:pPr indent="0" lvl="0" marL="0" rtl="0" algn="l">
              <a:lnSpc>
                <a:spcPct val="127777"/>
              </a:lnSpc>
              <a:spcBef>
                <a:spcPts val="0"/>
              </a:spcBef>
              <a:spcAft>
                <a:spcPts val="0"/>
              </a:spcAft>
              <a:buNone/>
            </a:pPr>
            <a:r>
              <a:t/>
            </a:r>
            <a:endParaRPr sz="1350">
              <a:highlight>
                <a:srgbClr val="FFFFFE"/>
              </a:highlight>
              <a:latin typeface="Courier New"/>
              <a:ea typeface="Courier New"/>
              <a:cs typeface="Courier New"/>
              <a:sym typeface="Courier New"/>
            </a:endParaRPr>
          </a:p>
          <a:p>
            <a:pPr indent="0" lvl="0" marL="0" rtl="0" algn="l">
              <a:lnSpc>
                <a:spcPct val="127777"/>
              </a:lnSpc>
              <a:spcBef>
                <a:spcPts val="0"/>
              </a:spcBef>
              <a:spcAft>
                <a:spcPts val="0"/>
              </a:spcAft>
              <a:buNone/>
            </a:pPr>
            <a:r>
              <a:rPr lang="en" sz="1350">
                <a:highlight>
                  <a:srgbClr val="FFFFFE"/>
                </a:highlight>
                <a:latin typeface="Nunito"/>
                <a:ea typeface="Nunito"/>
                <a:cs typeface="Nunito"/>
                <a:sym typeface="Nunito"/>
              </a:rPr>
              <a:t>My entire Analysis would contain these stocks as my portfolio, but yes for backtesting and robustness check I </a:t>
            </a:r>
            <a:r>
              <a:rPr lang="en" sz="1350">
                <a:highlight>
                  <a:srgbClr val="FFFFFE"/>
                </a:highlight>
                <a:latin typeface="Nunito"/>
                <a:ea typeface="Nunito"/>
                <a:cs typeface="Nunito"/>
                <a:sym typeface="Nunito"/>
              </a:rPr>
              <a:t>have</a:t>
            </a:r>
            <a:r>
              <a:rPr lang="en" sz="1350">
                <a:highlight>
                  <a:srgbClr val="FFFFFE"/>
                </a:highlight>
                <a:latin typeface="Nunito"/>
                <a:ea typeface="Nunito"/>
                <a:cs typeface="Nunito"/>
                <a:sym typeface="Nunito"/>
              </a:rPr>
              <a:t> uses more than 20 stocks, </a:t>
            </a:r>
            <a:r>
              <a:rPr lang="en" sz="1350">
                <a:highlight>
                  <a:srgbClr val="FFFFFE"/>
                </a:highlight>
                <a:latin typeface="Nunito"/>
                <a:ea typeface="Nunito"/>
                <a:cs typeface="Nunito"/>
                <a:sym typeface="Nunito"/>
              </a:rPr>
              <a:t>surely</a:t>
            </a:r>
            <a:r>
              <a:rPr lang="en" sz="1350">
                <a:highlight>
                  <a:srgbClr val="FFFFFE"/>
                </a:highlight>
                <a:latin typeface="Nunito"/>
                <a:ea typeface="Nunito"/>
                <a:cs typeface="Nunito"/>
                <a:sym typeface="Nunito"/>
              </a:rPr>
              <a:t>.</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nvSpPr>
        <p:spPr>
          <a:xfrm>
            <a:off x="726500" y="283575"/>
            <a:ext cx="6137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Nunito"/>
                <a:ea typeface="Nunito"/>
                <a:cs typeface="Nunito"/>
                <a:sym typeface="Nunito"/>
              </a:rPr>
              <a:t>Momentum Prediction Using Machine Learning</a:t>
            </a:r>
            <a:endParaRPr b="1" sz="1900">
              <a:latin typeface="Nunito"/>
              <a:ea typeface="Nunito"/>
              <a:cs typeface="Nunito"/>
              <a:sym typeface="Nunito"/>
            </a:endParaRPr>
          </a:p>
        </p:txBody>
      </p:sp>
      <p:sp>
        <p:nvSpPr>
          <p:cNvPr id="296" name="Google Shape;296;p16"/>
          <p:cNvSpPr txBox="1"/>
          <p:nvPr/>
        </p:nvSpPr>
        <p:spPr>
          <a:xfrm>
            <a:off x="726500" y="1018350"/>
            <a:ext cx="7565100" cy="1400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AutoNum type="arabicPeriod"/>
            </a:pPr>
            <a:r>
              <a:rPr b="1" lang="en" u="sng">
                <a:latin typeface="Nunito"/>
                <a:ea typeface="Nunito"/>
                <a:cs typeface="Nunito"/>
                <a:sym typeface="Nunito"/>
              </a:rPr>
              <a:t>Exponential Moving Average </a:t>
            </a:r>
            <a:endParaRPr b="1" u="sng">
              <a:latin typeface="Nunito"/>
              <a:ea typeface="Nunito"/>
              <a:cs typeface="Nunito"/>
              <a:sym typeface="Nunito"/>
            </a:endParaRPr>
          </a:p>
          <a:p>
            <a:pPr indent="-311150" lvl="0" marL="457200" rtl="0" algn="l">
              <a:spcBef>
                <a:spcPts val="0"/>
              </a:spcBef>
              <a:spcAft>
                <a:spcPts val="0"/>
              </a:spcAft>
              <a:buSzPts val="1300"/>
              <a:buFont typeface="Maven Pro"/>
              <a:buChar char="-"/>
            </a:pPr>
            <a:r>
              <a:rPr lang="en" sz="1300">
                <a:latin typeface="Maven Pro"/>
                <a:ea typeface="Maven Pro"/>
                <a:cs typeface="Maven Pro"/>
                <a:sym typeface="Maven Pro"/>
              </a:rPr>
              <a:t>EMA: Exponential Moving Average is a type of moving average that gives more weight to recent prices, and less weight to older prices. It is calculated by taking the average price of a security over a specified time period, with more weight given to the most recent data. The EMA is often used to identify trends in the market.</a:t>
            </a:r>
            <a:endParaRPr sz="1300">
              <a:latin typeface="Maven Pro"/>
              <a:ea typeface="Maven Pro"/>
              <a:cs typeface="Maven Pro"/>
              <a:sym typeface="Maven Pro"/>
            </a:endParaRPr>
          </a:p>
          <a:p>
            <a:pPr indent="0" lvl="0" marL="0" rtl="0" algn="l">
              <a:spcBef>
                <a:spcPts val="0"/>
              </a:spcBef>
              <a:spcAft>
                <a:spcPts val="0"/>
              </a:spcAft>
              <a:buNone/>
            </a:pPr>
            <a:r>
              <a:t/>
            </a:r>
            <a:endParaRPr sz="1300">
              <a:latin typeface="Maven Pro"/>
              <a:ea typeface="Maven Pro"/>
              <a:cs typeface="Maven Pro"/>
              <a:sym typeface="Maven Pro"/>
            </a:endParaRPr>
          </a:p>
        </p:txBody>
      </p:sp>
      <p:pic>
        <p:nvPicPr>
          <p:cNvPr id="297" name="Google Shape;297;p16"/>
          <p:cNvPicPr preferRelativeResize="0"/>
          <p:nvPr/>
        </p:nvPicPr>
        <p:blipFill>
          <a:blip r:embed="rId3">
            <a:alphaModFix/>
          </a:blip>
          <a:stretch>
            <a:fillRect/>
          </a:stretch>
        </p:blipFill>
        <p:spPr>
          <a:xfrm>
            <a:off x="840350" y="2260975"/>
            <a:ext cx="7616924" cy="953650"/>
          </a:xfrm>
          <a:prstGeom prst="rect">
            <a:avLst/>
          </a:prstGeom>
          <a:noFill/>
          <a:ln>
            <a:noFill/>
          </a:ln>
        </p:spPr>
      </p:pic>
      <p:sp>
        <p:nvSpPr>
          <p:cNvPr id="298" name="Google Shape;298;p16"/>
          <p:cNvSpPr txBox="1"/>
          <p:nvPr/>
        </p:nvSpPr>
        <p:spPr>
          <a:xfrm>
            <a:off x="985225" y="3584925"/>
            <a:ext cx="7140900" cy="140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2. </a:t>
            </a:r>
            <a:r>
              <a:rPr b="1" lang="en" u="sng">
                <a:latin typeface="Maven Pro"/>
                <a:ea typeface="Maven Pro"/>
                <a:cs typeface="Maven Pro"/>
                <a:sym typeface="Maven Pro"/>
              </a:rPr>
              <a:t>ROC: Rate of Change is a momentum oscillator</a:t>
            </a:r>
            <a:endParaRPr b="1" u="sng">
              <a:latin typeface="Maven Pro"/>
              <a:ea typeface="Maven Pro"/>
              <a:cs typeface="Maven Pro"/>
              <a:sym typeface="Maven Pro"/>
            </a:endParaRPr>
          </a:p>
          <a:p>
            <a:pPr indent="-311150" lvl="0" marL="457200" rtl="0" algn="l">
              <a:spcBef>
                <a:spcPts val="0"/>
              </a:spcBef>
              <a:spcAft>
                <a:spcPts val="0"/>
              </a:spcAft>
              <a:buSzPts val="1300"/>
              <a:buFont typeface="Maven Pro"/>
              <a:buChar char="-"/>
            </a:pPr>
            <a:r>
              <a:rPr lang="en" sz="1300">
                <a:latin typeface="Maven Pro"/>
                <a:ea typeface="Maven Pro"/>
                <a:cs typeface="Maven Pro"/>
                <a:sym typeface="Maven Pro"/>
              </a:rPr>
              <a:t>Rate of Change is a momentum oscillator that measures the percentage change in price between the current price and the price n periods ago. It is calculated by taking the difference between the current price and the price n periods ago, and dividing that by the price n periods ago. The ROC is often used to identify overbought and oversold conditions.</a:t>
            </a:r>
            <a:endParaRPr sz="1300">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nvSpPr>
        <p:spPr>
          <a:xfrm>
            <a:off x="664400" y="242175"/>
            <a:ext cx="650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04" name="Google Shape;304;p17"/>
          <p:cNvPicPr preferRelativeResize="0"/>
          <p:nvPr/>
        </p:nvPicPr>
        <p:blipFill>
          <a:blip r:embed="rId3">
            <a:alphaModFix/>
          </a:blip>
          <a:stretch>
            <a:fillRect/>
          </a:stretch>
        </p:blipFill>
        <p:spPr>
          <a:xfrm>
            <a:off x="400775" y="242175"/>
            <a:ext cx="6907749" cy="1518850"/>
          </a:xfrm>
          <a:prstGeom prst="rect">
            <a:avLst/>
          </a:prstGeom>
          <a:noFill/>
          <a:ln>
            <a:noFill/>
          </a:ln>
        </p:spPr>
      </p:pic>
      <p:sp>
        <p:nvSpPr>
          <p:cNvPr id="305" name="Google Shape;305;p17"/>
          <p:cNvSpPr txBox="1"/>
          <p:nvPr/>
        </p:nvSpPr>
        <p:spPr>
          <a:xfrm>
            <a:off x="498825" y="2105000"/>
            <a:ext cx="7265100" cy="140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Nunito"/>
                <a:ea typeface="Nunito"/>
                <a:cs typeface="Nunito"/>
                <a:sym typeface="Nunito"/>
              </a:rPr>
              <a:t>3. MOM: SImple Momentum </a:t>
            </a:r>
            <a:endParaRPr b="1" u="sng">
              <a:latin typeface="Nunito"/>
              <a:ea typeface="Nunito"/>
              <a:cs typeface="Nunito"/>
              <a:sym typeface="Nunito"/>
            </a:endParaRPr>
          </a:p>
          <a:p>
            <a:pPr indent="-311150" lvl="0" marL="457200" rtl="0" algn="l">
              <a:spcBef>
                <a:spcPts val="0"/>
              </a:spcBef>
              <a:spcAft>
                <a:spcPts val="0"/>
              </a:spcAft>
              <a:buSzPts val="1300"/>
              <a:buFont typeface="Maven Pro"/>
              <a:buChar char="-"/>
            </a:pPr>
            <a:r>
              <a:rPr lang="en" sz="1300">
                <a:latin typeface="Maven Pro"/>
                <a:ea typeface="Maven Pro"/>
                <a:cs typeface="Maven Pro"/>
                <a:sym typeface="Maven Pro"/>
              </a:rPr>
              <a:t>Momentum is a simple indicator that measures the difference between the current price and the price n periods ago. It is calculated by subtracting the closing price n periods ago from the current closing price. The momentum indicator is often used to identify trends in the market.</a:t>
            </a:r>
            <a:endParaRPr sz="1300">
              <a:latin typeface="Maven Pro"/>
              <a:ea typeface="Maven Pro"/>
              <a:cs typeface="Maven Pro"/>
              <a:sym typeface="Maven Pro"/>
            </a:endParaRPr>
          </a:p>
          <a:p>
            <a:pPr indent="0" lvl="0" marL="457200" rtl="0" algn="l">
              <a:spcBef>
                <a:spcPts val="0"/>
              </a:spcBef>
              <a:spcAft>
                <a:spcPts val="0"/>
              </a:spcAft>
              <a:buNone/>
            </a:pPr>
            <a:r>
              <a:t/>
            </a:r>
            <a:endParaRPr sz="1300">
              <a:latin typeface="Maven Pro"/>
              <a:ea typeface="Maven Pro"/>
              <a:cs typeface="Maven Pro"/>
              <a:sym typeface="Maven Pro"/>
            </a:endParaRPr>
          </a:p>
        </p:txBody>
      </p:sp>
      <p:pic>
        <p:nvPicPr>
          <p:cNvPr id="306" name="Google Shape;306;p17"/>
          <p:cNvPicPr preferRelativeResize="0"/>
          <p:nvPr/>
        </p:nvPicPr>
        <p:blipFill>
          <a:blip r:embed="rId4">
            <a:alphaModFix/>
          </a:blip>
          <a:stretch>
            <a:fillRect/>
          </a:stretch>
        </p:blipFill>
        <p:spPr>
          <a:xfrm>
            <a:off x="338700" y="3295900"/>
            <a:ext cx="7077075" cy="1104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nvSpPr>
        <p:spPr>
          <a:xfrm>
            <a:off x="602325" y="283575"/>
            <a:ext cx="70062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Nunito"/>
                <a:ea typeface="Nunito"/>
                <a:cs typeface="Nunito"/>
                <a:sym typeface="Nunito"/>
              </a:rPr>
              <a:t>4. RSI: Relative Strength Index</a:t>
            </a:r>
            <a:endParaRPr b="1" u="sng">
              <a:latin typeface="Nunito"/>
              <a:ea typeface="Nunito"/>
              <a:cs typeface="Nunito"/>
              <a:sym typeface="Nunito"/>
            </a:endParaRPr>
          </a:p>
          <a:p>
            <a:pPr indent="0" lvl="0" marL="0" rtl="0" algn="just">
              <a:spcBef>
                <a:spcPts val="0"/>
              </a:spcBef>
              <a:spcAft>
                <a:spcPts val="0"/>
              </a:spcAft>
              <a:buNone/>
            </a:pPr>
            <a:r>
              <a:rPr lang="en" sz="1300">
                <a:latin typeface="Maven Pro"/>
                <a:ea typeface="Maven Pro"/>
                <a:cs typeface="Maven Pro"/>
                <a:sym typeface="Maven Pro"/>
              </a:rPr>
              <a:t> is a momentum oscillator that measures the magnitude of recent price changes to evaluate overbought or oversold conditions. It is calculated by taking the average gain and loss over a specified time period and using that information to determine the strength of the price action. The RSI ranges from 0 to 100, with readings above 70 indicating overbought conditions and readings below 30 indicating oversold conditions.</a:t>
            </a:r>
            <a:endParaRPr sz="1300">
              <a:latin typeface="Maven Pro"/>
              <a:ea typeface="Maven Pro"/>
              <a:cs typeface="Maven Pro"/>
              <a:sym typeface="Maven Pro"/>
            </a:endParaRPr>
          </a:p>
          <a:p>
            <a:pPr indent="0" lvl="0" marL="0" rtl="0" algn="just">
              <a:spcBef>
                <a:spcPts val="0"/>
              </a:spcBef>
              <a:spcAft>
                <a:spcPts val="0"/>
              </a:spcAft>
              <a:buNone/>
            </a:pPr>
            <a:r>
              <a:t/>
            </a:r>
            <a:endParaRPr sz="1300">
              <a:latin typeface="Maven Pro"/>
              <a:ea typeface="Maven Pro"/>
              <a:cs typeface="Maven Pro"/>
              <a:sym typeface="Maven Pro"/>
            </a:endParaRPr>
          </a:p>
          <a:p>
            <a:pPr indent="0" lvl="0" marL="0" rtl="0" algn="just">
              <a:spcBef>
                <a:spcPts val="0"/>
              </a:spcBef>
              <a:spcAft>
                <a:spcPts val="0"/>
              </a:spcAft>
              <a:buNone/>
            </a:pPr>
            <a:r>
              <a:t/>
            </a:r>
            <a:endParaRPr sz="1300">
              <a:latin typeface="Maven Pro"/>
              <a:ea typeface="Maven Pro"/>
              <a:cs typeface="Maven Pro"/>
              <a:sym typeface="Maven Pro"/>
            </a:endParaRPr>
          </a:p>
        </p:txBody>
      </p:sp>
      <p:pic>
        <p:nvPicPr>
          <p:cNvPr id="312" name="Google Shape;312;p18"/>
          <p:cNvPicPr preferRelativeResize="0"/>
          <p:nvPr/>
        </p:nvPicPr>
        <p:blipFill>
          <a:blip r:embed="rId3">
            <a:alphaModFix/>
          </a:blip>
          <a:stretch>
            <a:fillRect/>
          </a:stretch>
        </p:blipFill>
        <p:spPr>
          <a:xfrm>
            <a:off x="773275" y="1853950"/>
            <a:ext cx="6664299" cy="2754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nvSpPr>
        <p:spPr>
          <a:xfrm>
            <a:off x="788600" y="335300"/>
            <a:ext cx="7099500" cy="4485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t/>
            </a:r>
            <a:endParaRPr>
              <a:latin typeface="Nunito"/>
              <a:ea typeface="Nunito"/>
              <a:cs typeface="Nunito"/>
              <a:sym typeface="Nunito"/>
            </a:endParaRPr>
          </a:p>
          <a:p>
            <a:pPr indent="0" lvl="0" marL="0" rtl="0" algn="just">
              <a:lnSpc>
                <a:spcPct val="115000"/>
              </a:lnSpc>
              <a:spcBef>
                <a:spcPts val="1200"/>
              </a:spcBef>
              <a:spcAft>
                <a:spcPts val="0"/>
              </a:spcAft>
              <a:buNone/>
            </a:pPr>
            <a:r>
              <a:rPr lang="en">
                <a:latin typeface="Nunito"/>
                <a:ea typeface="Nunito"/>
                <a:cs typeface="Nunito"/>
                <a:sym typeface="Nunito"/>
              </a:rPr>
              <a:t>5</a:t>
            </a:r>
            <a:r>
              <a:rPr b="1" lang="en" u="sng">
                <a:latin typeface="Nunito"/>
                <a:ea typeface="Nunito"/>
                <a:cs typeface="Nunito"/>
                <a:sym typeface="Nunito"/>
              </a:rPr>
              <a:t>. STOK: </a:t>
            </a:r>
            <a:r>
              <a:rPr lang="en">
                <a:latin typeface="Nunito"/>
                <a:ea typeface="Nunito"/>
                <a:cs typeface="Nunito"/>
                <a:sym typeface="Nunito"/>
              </a:rPr>
              <a:t>Stochastic Oscillator is a momentum indicator that compares the closing price of a security to its price range over a specified time period. It is calculated by taking the difference between the current closing price and the lowest low over a specified time period, and dividing that by the difference between the highest high and the lowest low over the same period. The Stochastic Oscillator ranges from 0 to 100, with readings above 80 indicating overbought conditions and readings below 20 indicating oversold conditions.</a:t>
            </a:r>
            <a:endParaRPr>
              <a:latin typeface="Nunito"/>
              <a:ea typeface="Nunito"/>
              <a:cs typeface="Nunito"/>
              <a:sym typeface="Nunito"/>
            </a:endParaRPr>
          </a:p>
          <a:p>
            <a:pPr indent="0" lvl="0" marL="0" rtl="0" algn="just">
              <a:lnSpc>
                <a:spcPct val="115000"/>
              </a:lnSpc>
              <a:spcBef>
                <a:spcPts val="1200"/>
              </a:spcBef>
              <a:spcAft>
                <a:spcPts val="0"/>
              </a:spcAft>
              <a:buNone/>
            </a:pPr>
            <a:r>
              <a:t/>
            </a:r>
            <a:endParaRPr>
              <a:latin typeface="Nunito"/>
              <a:ea typeface="Nunito"/>
              <a:cs typeface="Nunito"/>
              <a:sym typeface="Nunito"/>
            </a:endParaRPr>
          </a:p>
          <a:p>
            <a:pPr indent="0" lvl="0" marL="0" rtl="0" algn="just">
              <a:lnSpc>
                <a:spcPct val="115000"/>
              </a:lnSpc>
              <a:spcBef>
                <a:spcPts val="1200"/>
              </a:spcBef>
              <a:spcAft>
                <a:spcPts val="0"/>
              </a:spcAft>
              <a:buNone/>
            </a:pPr>
            <a:r>
              <a:rPr lang="en">
                <a:latin typeface="Nunito"/>
                <a:ea typeface="Nunito"/>
                <a:cs typeface="Nunito"/>
                <a:sym typeface="Nunito"/>
              </a:rPr>
              <a:t>6.</a:t>
            </a:r>
            <a:r>
              <a:rPr b="1" lang="en" u="sng">
                <a:latin typeface="Nunito"/>
                <a:ea typeface="Nunito"/>
                <a:cs typeface="Nunito"/>
                <a:sym typeface="Nunito"/>
              </a:rPr>
              <a:t> STOD:</a:t>
            </a:r>
            <a:r>
              <a:rPr lang="en">
                <a:latin typeface="Nunito"/>
                <a:ea typeface="Nunito"/>
                <a:cs typeface="Nunito"/>
                <a:sym typeface="Nunito"/>
              </a:rPr>
              <a:t> Stochastic Oscillator %D is a three-period moving average of the Stochastic Oscillator %K. It is used to smooth out the Stochastic Oscillator %K line, making it easier to read and interpret. The Stochastic Oscillator %D is often used in conjunction with the Stochastic Oscillator %K to confirm price movements and identify potential buy and sell signals.</a:t>
            </a:r>
            <a:endParaRPr>
              <a:latin typeface="Nunito"/>
              <a:ea typeface="Nunito"/>
              <a:cs typeface="Nunito"/>
              <a:sym typeface="Nunito"/>
            </a:endParaRPr>
          </a:p>
          <a:p>
            <a:pPr indent="0" lvl="0" marL="0" rtl="0" algn="l">
              <a:spcBef>
                <a:spcPts val="1200"/>
              </a:spcBef>
              <a:spcAft>
                <a:spcPts val="0"/>
              </a:spcAft>
              <a:buNone/>
            </a:pPr>
            <a:r>
              <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nvSpPr>
        <p:spPr>
          <a:xfrm>
            <a:off x="540225" y="242175"/>
            <a:ext cx="77619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Nunito"/>
                <a:ea typeface="Nunito"/>
                <a:cs typeface="Nunito"/>
                <a:sym typeface="Nunito"/>
              </a:rPr>
              <a:t>How am I creating the Signals ?? </a:t>
            </a:r>
            <a:endParaRPr b="1" sz="1700">
              <a:latin typeface="Nunito"/>
              <a:ea typeface="Nunito"/>
              <a:cs typeface="Nunito"/>
              <a:sym typeface="Nunito"/>
            </a:endParaRPr>
          </a:p>
          <a:p>
            <a:pPr indent="0" lvl="0" marL="0" rtl="0" algn="l">
              <a:spcBef>
                <a:spcPts val="0"/>
              </a:spcBef>
              <a:spcAft>
                <a:spcPts val="0"/>
              </a:spcAft>
              <a:buNone/>
            </a:pPr>
            <a:r>
              <a:t/>
            </a:r>
            <a:endParaRPr b="1" sz="1700">
              <a:latin typeface="Nunito"/>
              <a:ea typeface="Nunito"/>
              <a:cs typeface="Nunito"/>
              <a:sym typeface="Nunito"/>
            </a:endParaRPr>
          </a:p>
          <a:p>
            <a:pPr indent="0" lvl="0" marL="0" rtl="0" algn="l">
              <a:spcBef>
                <a:spcPts val="0"/>
              </a:spcBef>
              <a:spcAft>
                <a:spcPts val="0"/>
              </a:spcAft>
              <a:buNone/>
            </a:pPr>
            <a:r>
              <a:t/>
            </a:r>
            <a:endParaRPr b="1" sz="1700">
              <a:latin typeface="Nunito"/>
              <a:ea typeface="Nunito"/>
              <a:cs typeface="Nunito"/>
              <a:sym typeface="Nunito"/>
            </a:endParaRPr>
          </a:p>
        </p:txBody>
      </p:sp>
      <p:pic>
        <p:nvPicPr>
          <p:cNvPr id="323" name="Google Shape;323;p20"/>
          <p:cNvPicPr preferRelativeResize="0"/>
          <p:nvPr/>
        </p:nvPicPr>
        <p:blipFill>
          <a:blip r:embed="rId3">
            <a:alphaModFix/>
          </a:blip>
          <a:stretch>
            <a:fillRect/>
          </a:stretch>
        </p:blipFill>
        <p:spPr>
          <a:xfrm>
            <a:off x="426400" y="1516300"/>
            <a:ext cx="8093001" cy="2575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nvSpPr>
        <p:spPr>
          <a:xfrm>
            <a:off x="633375" y="180075"/>
            <a:ext cx="5878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Nunito"/>
                <a:ea typeface="Nunito"/>
                <a:cs typeface="Nunito"/>
                <a:sym typeface="Nunito"/>
              </a:rPr>
              <a:t>WOW ! I have prepared my target set for ML training </a:t>
            </a:r>
            <a:endParaRPr b="1" sz="1600">
              <a:latin typeface="Nunito"/>
              <a:ea typeface="Nunito"/>
              <a:cs typeface="Nunito"/>
              <a:sym typeface="Nunito"/>
            </a:endParaRPr>
          </a:p>
        </p:txBody>
      </p:sp>
      <p:sp>
        <p:nvSpPr>
          <p:cNvPr id="329" name="Google Shape;329;p21"/>
          <p:cNvSpPr txBox="1"/>
          <p:nvPr/>
        </p:nvSpPr>
        <p:spPr>
          <a:xfrm>
            <a:off x="767900" y="863125"/>
            <a:ext cx="719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30" name="Google Shape;330;p21"/>
          <p:cNvPicPr preferRelativeResize="0"/>
          <p:nvPr/>
        </p:nvPicPr>
        <p:blipFill>
          <a:blip r:embed="rId3">
            <a:alphaModFix/>
          </a:blip>
          <a:stretch>
            <a:fillRect/>
          </a:stretch>
        </p:blipFill>
        <p:spPr>
          <a:xfrm>
            <a:off x="767900" y="1043175"/>
            <a:ext cx="4656612" cy="35753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