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B96F0-84CC-44E0-8D8F-8B874A732568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C1DA-CB29-452E-AC3D-98D83F8A7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8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45D3-F75F-4FDB-A3B9-10D4C8EA8C7A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8FB2-A207-4B68-A76C-3994D598C61D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0AE-E9F3-4D2C-8826-6F6805AFC822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80D9-F4B6-4017-BD63-DB32199EBF10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33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47-77CF-4705-BEA9-2C90F867322D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6FC-4C35-44B7-8FC7-068954B8A40F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3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2E3D-CCBE-4F85-8DF6-340743F41DF7}" type="datetime1">
              <a:rPr lang="en-GB" smtClean="0"/>
              <a:t>20/11/2019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8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9EC4-8D66-42C1-BA8C-5AC0265CFE29}" type="datetime1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CB3-CFD7-4132-8921-CA95DB2FC791}" type="datetime1">
              <a:rPr lang="en-GB" smtClean="0"/>
              <a:t>20/11/2019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95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689E-AA4A-4DA7-9B92-4B813A0001A5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BFF-584C-4364-A11F-E5A4B2D4F910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A447-56CA-4A8E-99AF-CC1BDCA2639D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Generic 2D Inverse Kinematics for Rovers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Miro Voellmy, 2019-04-09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Robot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9" y="1891212"/>
            <a:ext cx="3563775" cy="330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689" y="1650581"/>
            <a:ext cx="8382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677" y="4881399"/>
            <a:ext cx="11430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782" y="3639157"/>
            <a:ext cx="165735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305" y="2575477"/>
            <a:ext cx="2550065" cy="828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4849" y="1948934"/>
            <a:ext cx="41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Position and orientation of rover in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4849" y="2805107"/>
            <a:ext cx="47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Linear and angular velocities of rover in 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4848" y="3897404"/>
            <a:ext cx="383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Transformation from world to rover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4848" y="4944383"/>
            <a:ext cx="43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Velocities transformed from world to rover</a:t>
            </a:r>
          </a:p>
        </p:txBody>
      </p:sp>
    </p:spTree>
    <p:extLst>
      <p:ext uri="{BB962C8B-B14F-4D97-AF65-F5344CB8AC3E}">
        <p14:creationId xmlns:p14="http://schemas.microsoft.com/office/powerpoint/2010/main" val="21503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Steered Wheel Constraints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89" y="2710136"/>
            <a:ext cx="5040282" cy="1033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" y="1690687"/>
            <a:ext cx="3762375" cy="3152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2527" y="2710136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Rolling Constraint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2527" y="3179545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No Sliding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8042" y="4763253"/>
                <a:ext cx="10700084" cy="206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 smtClean="0"/>
                  <a:t>Equations 3.15 &amp; 3.16 are used to first compute the steering angle </a:t>
                </a:r>
                <a14:m>
                  <m:oMath xmlns:m="http://schemas.openxmlformats.org/officeDocument/2006/math">
                    <m:r>
                      <a:rPr lang="de-CH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400" dirty="0" smtClean="0"/>
                  <a:t> with (3.16) and then the wheel speed</a:t>
                </a:r>
                <a:r>
                  <a:rPr lang="de-CH" sz="1400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sz="1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sz="1400" dirty="0" smtClean="0"/>
                  <a:t> with (3.15) for each wheel.</a:t>
                </a:r>
              </a:p>
              <a:p>
                <a:endParaRPr lang="de-CH" sz="1400" dirty="0" smtClean="0"/>
              </a:p>
              <a:p>
                <a:r>
                  <a:rPr lang="de-CH" sz="1400" dirty="0" smtClean="0"/>
                  <a:t>We want to steer the rover with respect to the rover frame. Therefore:</a:t>
                </a:r>
              </a:p>
              <a:p>
                <a:endParaRPr lang="de-CH" sz="1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CH" sz="1400" b="0" i="1" dirty="0" smtClean="0">
                    <a:latin typeface="Cambria Math" panose="02040503050406030204" pitchFamily="18" charset="0"/>
                  </a:rPr>
                  <a:t>     </a:t>
                </a:r>
                <a:r>
                  <a:rPr lang="de-CH" sz="1400" dirty="0" smtClean="0"/>
                  <a:t>and   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CH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r>
                        <a:rPr lang="de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sz="1400" dirty="0" smtClean="0"/>
              </a:p>
              <a:p>
                <a:endParaRPr lang="de-CH" sz="14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" y="4763253"/>
                <a:ext cx="10700084" cy="2069734"/>
              </a:xfrm>
              <a:prstGeom prst="rect">
                <a:avLst/>
              </a:prstGeom>
              <a:blipFill>
                <a:blip r:embed="rId4"/>
                <a:stretch>
                  <a:fillRect l="-171" t="-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 Wheel 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1800" dirty="0" smtClean="0"/>
                  <a:t>The equations (3.15, 3.16) simplify to: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acc>
                        <m:accPr>
                          <m:chr m:val="̇"/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de-CH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endParaRPr lang="de-CH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r>
                  <a:rPr lang="de-CH" sz="1800" dirty="0" smtClean="0"/>
                  <a:t>Solving for </a:t>
                </a:r>
                <a14:m>
                  <m:oMath xmlns:m="http://schemas.openxmlformats.org/officeDocument/2006/math">
                    <m:r>
                      <a:rPr lang="de-CH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800" dirty="0" smtClean="0"/>
                  <a:t> using [1]: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800" b="0" i="0" dirty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de-CH" sz="18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CH" sz="1800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d>
                        <m:dPr>
                          <m:ctrlPr>
                            <a:rPr lang="de-CH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latin typeface="Cambria Math" panose="02040503050406030204" pitchFamily="18" charset="0"/>
                                </a:rPr>
                                <m:t>alpha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CH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:r>
                  <a:rPr lang="de-CH" sz="18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sz="1800" dirty="0" smtClean="0"/>
                  <a:t> with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800" dirty="0" smtClean="0"/>
                  <a:t> now known: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de-CH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CH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de-CH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2253" y="3850105"/>
            <a:ext cx="7355305" cy="84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81137" y="5301916"/>
            <a:ext cx="5237747" cy="8750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107" y="6503788"/>
                <a:ext cx="9553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dirty="0" smtClean="0"/>
                  <a:t>[1]: 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de-CH" sz="1200" dirty="0" smtClean="0"/>
                  <a:t>      and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de-CH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de-CH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7" y="6503788"/>
                <a:ext cx="9553073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6922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CH" dirty="0" smtClean="0"/>
                  <a:t>As shown in figure 3.5,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defines the wheel angle in respect the rover origin-normal.</a:t>
                </a:r>
              </a:p>
              <a:p>
                <a:pPr marL="0" indent="0">
                  <a:buNone/>
                </a:pPr>
                <a:r>
                  <a:rPr lang="de-CH" dirty="0" smtClean="0"/>
                  <a:t>For practical purposes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in respect to the forward direction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 smtClean="0"/>
                  <a:t> is required.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69221"/>
              </a:xfrm>
              <a:blipFill>
                <a:blip r:embed="rId2"/>
                <a:stretch>
                  <a:fillRect l="-1043" t="-11111" b="-9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Corrections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05807" y="3558633"/>
                <a:ext cx="138941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7" y="3558633"/>
                <a:ext cx="1389419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816207" y="3600299"/>
                <a:ext cx="1418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207" y="3600299"/>
                <a:ext cx="14180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7591556" y="4388004"/>
            <a:ext cx="3263955" cy="2388652"/>
            <a:chOff x="5217324" y="4403932"/>
            <a:chExt cx="3263955" cy="2388652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622948" y="5082013"/>
              <a:ext cx="1218032" cy="79493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16001980">
              <a:off x="6342410" y="4661376"/>
              <a:ext cx="595313" cy="800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674526" y="5360208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4525" y="6334766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674525" y="5103033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5217324" y="5878184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024167" y="4716353"/>
                  <a:ext cx="457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167" y="4716353"/>
                  <a:ext cx="45711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111978" y="587818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978" y="5878183"/>
                  <a:ext cx="3824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H="1">
              <a:off x="6614460" y="5088859"/>
              <a:ext cx="1866819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27366" y="4931688"/>
              <a:ext cx="1338544" cy="150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18463097">
              <a:off x="6251040" y="4471658"/>
              <a:ext cx="1112390" cy="1112390"/>
            </a:xfrm>
            <a:prstGeom prst="arc">
              <a:avLst>
                <a:gd name="adj1" fmla="val 2923335"/>
                <a:gd name="adj2" fmla="val 3485612"/>
              </a:avLst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735039" y="5373575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039" y="5373575"/>
                  <a:ext cx="3840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Arc 105"/>
            <p:cNvSpPr/>
            <p:nvPr/>
          </p:nvSpPr>
          <p:spPr>
            <a:xfrm rot="18463097">
              <a:off x="6060128" y="4505520"/>
              <a:ext cx="1166679" cy="1166679"/>
            </a:xfrm>
            <a:prstGeom prst="arc">
              <a:avLst>
                <a:gd name="adj1" fmla="val 3148954"/>
                <a:gd name="adj2" fmla="val 5165245"/>
              </a:avLst>
            </a:prstGeom>
            <a:ln w="12700">
              <a:solidFill>
                <a:srgbClr val="92D05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7151016" y="4403932"/>
                  <a:ext cx="44111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016" y="4403932"/>
                  <a:ext cx="4411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8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 rot="5139033">
              <a:off x="6489571" y="4369391"/>
              <a:ext cx="1642522" cy="2126931"/>
              <a:chOff x="6359201" y="3528091"/>
              <a:chExt cx="1642522" cy="2126931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16460967" flipH="1" flipV="1">
                <a:off x="6548597" y="3828739"/>
                <a:ext cx="1753773" cy="1152478"/>
              </a:xfrm>
              <a:prstGeom prst="line">
                <a:avLst/>
              </a:prstGeom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7" name="Arc 116"/>
              <p:cNvSpPr/>
              <p:nvPr/>
            </p:nvSpPr>
            <p:spPr>
              <a:xfrm rot="18463097">
                <a:off x="6359201" y="4735172"/>
                <a:ext cx="919850" cy="919850"/>
              </a:xfrm>
              <a:prstGeom prst="arc">
                <a:avLst>
                  <a:gd name="adj1" fmla="val 18889095"/>
                  <a:gd name="adj2" fmla="val 0"/>
                </a:avLst>
              </a:prstGeom>
              <a:ln w="12700">
                <a:solidFill>
                  <a:srgbClr val="FF0000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6741326" y="4243356"/>
                <a:ext cx="36219" cy="1012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/>
          <p:cNvGrpSpPr/>
          <p:nvPr/>
        </p:nvGrpSpPr>
        <p:grpSpPr>
          <a:xfrm>
            <a:off x="386288" y="3759689"/>
            <a:ext cx="2429187" cy="2813365"/>
            <a:chOff x="301985" y="3870736"/>
            <a:chExt cx="2429187" cy="2813365"/>
          </a:xfrm>
        </p:grpSpPr>
        <p:sp>
          <p:nvSpPr>
            <p:cNvPr id="11" name="Rectangle 10"/>
            <p:cNvSpPr/>
            <p:nvPr/>
          </p:nvSpPr>
          <p:spPr>
            <a:xfrm rot="16001980">
              <a:off x="1427071" y="4552893"/>
              <a:ext cx="59531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759187" y="5251725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59186" y="6226283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59186" y="4994550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301985" y="5769701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710956" y="4047431"/>
              <a:ext cx="721391" cy="934717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8463097">
              <a:off x="1242430" y="4413168"/>
              <a:ext cx="1029178" cy="1029178"/>
            </a:xfrm>
            <a:prstGeom prst="arc">
              <a:avLst>
                <a:gd name="adj1" fmla="val 18889095"/>
                <a:gd name="adj2" fmla="val 0"/>
              </a:avLst>
            </a:prstGeom>
            <a:ln w="12700">
              <a:solidFill>
                <a:srgbClr val="FF0000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1673587" y="3982473"/>
              <a:ext cx="36219" cy="10120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757235" y="3870736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235" y="3870736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196639" y="5769700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639" y="5769700"/>
                  <a:ext cx="38241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/>
            <p:cNvGrpSpPr/>
            <p:nvPr/>
          </p:nvGrpSpPr>
          <p:grpSpPr>
            <a:xfrm rot="5240278">
              <a:off x="1446839" y="4421810"/>
              <a:ext cx="1140885" cy="1411666"/>
              <a:chOff x="6359201" y="4243356"/>
              <a:chExt cx="1140885" cy="141166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6784401" y="4308314"/>
                <a:ext cx="715685" cy="927324"/>
              </a:xfrm>
              <a:prstGeom prst="line">
                <a:avLst/>
              </a:prstGeom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2" name="Arc 121"/>
              <p:cNvSpPr/>
              <p:nvPr/>
            </p:nvSpPr>
            <p:spPr>
              <a:xfrm rot="18463097">
                <a:off x="6359201" y="4735172"/>
                <a:ext cx="919850" cy="919850"/>
              </a:xfrm>
              <a:prstGeom prst="arc">
                <a:avLst>
                  <a:gd name="adj1" fmla="val 18889095"/>
                  <a:gd name="adj2" fmla="val 0"/>
                </a:avLst>
              </a:prstGeom>
              <a:ln w="12700">
                <a:solidFill>
                  <a:srgbClr val="FF0000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6741326" y="4243356"/>
                <a:ext cx="36219" cy="1012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2347156" y="5016455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156" y="5016455"/>
                  <a:ext cx="3840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/>
            <p:nvPr/>
          </p:nvCxnSpPr>
          <p:spPr>
            <a:xfrm flipH="1" flipV="1">
              <a:off x="1850761" y="4827137"/>
              <a:ext cx="5382" cy="1503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1699446" y="4812601"/>
              <a:ext cx="159514" cy="1314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133677" y="4394231"/>
            <a:ext cx="2612767" cy="2311869"/>
            <a:chOff x="2835533" y="4396808"/>
            <a:chExt cx="2612767" cy="2311869"/>
          </a:xfrm>
        </p:grpSpPr>
        <p:sp>
          <p:nvSpPr>
            <p:cNvPr id="67" name="Rectangle 66"/>
            <p:cNvSpPr/>
            <p:nvPr/>
          </p:nvSpPr>
          <p:spPr>
            <a:xfrm rot="18443491">
              <a:off x="3960619" y="4577469"/>
              <a:ext cx="59531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3292735" y="5276301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292734" y="6250859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292734" y="5019126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>
              <a:off x="2835533" y="5794277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298123" y="5552212"/>
                  <a:ext cx="813621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23" y="5552212"/>
                  <a:ext cx="81362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730187" y="5794276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187" y="5794276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>
              <a:off x="4261202" y="5002570"/>
              <a:ext cx="1032693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Arc 78"/>
            <p:cNvSpPr/>
            <p:nvPr/>
          </p:nvSpPr>
          <p:spPr>
            <a:xfrm rot="18463097">
              <a:off x="3698382" y="4426076"/>
              <a:ext cx="1166679" cy="1166679"/>
            </a:xfrm>
            <a:prstGeom prst="arc">
              <a:avLst>
                <a:gd name="adj1" fmla="val 3183973"/>
                <a:gd name="adj2" fmla="val 5483555"/>
              </a:avLst>
            </a:prstGeom>
            <a:ln w="12700">
              <a:solidFill>
                <a:srgbClr val="92D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261202" y="5002569"/>
              <a:ext cx="1032693" cy="767131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4265682" y="4994518"/>
              <a:ext cx="868293" cy="655109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4870626" y="5055360"/>
                  <a:ext cx="44111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26" y="5055360"/>
                  <a:ext cx="44111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38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/>
            <p:nvPr/>
          </p:nvCxnSpPr>
          <p:spPr>
            <a:xfrm flipH="1" flipV="1">
              <a:off x="4259475" y="5000075"/>
              <a:ext cx="1188825" cy="876874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Arc 134"/>
            <p:cNvSpPr/>
            <p:nvPr/>
          </p:nvSpPr>
          <p:spPr>
            <a:xfrm>
              <a:off x="3717302" y="4457565"/>
              <a:ext cx="1076295" cy="1076295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4255055" y="4396808"/>
              <a:ext cx="475310" cy="61586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6111377" y="446035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377" y="4460353"/>
                <a:ext cx="3824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1194026" y="6108213"/>
                <a:ext cx="501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26" y="6108213"/>
                <a:ext cx="5017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392424" y="5332947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4" y="5332947"/>
                <a:ext cx="4643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Requirements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be set to minimize the wheel steering from its current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𝑐𝑢𝑟𝑟</m:t>
                        </m:r>
                      </m:sub>
                    </m:sSub>
                  </m:oMath>
                </a14:m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wheel steering also has to stay within the motor limits:</a:t>
                </a:r>
              </a:p>
              <a:p>
                <a:pPr marL="0" indent="0">
                  <a:buNone/>
                </a:pPr>
                <a:endParaRPr lang="de-CH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−100°≤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≤+100°</m:t>
                      </m:r>
                    </m:oMath>
                  </m:oMathPara>
                </a14:m>
                <a:endParaRPr lang="de-CH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is changed by factors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de-CH" dirty="0" smtClean="0"/>
                  <a:t> and therefore the wheel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dirty="0" smtClean="0"/>
                  <a:t> has to be negated accordingly.</a:t>
                </a:r>
              </a:p>
              <a:p>
                <a:pPr marL="0" indent="0" algn="ctr">
                  <a:buNone/>
                </a:pPr>
                <a:r>
                  <a:rPr lang="de-CH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endParaRPr lang="de-CH" dirty="0"/>
              </a:p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endParaRPr lang="de-CH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Correction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013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CH" dirty="0" smtClean="0"/>
                  <a:t>1.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de-CH" b="0" dirty="0" smtClean="0"/>
              </a:p>
              <a:p>
                <a:pPr marL="0" indent="0">
                  <a:buNone/>
                </a:pPr>
                <a:r>
                  <a:rPr lang="de-CH" dirty="0" smtClean="0"/>
                  <a:t>2.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/>
                  <a:t> </a:t>
                </a:r>
                <a:r>
                  <a:rPr lang="de-CH" dirty="0" smtClean="0"/>
                  <a:t>to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3.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motor limits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−100°≤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≤+100°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4. </a:t>
                </a:r>
                <a:r>
                  <a:rPr lang="de-CH" dirty="0"/>
                  <a:t>I</a:t>
                </a:r>
                <a:r>
                  <a:rPr lang="de-CH" dirty="0" smtClean="0"/>
                  <a:t>f there are alternative configurations possible:</a:t>
                </a:r>
              </a:p>
              <a:p>
                <a:pPr marL="0" indent="0" algn="ctr">
                  <a:buNone/>
                </a:pP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−100°≤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 °≤+100°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5.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closestest one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</m:sub>
                    </m:sSub>
                  </m:oMath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  <a:p>
                <a:endParaRPr lang="de-CH" dirty="0" smtClean="0"/>
              </a:p>
              <a:p>
                <a:endParaRPr lang="de-CH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01300" cy="4351338"/>
              </a:xfrm>
              <a:blipFill>
                <a:blip r:embed="rId2"/>
                <a:stretch>
                  <a:fillRect l="-123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e 83"/>
          <p:cNvSpPr/>
          <p:nvPr/>
        </p:nvSpPr>
        <p:spPr>
          <a:xfrm>
            <a:off x="5011614" y="4986184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>
            <a:off x="5010238" y="4981119"/>
            <a:ext cx="1169714" cy="1169714"/>
          </a:xfrm>
          <a:prstGeom prst="pie">
            <a:avLst>
              <a:gd name="adj1" fmla="val 3348402"/>
              <a:gd name="adj2" fmla="val 7020975"/>
            </a:avLst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7" name="Pie 86"/>
          <p:cNvSpPr/>
          <p:nvPr/>
        </p:nvSpPr>
        <p:spPr>
          <a:xfrm>
            <a:off x="5010238" y="4986121"/>
            <a:ext cx="1169714" cy="1169714"/>
          </a:xfrm>
          <a:prstGeom prst="pie">
            <a:avLst>
              <a:gd name="adj1" fmla="val 14551381"/>
              <a:gd name="adj2" fmla="val 17704771"/>
            </a:avLst>
          </a:prstGeom>
          <a:solidFill>
            <a:schemeClr val="accent1">
              <a:alpha val="7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Pie 71"/>
          <p:cNvSpPr/>
          <p:nvPr/>
        </p:nvSpPr>
        <p:spPr>
          <a:xfrm>
            <a:off x="1151548" y="4967348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Steering Angle Correction </a:t>
            </a:r>
            <a:r>
              <a:rPr lang="de-CH" dirty="0" smtClean="0"/>
              <a:t>Example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15569" y="2765730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15568" y="3503640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15568" y="2571003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769388" y="3157927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46797" y="3157927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97" y="3157927"/>
                <a:ext cx="248063" cy="239578"/>
              </a:xfrm>
              <a:prstGeom prst="rect">
                <a:avLst/>
              </a:prstGeom>
              <a:blipFill>
                <a:blip r:embed="rId2"/>
                <a:stretch>
                  <a:fillRect r="-20000" b="-35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5836788" y="2569796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6625468">
            <a:off x="5329587" y="2511804"/>
            <a:ext cx="933368" cy="450755"/>
            <a:chOff x="1927299" y="2455350"/>
            <a:chExt cx="1438879" cy="694882"/>
          </a:xfrm>
        </p:grpSpPr>
        <p:sp>
          <p:nvSpPr>
            <p:cNvPr id="6" name="Rectangle 5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79431" y="2827403"/>
              <a:ext cx="98674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 rot="18463097">
            <a:off x="5391008" y="2089085"/>
            <a:ext cx="958053" cy="958053"/>
          </a:xfrm>
          <a:prstGeom prst="arc">
            <a:avLst>
              <a:gd name="adj1" fmla="val 9892067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07527" y="146800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202931" y="2770122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02930" y="3508032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02930" y="2575395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856750" y="3162319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08204" y="1512937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=620°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4" y="1512937"/>
                <a:ext cx="145029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34159" y="3162319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9" y="3162319"/>
                <a:ext cx="248063" cy="239578"/>
              </a:xfrm>
              <a:prstGeom prst="rect">
                <a:avLst/>
              </a:prstGeom>
              <a:blipFill>
                <a:blip r:embed="rId4"/>
                <a:stretch>
                  <a:fillRect r="-2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H="1">
            <a:off x="1924150" y="2574188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6625468">
            <a:off x="1416949" y="2516196"/>
            <a:ext cx="933368" cy="450755"/>
            <a:chOff x="1927299" y="2455350"/>
            <a:chExt cx="1438879" cy="694882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79431" y="2827403"/>
              <a:ext cx="98674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rot="18463097">
            <a:off x="1478370" y="2093477"/>
            <a:ext cx="958053" cy="958053"/>
          </a:xfrm>
          <a:prstGeom prst="arc">
            <a:avLst>
              <a:gd name="adj1" fmla="val 3156373"/>
              <a:gd name="adj2" fmla="val 3147190"/>
            </a:avLst>
          </a:prstGeom>
          <a:ln w="1270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82584" y="151293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  <a:r>
              <a:rPr lang="de-CH" dirty="0" smtClean="0"/>
              <a:t>.</a:t>
            </a:r>
            <a:endParaRPr lang="en-GB" dirty="0"/>
          </a:p>
        </p:txBody>
      </p:sp>
      <p:sp>
        <p:nvSpPr>
          <p:cNvPr id="44" name="Arc 43"/>
          <p:cNvSpPr/>
          <p:nvPr/>
        </p:nvSpPr>
        <p:spPr>
          <a:xfrm rot="18463097">
            <a:off x="1417612" y="2047967"/>
            <a:ext cx="1032960" cy="1032960"/>
          </a:xfrm>
          <a:prstGeom prst="arc">
            <a:avLst>
              <a:gd name="adj1" fmla="val 9787560"/>
              <a:gd name="adj2" fmla="val 315604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301213" y="1464471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13" y="1464471"/>
                <a:ext cx="145029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8654359" y="2769120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54358" y="3507030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654358" y="2574393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8308178" y="3161317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985587" y="3161317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87" y="3161317"/>
                <a:ext cx="248063" cy="239578"/>
              </a:xfrm>
              <a:prstGeom prst="rect">
                <a:avLst/>
              </a:prstGeom>
              <a:blipFill>
                <a:blip r:embed="rId6"/>
                <a:stretch>
                  <a:fillRect r="-1707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9375578" y="2573186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6623642">
            <a:off x="8988807" y="2217212"/>
            <a:ext cx="914077" cy="450755"/>
            <a:chOff x="1452080" y="2455350"/>
            <a:chExt cx="1409140" cy="694882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Arc 54"/>
          <p:cNvSpPr/>
          <p:nvPr/>
        </p:nvSpPr>
        <p:spPr>
          <a:xfrm rot="18463097">
            <a:off x="8929798" y="2092475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8346317" y="147139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  <a:r>
              <a:rPr lang="de-CH" dirty="0" smtClean="0"/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840003" y="1467861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03" y="1467861"/>
                <a:ext cx="145029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 flipV="1">
            <a:off x="1026705" y="5748638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26704" y="6486548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26704" y="5553911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680524" y="6140835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357933" y="6140835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33" y="6140835"/>
                <a:ext cx="248063" cy="239578"/>
              </a:xfrm>
              <a:prstGeom prst="rect">
                <a:avLst/>
              </a:prstGeom>
              <a:blipFill>
                <a:blip r:embed="rId8"/>
                <a:stretch>
                  <a:fillRect r="-20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747924" y="5552704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6623642">
            <a:off x="1361153" y="5196730"/>
            <a:ext cx="914077" cy="450755"/>
            <a:chOff x="1452080" y="2455350"/>
            <a:chExt cx="1409140" cy="694882"/>
          </a:xfrm>
        </p:grpSpPr>
        <p:sp>
          <p:nvSpPr>
            <p:cNvPr id="67" name="Rectangle 66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Arc 68"/>
          <p:cNvSpPr/>
          <p:nvPr/>
        </p:nvSpPr>
        <p:spPr>
          <a:xfrm rot="18463097">
            <a:off x="1302144" y="5071993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718663" y="445091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3.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212349" y="4447379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49" y="4447379"/>
                <a:ext cx="145029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H="1" flipV="1">
            <a:off x="4886771" y="5767474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86770" y="6505384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86770" y="5572747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217999" y="6159671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99" y="6159671"/>
                <a:ext cx="248063" cy="239578"/>
              </a:xfrm>
              <a:prstGeom prst="rect">
                <a:avLst/>
              </a:prstGeom>
              <a:blipFill>
                <a:blip r:embed="rId10"/>
                <a:stretch>
                  <a:fillRect r="-1707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H="1">
            <a:off x="5607990" y="5571540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6623642">
            <a:off x="5221219" y="5215566"/>
            <a:ext cx="914077" cy="450755"/>
            <a:chOff x="1452080" y="2455350"/>
            <a:chExt cx="1409140" cy="694882"/>
          </a:xfrm>
        </p:grpSpPr>
        <p:sp>
          <p:nvSpPr>
            <p:cNvPr id="79" name="Rectangle 78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Arc 80"/>
          <p:cNvSpPr/>
          <p:nvPr/>
        </p:nvSpPr>
        <p:spPr>
          <a:xfrm rot="18463097">
            <a:off x="5162210" y="5090829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4578729" y="446975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</a:t>
            </a:r>
            <a:r>
              <a:rPr lang="de-CH" dirty="0" smtClean="0"/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072415" y="4466215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15" y="4466215"/>
                <a:ext cx="145029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Pie 87"/>
          <p:cNvSpPr/>
          <p:nvPr/>
        </p:nvSpPr>
        <p:spPr>
          <a:xfrm>
            <a:off x="8713507" y="4981183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Pie 88"/>
          <p:cNvSpPr/>
          <p:nvPr/>
        </p:nvSpPr>
        <p:spPr>
          <a:xfrm>
            <a:off x="8712131" y="4976118"/>
            <a:ext cx="1169714" cy="1169714"/>
          </a:xfrm>
          <a:prstGeom prst="pie">
            <a:avLst>
              <a:gd name="adj1" fmla="val 3348402"/>
              <a:gd name="adj2" fmla="val 7020975"/>
            </a:avLst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Pie 89"/>
          <p:cNvSpPr/>
          <p:nvPr/>
        </p:nvSpPr>
        <p:spPr>
          <a:xfrm>
            <a:off x="8712131" y="4981120"/>
            <a:ext cx="1169714" cy="1169714"/>
          </a:xfrm>
          <a:prstGeom prst="pie">
            <a:avLst>
              <a:gd name="adj1" fmla="val 14551381"/>
              <a:gd name="adj2" fmla="val 17704771"/>
            </a:avLst>
          </a:prstGeom>
          <a:solidFill>
            <a:schemeClr val="accent1">
              <a:alpha val="7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8588664" y="5762473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588663" y="6500383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588663" y="5567746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8919892" y="6154670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92" y="6154670"/>
                <a:ext cx="248063" cy="239578"/>
              </a:xfrm>
              <a:prstGeom prst="rect">
                <a:avLst/>
              </a:prstGeom>
              <a:blipFill>
                <a:blip r:embed="rId12"/>
                <a:stretch>
                  <a:fillRect r="-1707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 flipH="1">
            <a:off x="9309883" y="5566539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rot="6623642">
            <a:off x="8822347" y="5494879"/>
            <a:ext cx="904204" cy="450755"/>
            <a:chOff x="1927299" y="2455350"/>
            <a:chExt cx="1393920" cy="694882"/>
          </a:xfrm>
        </p:grpSpPr>
        <p:sp>
          <p:nvSpPr>
            <p:cNvPr id="97" name="Rectangle 96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176358" flipV="1">
              <a:off x="2845142" y="2362396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rc 98"/>
          <p:cNvSpPr/>
          <p:nvPr/>
        </p:nvSpPr>
        <p:spPr>
          <a:xfrm rot="18463097">
            <a:off x="8864103" y="5085828"/>
            <a:ext cx="958053" cy="958053"/>
          </a:xfrm>
          <a:prstGeom prst="arc">
            <a:avLst>
              <a:gd name="adj1" fmla="val 3125896"/>
              <a:gd name="adj2" fmla="val 9903768"/>
            </a:avLst>
          </a:prstGeom>
          <a:ln w="127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8280622" y="446475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5.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8774308" y="4461214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−100°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308" y="4461214"/>
                <a:ext cx="145029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rc 101"/>
          <p:cNvSpPr/>
          <p:nvPr/>
        </p:nvSpPr>
        <p:spPr>
          <a:xfrm>
            <a:off x="4551971" y="6159772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c 102"/>
          <p:cNvSpPr/>
          <p:nvPr/>
        </p:nvSpPr>
        <p:spPr>
          <a:xfrm>
            <a:off x="8248652" y="6157720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9308446" y="5583829"/>
            <a:ext cx="264986" cy="701909"/>
          </a:xfrm>
          <a:prstGeom prst="line">
            <a:avLst/>
          </a:prstGeom>
          <a:ln w="127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9460456" y="6258872"/>
                <a:ext cx="750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𝑐𝑢𝑟𝑟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456" y="6258872"/>
                <a:ext cx="75071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 rot="18463097">
            <a:off x="8883933" y="5077206"/>
            <a:ext cx="900896" cy="900896"/>
          </a:xfrm>
          <a:prstGeom prst="arc">
            <a:avLst>
              <a:gd name="adj1" fmla="val 3462149"/>
              <a:gd name="adj2" fmla="val 7627293"/>
            </a:avLst>
          </a:prstGeom>
          <a:ln w="12700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Rolling and Sliding Constraints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4" y="2251409"/>
            <a:ext cx="5953125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94" y="4116553"/>
            <a:ext cx="5950933" cy="1024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91" y="3227935"/>
            <a:ext cx="1828800" cy="742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639396" y="3341716"/>
            <a:ext cx="69145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11818</TotalTime>
  <Words>155</Words>
  <Application>Microsoft Office PowerPoint</Application>
  <PresentationFormat>Widescreen</PresentationFormat>
  <Paragraphs>85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Generic 2D Inverse Kinematics for Rovers</vt:lpstr>
      <vt:lpstr>Robot Model</vt:lpstr>
      <vt:lpstr>Steered Wheel Constraints</vt:lpstr>
      <vt:lpstr>Steer Wheel Constraints</vt:lpstr>
      <vt:lpstr>Steering Angle Corrections</vt:lpstr>
      <vt:lpstr>Steering Angle Requirements</vt:lpstr>
      <vt:lpstr>Steering Angle Correction Procedure</vt:lpstr>
      <vt:lpstr>Steering Angle Correction Example</vt:lpstr>
      <vt:lpstr>Rolling and Sliding Constraints</vt:lpstr>
    </vt:vector>
  </TitlesOfParts>
  <Company>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Ackerman Control</dc:title>
  <dc:creator>Miro Voellmy</dc:creator>
  <cp:lastModifiedBy>Miro Voellmy</cp:lastModifiedBy>
  <cp:revision>52</cp:revision>
  <dcterms:created xsi:type="dcterms:W3CDTF">2019-03-18T07:59:09Z</dcterms:created>
  <dcterms:modified xsi:type="dcterms:W3CDTF">2019-11-20T15:11:46Z</dcterms:modified>
</cp:coreProperties>
</file>