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107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B96F0-84CC-44E0-8D8F-8B874A732568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FC1DA-CB29-452E-AC3D-98D83F8A7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789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45D3-F75F-4FDB-A3B9-10D4C8EA8C7A}" type="datetime1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0656-9E4C-4326-87A2-8BCE11126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1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8FB2-A207-4B68-A76C-3994D598C61D}" type="datetime1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0656-9E4C-4326-87A2-8BCE11126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3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80AE-E9F3-4D2C-8826-6F6805AFC822}" type="datetime1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0656-9E4C-4326-87A2-8BCE11126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14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80D9-F4B6-4017-BD63-DB32199EBF10}" type="datetime1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0656-9E4C-4326-87A2-8BCE11126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33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ED47-77CF-4705-BEA9-2C90F867322D}" type="datetime1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0656-9E4C-4326-87A2-8BCE11126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51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6FC-4C35-44B7-8FC7-068954B8A40F}" type="datetime1">
              <a:rPr lang="en-GB" smtClean="0"/>
              <a:t>09/04/2019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0656-9E4C-4326-87A2-8BCE11126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73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2E3D-CCBE-4F85-8DF6-340743F41DF7}" type="datetime1">
              <a:rPr lang="en-GB" smtClean="0"/>
              <a:t>09/04/2019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0656-9E4C-4326-87A2-8BCE11126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68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9EC4-8D66-42C1-BA8C-5AC0265CFE29}" type="datetime1">
              <a:rPr lang="en-GB" smtClean="0"/>
              <a:t>09/04/2019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0656-9E4C-4326-87A2-8BCE11126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39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2CB3-CFD7-4132-8921-CA95DB2FC791}" type="datetime1">
              <a:rPr lang="en-GB" smtClean="0"/>
              <a:t>09/04/2019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0656-9E4C-4326-87A2-8BCE11126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95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7689E-AA4A-4DA7-9B92-4B813A0001A5}" type="datetime1">
              <a:rPr lang="en-GB" smtClean="0"/>
              <a:t>09/04/2019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0656-9E4C-4326-87A2-8BCE11126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07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CBFF-584C-4364-A11F-E5A4B2D4F910}" type="datetime1">
              <a:rPr lang="en-GB" smtClean="0"/>
              <a:t>09/04/2019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0656-9E4C-4326-87A2-8BCE11126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53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CA447-56CA-4A8E-99AF-CC1BDCA2639D}" type="datetime1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60656-9E4C-4326-87A2-8BCE111262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22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Generic </a:t>
            </a:r>
            <a:r>
              <a:rPr lang="de-CH" dirty="0" smtClean="0"/>
              <a:t>Crab Kinematics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Miro Voellmy, 2019-04-09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716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Robot Model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79" y="1891212"/>
            <a:ext cx="3563775" cy="3309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689" y="1650581"/>
            <a:ext cx="838200" cy="885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1677" y="4881399"/>
            <a:ext cx="1143000" cy="495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6782" y="3639157"/>
            <a:ext cx="1657350" cy="885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9305" y="2575477"/>
            <a:ext cx="2550065" cy="8285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84849" y="1948934"/>
            <a:ext cx="41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Position and orientation of rover in world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84849" y="2805107"/>
            <a:ext cx="479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Linear and angular velocities of rover in world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84848" y="3897404"/>
            <a:ext cx="383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Transformation from world to rover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84848" y="4944383"/>
            <a:ext cx="431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Velocities transformed from world to rover</a:t>
            </a:r>
          </a:p>
        </p:txBody>
      </p:sp>
    </p:spTree>
    <p:extLst>
      <p:ext uri="{BB962C8B-B14F-4D97-AF65-F5344CB8AC3E}">
        <p14:creationId xmlns:p14="http://schemas.microsoft.com/office/powerpoint/2010/main" val="215032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Steered Wheel Constraints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489" y="2710136"/>
            <a:ext cx="5040282" cy="10336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42" y="1690687"/>
            <a:ext cx="3762375" cy="31527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72527" y="2710136"/>
            <a:ext cx="301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Rolling Constraint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72527" y="3179545"/>
            <a:ext cx="301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No Sliding Constraint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78042" y="4763253"/>
                <a:ext cx="10700084" cy="2069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400" dirty="0" smtClean="0"/>
                  <a:t>Equations 3.15 &amp; 3.16 are used to first compute the steering angle </a:t>
                </a:r>
                <a14:m>
                  <m:oMath xmlns:m="http://schemas.openxmlformats.org/officeDocument/2006/math">
                    <m:r>
                      <a:rPr lang="de-CH" sz="1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400" dirty="0" smtClean="0"/>
                  <a:t> with (3.16) and then the wheel speed</a:t>
                </a:r>
                <a:r>
                  <a:rPr lang="de-CH" sz="1400" dirty="0" smtClean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CH" sz="14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sz="1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</m:oMath>
                </a14:m>
                <a:r>
                  <a:rPr lang="de-CH" sz="1400" dirty="0" smtClean="0"/>
                  <a:t> with (3.15) for each wheel.</a:t>
                </a:r>
              </a:p>
              <a:p>
                <a:endParaRPr lang="de-CH" sz="1400" dirty="0" smtClean="0"/>
              </a:p>
              <a:p>
                <a:r>
                  <a:rPr lang="de-CH" sz="1400" dirty="0" smtClean="0"/>
                  <a:t>We want to steer the rover with respect to the rover frame. Therefore:</a:t>
                </a:r>
              </a:p>
              <a:p>
                <a:endParaRPr lang="de-CH" sz="14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CH" sz="1400" b="0" i="1" dirty="0" smtClean="0">
                    <a:latin typeface="Cambria Math" panose="02040503050406030204" pitchFamily="18" charset="0"/>
                  </a:rPr>
                  <a:t>     </a:t>
                </a:r>
                <a:r>
                  <a:rPr lang="de-CH" sz="1400" dirty="0" smtClean="0"/>
                  <a:t>and    </a:t>
                </a:r>
                <a14:m>
                  <m:oMath xmlns:m="http://schemas.openxmlformats.org/officeDocument/2006/math"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de-CH" sz="1400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l-G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l-G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ξ</m:t>
                              </m:r>
                            </m:e>
                            <m:sub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acc>
                      <m:r>
                        <a:rPr lang="de-CH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acc>
                        <m:accPr>
                          <m:chr m:val="̇"/>
                          <m:ctrl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ξ</m:t>
                              </m:r>
                            </m:e>
                            <m:sub>
                              <m:r>
                                <a:rPr lang="de-CH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acc>
                      <m:r>
                        <a:rPr lang="de-CH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CH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de-CH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de-CH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CH" sz="14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de-CH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de-CH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sz="14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de-CH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de-CH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de-CH" sz="14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CH" sz="1400" dirty="0" smtClean="0"/>
              </a:p>
              <a:p>
                <a:endParaRPr lang="de-CH" sz="1400" dirty="0" smtClean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2" y="4763253"/>
                <a:ext cx="10700084" cy="2069734"/>
              </a:xfrm>
              <a:prstGeom prst="rect">
                <a:avLst/>
              </a:prstGeom>
              <a:blipFill>
                <a:blip r:embed="rId4"/>
                <a:stretch>
                  <a:fillRect l="-171" t="-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96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Steer Wheel Constraints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CH" sz="1800" dirty="0" smtClean="0"/>
                  <a:t>The equations (3.15, 3.16) simplify to:</a:t>
                </a:r>
              </a:p>
              <a:p>
                <a:pPr marL="0" indent="0">
                  <a:buNone/>
                </a:pPr>
                <a:endParaRPr lang="de-CH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CH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 sz="1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CH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de-CH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CH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acc>
                        <m:accPr>
                          <m:chr m:val="̇"/>
                          <m:ctrlPr>
                            <a:rPr lang="de-CH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sz="1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acc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 −</m:t>
                      </m:r>
                      <m:func>
                        <m:funcPr>
                          <m:ctrlPr>
                            <a:rPr lang="de-CH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 sz="1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CH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CH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acc>
                            <m:accPr>
                              <m:chr m:val="̇"/>
                              <m:ctrlPr>
                                <a:rPr lang="de-CH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e-CH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sz="1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acc>
                          <m:r>
                            <a:rPr lang="de-CH" sz="18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de-CH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func>
                            <m:funcPr>
                              <m:ctrlPr>
                                <a:rPr lang="de-CH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CH" sz="18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CH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acc>
                        <m:accPr>
                          <m:chr m:val="̇"/>
                          <m:ctrlPr>
                            <a:rPr lang="de-CH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CH" sz="1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acc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𝑟</m:t>
                      </m:r>
                      <m:acc>
                        <m:accPr>
                          <m:chr m:val="̇"/>
                          <m:ctrlPr>
                            <a:rPr lang="de-CH" sz="1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</m:oMath>
                  </m:oMathPara>
                </a14:m>
                <a:endParaRPr lang="de-CH" sz="1800" dirty="0" smtClean="0"/>
              </a:p>
              <a:p>
                <a:pPr marL="0" indent="0">
                  <a:buNone/>
                </a:pPr>
                <a:endParaRPr lang="de-CH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CH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 sz="1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CH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CH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acc>
                            <m:accPr>
                              <m:chr m:val="̇"/>
                              <m:ctrlPr>
                                <a:rPr lang="de-CH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e-CH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sz="1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acc>
                          <m:r>
                            <a:rPr lang="de-CH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de-CH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CH" sz="18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CH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8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de-CH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CH" sz="1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acc>
                        <m:accPr>
                          <m:chr m:val="̇"/>
                          <m:ctrlPr>
                            <a:rPr lang="de-CH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acc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𝑙</m:t>
                      </m:r>
                      <m:func>
                        <m:funcPr>
                          <m:ctrlPr>
                            <a:rPr lang="de-CH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 sz="1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CH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acc>
                        <m:accPr>
                          <m:chr m:val="̇"/>
                          <m:ctrlPr>
                            <a:rPr lang="de-CH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acc>
                      <m:r>
                        <a:rPr lang="de-CH" sz="18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CH" sz="1800" dirty="0" smtClean="0"/>
              </a:p>
              <a:p>
                <a:pPr marL="0" indent="0">
                  <a:buNone/>
                </a:pPr>
                <a:r>
                  <a:rPr lang="de-CH" sz="1800" dirty="0" smtClean="0"/>
                  <a:t>Solving for </a:t>
                </a:r>
                <a14:m>
                  <m:oMath xmlns:m="http://schemas.openxmlformats.org/officeDocument/2006/math">
                    <m:r>
                      <a:rPr lang="de-CH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800" dirty="0" smtClean="0"/>
                  <a:t> using [1]:</a:t>
                </a:r>
              </a:p>
              <a:p>
                <a:pPr marL="0" indent="0">
                  <a:buNone/>
                </a:pPr>
                <a:endParaRPr lang="de-CH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sz="1800" b="0" i="0" dirty="0" smtClean="0">
                          <a:latin typeface="Cambria Math" panose="02040503050406030204" pitchFamily="18" charset="0"/>
                        </a:rPr>
                        <m:t>atan</m:t>
                      </m:r>
                      <m:r>
                        <a:rPr lang="de-CH" sz="1800" b="0" i="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CH" sz="1800" b="0" i="1" dirty="0" smtClean="0">
                          <a:latin typeface="Cambria Math" panose="02040503050406030204" pitchFamily="18" charset="0"/>
                        </a:rPr>
                        <m:t>(−</m:t>
                      </m:r>
                      <m:d>
                        <m:dPr>
                          <m:ctrlPr>
                            <a:rPr lang="de-CH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de-CH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CH" sz="1800" b="0" i="0" dirty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CH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800" b="0" i="1" dirty="0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  <m:acc>
                            <m:accPr>
                              <m:chr m:val="̇"/>
                              <m:ctrlPr>
                                <a:rPr lang="de-CH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e-CH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sz="1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acc>
                          <m:r>
                            <a:rPr lang="de-CH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de-CH" sz="1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d>
                            <m:dPr>
                              <m:ctrlPr>
                                <a:rPr lang="de-CH" sz="1800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de-CH" sz="1800" b="0" i="0" smtClean="0">
                                  <a:latin typeface="Cambria Math" panose="02040503050406030204" pitchFamily="18" charset="0"/>
                                </a:rPr>
                                <m:t>alpha</m:t>
                              </m:r>
                            </m:e>
                          </m:d>
                          <m:acc>
                            <m:accPr>
                              <m:chr m:val="̇"/>
                              <m:ctrlPr>
                                <a:rPr lang="de-CH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e-CH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sz="1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𝑙</m:t>
                      </m:r>
                      <m:acc>
                        <m:accPr>
                          <m:chr m:val="̇"/>
                          <m:ctrlPr>
                            <a:rPr lang="de-CH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acc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de-CH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 sz="1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CH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sz="1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acc>
                        <m:accPr>
                          <m:chr m:val="̇"/>
                          <m:ctrlPr>
                            <a:rPr lang="de-CH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acc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CH" sz="18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̇"/>
                          <m:ctrlPr>
                            <a:rPr lang="de-CH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acc>
                      <m:r>
                        <a:rPr lang="de-CH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sz="1800" dirty="0" smtClean="0"/>
              </a:p>
              <a:p>
                <a:pPr marL="0" indent="0">
                  <a:buNone/>
                </a:pPr>
                <a:endParaRPr lang="de-CH" sz="1800" dirty="0" smtClean="0"/>
              </a:p>
              <a:p>
                <a:pPr marL="0" indent="0">
                  <a:buNone/>
                </a:pPr>
                <a:r>
                  <a:rPr lang="de-CH" sz="1800" dirty="0" smtClean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CH" sz="1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sz="18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</m:oMath>
                </a14:m>
                <a:r>
                  <a:rPr lang="de-CH" sz="1800" dirty="0" smtClean="0"/>
                  <a:t> with </a:t>
                </a:r>
                <a14:m>
                  <m:oMath xmlns:m="http://schemas.openxmlformats.org/officeDocument/2006/math">
                    <m:r>
                      <a:rPr lang="de-CH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800" dirty="0" smtClean="0"/>
                  <a:t> now known:</a:t>
                </a:r>
              </a:p>
              <a:p>
                <a:pPr marL="0" indent="0">
                  <a:buNone/>
                </a:pPr>
                <a:endParaRPr lang="de-CH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de-CH" sz="1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sz="1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de-CH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CH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de-CH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CH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CH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de-CH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CH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acc>
                            <m:accPr>
                              <m:chr m:val="̇"/>
                              <m:ctrlPr>
                                <a:rPr lang="de-CH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e-CH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CH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acc>
                          <m:r>
                            <a:rPr lang="de-CH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de-CH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CH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CH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CH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de-CH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CH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  <m:acc>
                            <m:accPr>
                              <m:chr m:val="̇"/>
                              <m:ctrlPr>
                                <a:rPr lang="de-CH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e-CH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sz="1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acc>
                          <m:r>
                            <a:rPr lang="de-CH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CH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m:rPr>
                              <m:sty m:val="p"/>
                            </m:rPr>
                            <a:rPr lang="de-CH" sz="1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de-CH" sz="18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CH" sz="1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de-CH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CH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de-CH" sz="1800" dirty="0"/>
              </a:p>
              <a:p>
                <a:pPr marL="0" indent="0">
                  <a:buNone/>
                </a:pPr>
                <a:endParaRPr lang="en-GB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382253" y="3850105"/>
            <a:ext cx="7355305" cy="842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481137" y="5301916"/>
            <a:ext cx="5237747" cy="87504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12107" y="6503788"/>
                <a:ext cx="95530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200" dirty="0" smtClean="0"/>
                  <a:t>[1]: 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CH" sz="1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CH" sz="1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fName>
                      <m:e>
                        <m:d>
                          <m:dPr>
                            <m:ctrlPr>
                              <a:rPr lang="de-CH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de-CH" sz="1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CH" sz="1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de-CH" sz="1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de-CH" sz="1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d>
                          <m:dPr>
                            <m:ctrlPr>
                              <a:rPr lang="de-CH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de-CH" sz="1200" i="0">
                            <a:latin typeface="Cambria Math" panose="02040503050406030204" pitchFamily="18" charset="0"/>
                          </a:rPr>
                          <m:t>c</m:t>
                        </m:r>
                        <m:d>
                          <m:dPr>
                            <m:ctrlPr>
                              <a:rPr lang="de-CH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de-CH" sz="1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de-CH" sz="1200" i="0">
                            <a:latin typeface="Cambria Math" panose="02040503050406030204" pitchFamily="18" charset="0"/>
                          </a:rPr>
                          <m:t>c</m:t>
                        </m:r>
                        <m:d>
                          <m:dPr>
                            <m:ctrlPr>
                              <a:rPr lang="de-CH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de-CH" sz="1200" i="0">
                            <a:latin typeface="Cambria Math" panose="02040503050406030204" pitchFamily="18" charset="0"/>
                          </a:rPr>
                          <m:t>s</m:t>
                        </m:r>
                        <m:d>
                          <m:dPr>
                            <m:ctrlPr>
                              <a:rPr lang="de-CH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</m:func>
                  </m:oMath>
                </a14:m>
                <a:r>
                  <a:rPr lang="de-CH" sz="1200" dirty="0" smtClean="0"/>
                  <a:t>      and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200" i="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de-CH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2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de-CH" sz="1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sz="1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de-CH" sz="1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200" i="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de-CH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m:rPr>
                        <m:sty m:val="p"/>
                      </m:rPr>
                      <a:rPr lang="de-CH" sz="1200" i="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de-CH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de-CH" sz="12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de-CH" sz="1200" i="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de-CH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m:rPr>
                        <m:sty m:val="p"/>
                      </m:rPr>
                      <a:rPr lang="de-CH" sz="1200" i="0">
                        <a:latin typeface="Cambria Math" panose="02040503050406030204" pitchFamily="18" charset="0"/>
                      </a:rPr>
                      <m:t>s</m:t>
                    </m:r>
                    <m:r>
                      <a:rPr lang="de-CH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sz="12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CH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2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07" y="6503788"/>
                <a:ext cx="9553073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09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6922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de-CH" dirty="0" smtClean="0"/>
                  <a:t>As shown in figure 3.5,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 smtClean="0"/>
                  <a:t> defines the wheel angle in respect the rover origin-normal.</a:t>
                </a:r>
              </a:p>
              <a:p>
                <a:pPr marL="0" indent="0">
                  <a:buNone/>
                </a:pPr>
                <a:r>
                  <a:rPr lang="de-CH" dirty="0" smtClean="0"/>
                  <a:t>For pracitcal purposes the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de-CH" dirty="0" smtClean="0"/>
                  <a:t> in respect to the forward direction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CH" dirty="0" smtClean="0"/>
                  <a:t> is required.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69221"/>
              </a:xfrm>
              <a:blipFill>
                <a:blip r:embed="rId2"/>
                <a:stretch>
                  <a:fillRect l="-1043" t="-11111" b="-9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Steering Angle Corrections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/>
              <p:cNvSpPr/>
              <p:nvPr/>
            </p:nvSpPr>
            <p:spPr>
              <a:xfrm>
                <a:off x="5005807" y="3558633"/>
                <a:ext cx="1389419" cy="562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807" y="3558633"/>
                <a:ext cx="1389419" cy="562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/>
              <p:cNvSpPr/>
              <p:nvPr/>
            </p:nvSpPr>
            <p:spPr>
              <a:xfrm>
                <a:off x="8816207" y="3600299"/>
                <a:ext cx="14180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</p:txBody>
          </p:sp>
        </mc:Choice>
        <mc:Fallback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207" y="3600299"/>
                <a:ext cx="1418081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8" name="Group 137"/>
          <p:cNvGrpSpPr/>
          <p:nvPr/>
        </p:nvGrpSpPr>
        <p:grpSpPr>
          <a:xfrm>
            <a:off x="7591556" y="4388004"/>
            <a:ext cx="3263955" cy="2388652"/>
            <a:chOff x="5217324" y="4403932"/>
            <a:chExt cx="3263955" cy="2388652"/>
          </a:xfrm>
        </p:grpSpPr>
        <p:cxnSp>
          <p:nvCxnSpPr>
            <p:cNvPr id="107" name="Straight Connector 106"/>
            <p:cNvCxnSpPr/>
            <p:nvPr/>
          </p:nvCxnSpPr>
          <p:spPr>
            <a:xfrm>
              <a:off x="6622948" y="5082013"/>
              <a:ext cx="1218032" cy="794936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 rot="16001980">
              <a:off x="6342410" y="4661376"/>
              <a:ext cx="595313" cy="800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5674526" y="5360208"/>
              <a:ext cx="1" cy="9745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674525" y="6334766"/>
              <a:ext cx="100538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5674525" y="5103033"/>
              <a:ext cx="950620" cy="12317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>
              <a:off x="5217324" y="5878184"/>
              <a:ext cx="914400" cy="914400"/>
            </a:xfrm>
            <a:prstGeom prst="arc">
              <a:avLst>
                <a:gd name="adj1" fmla="val 18451707"/>
                <a:gd name="adj2" fmla="val 0"/>
              </a:avLst>
            </a:prstGeom>
            <a:ln w="12700">
              <a:solidFill>
                <a:srgbClr val="0070C0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/>
                <p:cNvSpPr/>
                <p:nvPr/>
              </p:nvSpPr>
              <p:spPr>
                <a:xfrm>
                  <a:off x="8024167" y="4716353"/>
                  <a:ext cx="4571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4167" y="4716353"/>
                  <a:ext cx="45711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/>
                <p:cNvSpPr/>
                <p:nvPr/>
              </p:nvSpPr>
              <p:spPr>
                <a:xfrm>
                  <a:off x="6111978" y="5878183"/>
                  <a:ext cx="3824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GB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1978" y="5878183"/>
                  <a:ext cx="38241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/>
            <p:cNvCxnSpPr/>
            <p:nvPr/>
          </p:nvCxnSpPr>
          <p:spPr>
            <a:xfrm flipH="1">
              <a:off x="6614460" y="5088859"/>
              <a:ext cx="1866819" cy="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6627366" y="4931688"/>
              <a:ext cx="1338544" cy="1508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c 38"/>
            <p:cNvSpPr/>
            <p:nvPr/>
          </p:nvSpPr>
          <p:spPr>
            <a:xfrm rot="18463097">
              <a:off x="6251040" y="4471658"/>
              <a:ext cx="1112390" cy="1112390"/>
            </a:xfrm>
            <a:prstGeom prst="arc">
              <a:avLst>
                <a:gd name="adj1" fmla="val 2923335"/>
                <a:gd name="adj2" fmla="val 3485612"/>
              </a:avLst>
            </a:prstGeom>
            <a:ln w="12700"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Rectangle 39"/>
                <p:cNvSpPr/>
                <p:nvPr/>
              </p:nvSpPr>
              <p:spPr>
                <a:xfrm>
                  <a:off x="6735039" y="5373575"/>
                  <a:ext cx="384016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GB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5039" y="5373575"/>
                  <a:ext cx="384016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Arc 105"/>
            <p:cNvSpPr/>
            <p:nvPr/>
          </p:nvSpPr>
          <p:spPr>
            <a:xfrm rot="18463097">
              <a:off x="6060128" y="4505520"/>
              <a:ext cx="1166679" cy="1166679"/>
            </a:xfrm>
            <a:prstGeom prst="arc">
              <a:avLst>
                <a:gd name="adj1" fmla="val 3148954"/>
                <a:gd name="adj2" fmla="val 5165245"/>
              </a:avLst>
            </a:prstGeom>
            <a:ln w="12700">
              <a:solidFill>
                <a:srgbClr val="92D050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Rectangle 109"/>
                <p:cNvSpPr/>
                <p:nvPr/>
              </p:nvSpPr>
              <p:spPr>
                <a:xfrm>
                  <a:off x="7151016" y="4403932"/>
                  <a:ext cx="441117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rgbClr val="92D050"/>
                    </a:solidFill>
                  </a:endParaRPr>
                </a:p>
              </p:txBody>
            </p:sp>
          </mc:Choice>
          <mc:Fallback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016" y="4403932"/>
                  <a:ext cx="44111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389" b="-1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9" name="Group 118"/>
            <p:cNvGrpSpPr/>
            <p:nvPr/>
          </p:nvGrpSpPr>
          <p:grpSpPr>
            <a:xfrm rot="5139033">
              <a:off x="6489571" y="4369391"/>
              <a:ext cx="1642522" cy="2126931"/>
              <a:chOff x="6359201" y="3528091"/>
              <a:chExt cx="1642522" cy="2126931"/>
            </a:xfrm>
          </p:grpSpPr>
          <p:cxnSp>
            <p:nvCxnSpPr>
              <p:cNvPr id="116" name="Straight Connector 115"/>
              <p:cNvCxnSpPr/>
              <p:nvPr/>
            </p:nvCxnSpPr>
            <p:spPr>
              <a:xfrm rot="16460967" flipH="1" flipV="1">
                <a:off x="6548597" y="3828739"/>
                <a:ext cx="1753773" cy="1152478"/>
              </a:xfrm>
              <a:prstGeom prst="line">
                <a:avLst/>
              </a:prstGeom>
              <a:ln w="127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17" name="Arc 116"/>
              <p:cNvSpPr/>
              <p:nvPr/>
            </p:nvSpPr>
            <p:spPr>
              <a:xfrm rot="18463097">
                <a:off x="6359201" y="4735172"/>
                <a:ext cx="919850" cy="919850"/>
              </a:xfrm>
              <a:prstGeom prst="arc">
                <a:avLst>
                  <a:gd name="adj1" fmla="val 18889095"/>
                  <a:gd name="adj2" fmla="val 0"/>
                </a:avLst>
              </a:prstGeom>
              <a:ln w="12700">
                <a:solidFill>
                  <a:srgbClr val="FF0000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8" name="Straight Connector 117"/>
              <p:cNvCxnSpPr/>
              <p:nvPr/>
            </p:nvCxnSpPr>
            <p:spPr>
              <a:xfrm flipH="1" flipV="1">
                <a:off x="6741326" y="4243356"/>
                <a:ext cx="36219" cy="101207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0" name="Group 139"/>
          <p:cNvGrpSpPr/>
          <p:nvPr/>
        </p:nvGrpSpPr>
        <p:grpSpPr>
          <a:xfrm>
            <a:off x="386288" y="3759689"/>
            <a:ext cx="2429187" cy="2813365"/>
            <a:chOff x="301985" y="3870736"/>
            <a:chExt cx="2429187" cy="2813365"/>
          </a:xfrm>
        </p:grpSpPr>
        <p:sp>
          <p:nvSpPr>
            <p:cNvPr id="11" name="Rectangle 10"/>
            <p:cNvSpPr/>
            <p:nvPr/>
          </p:nvSpPr>
          <p:spPr>
            <a:xfrm rot="16001980">
              <a:off x="1427071" y="4552893"/>
              <a:ext cx="595313" cy="800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 flipV="1">
              <a:off x="759187" y="5251725"/>
              <a:ext cx="1" cy="9745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759186" y="6226283"/>
              <a:ext cx="100538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759186" y="4994550"/>
              <a:ext cx="950620" cy="12317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c 13"/>
            <p:cNvSpPr/>
            <p:nvPr/>
          </p:nvSpPr>
          <p:spPr>
            <a:xfrm>
              <a:off x="301985" y="5769701"/>
              <a:ext cx="914400" cy="914400"/>
            </a:xfrm>
            <a:prstGeom prst="arc">
              <a:avLst>
                <a:gd name="adj1" fmla="val 18451707"/>
                <a:gd name="adj2" fmla="val 0"/>
              </a:avLst>
            </a:prstGeom>
            <a:ln w="12700">
              <a:solidFill>
                <a:srgbClr val="0070C0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1710956" y="4047431"/>
              <a:ext cx="721391" cy="934717"/>
            </a:xfrm>
            <a:prstGeom prst="line">
              <a:avLst/>
            </a:prstGeom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" name="Arc 15"/>
            <p:cNvSpPr/>
            <p:nvPr/>
          </p:nvSpPr>
          <p:spPr>
            <a:xfrm rot="18463097">
              <a:off x="1242430" y="4413168"/>
              <a:ext cx="1029178" cy="1029178"/>
            </a:xfrm>
            <a:prstGeom prst="arc">
              <a:avLst>
                <a:gd name="adj1" fmla="val 18889095"/>
                <a:gd name="adj2" fmla="val 0"/>
              </a:avLst>
            </a:prstGeom>
            <a:ln w="12700">
              <a:solidFill>
                <a:srgbClr val="FF0000"/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 flipV="1">
              <a:off x="1673587" y="3982473"/>
              <a:ext cx="36219" cy="101207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19"/>
                <p:cNvSpPr/>
                <p:nvPr/>
              </p:nvSpPr>
              <p:spPr>
                <a:xfrm>
                  <a:off x="1757235" y="3870736"/>
                  <a:ext cx="384016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GB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7235" y="3870736"/>
                  <a:ext cx="38401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20"/>
                <p:cNvSpPr/>
                <p:nvPr/>
              </p:nvSpPr>
              <p:spPr>
                <a:xfrm>
                  <a:off x="1196639" y="5769700"/>
                  <a:ext cx="3824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GB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6639" y="5769700"/>
                  <a:ext cx="382412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0" name="Group 119"/>
            <p:cNvGrpSpPr/>
            <p:nvPr/>
          </p:nvGrpSpPr>
          <p:grpSpPr>
            <a:xfrm rot="5240278">
              <a:off x="1446839" y="4421810"/>
              <a:ext cx="1140885" cy="1411666"/>
              <a:chOff x="6359201" y="4243356"/>
              <a:chExt cx="1140885" cy="1411666"/>
            </a:xfrm>
          </p:grpSpPr>
          <p:cxnSp>
            <p:nvCxnSpPr>
              <p:cNvPr id="121" name="Straight Connector 120"/>
              <p:cNvCxnSpPr/>
              <p:nvPr/>
            </p:nvCxnSpPr>
            <p:spPr>
              <a:xfrm flipH="1">
                <a:off x="6784401" y="4308314"/>
                <a:ext cx="715685" cy="927324"/>
              </a:xfrm>
              <a:prstGeom prst="line">
                <a:avLst/>
              </a:prstGeom>
              <a:ln w="127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22" name="Arc 121"/>
              <p:cNvSpPr/>
              <p:nvPr/>
            </p:nvSpPr>
            <p:spPr>
              <a:xfrm rot="18463097">
                <a:off x="6359201" y="4735172"/>
                <a:ext cx="919850" cy="919850"/>
              </a:xfrm>
              <a:prstGeom prst="arc">
                <a:avLst>
                  <a:gd name="adj1" fmla="val 18889095"/>
                  <a:gd name="adj2" fmla="val 0"/>
                </a:avLst>
              </a:prstGeom>
              <a:ln w="12700">
                <a:solidFill>
                  <a:srgbClr val="FF0000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 flipH="1" flipV="1">
                <a:off x="6741326" y="4243356"/>
                <a:ext cx="36219" cy="101207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Rectangle 123"/>
                <p:cNvSpPr/>
                <p:nvPr/>
              </p:nvSpPr>
              <p:spPr>
                <a:xfrm>
                  <a:off x="2347156" y="5016455"/>
                  <a:ext cx="384016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GB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24" name="Rectangle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7156" y="5016455"/>
                  <a:ext cx="38401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Connector 125"/>
            <p:cNvCxnSpPr/>
            <p:nvPr/>
          </p:nvCxnSpPr>
          <p:spPr>
            <a:xfrm flipH="1" flipV="1">
              <a:off x="1850761" y="4827137"/>
              <a:ext cx="5382" cy="15038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1699446" y="4812601"/>
              <a:ext cx="159514" cy="1314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4133677" y="4394231"/>
            <a:ext cx="2612767" cy="2311869"/>
            <a:chOff x="2835533" y="4396808"/>
            <a:chExt cx="2612767" cy="2311869"/>
          </a:xfrm>
        </p:grpSpPr>
        <p:sp>
          <p:nvSpPr>
            <p:cNvPr id="67" name="Rectangle 66"/>
            <p:cNvSpPr/>
            <p:nvPr/>
          </p:nvSpPr>
          <p:spPr>
            <a:xfrm rot="18443491">
              <a:off x="3960619" y="4577469"/>
              <a:ext cx="595313" cy="800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H="1" flipV="1">
              <a:off x="3292735" y="5276301"/>
              <a:ext cx="1" cy="9745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3292734" y="6250859"/>
              <a:ext cx="100538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3292734" y="5019126"/>
              <a:ext cx="950620" cy="12317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Arc 70"/>
            <p:cNvSpPr/>
            <p:nvPr/>
          </p:nvSpPr>
          <p:spPr>
            <a:xfrm>
              <a:off x="2835533" y="5794277"/>
              <a:ext cx="914400" cy="914400"/>
            </a:xfrm>
            <a:prstGeom prst="arc">
              <a:avLst>
                <a:gd name="adj1" fmla="val 18451707"/>
                <a:gd name="adj2" fmla="val 0"/>
              </a:avLst>
            </a:prstGeom>
            <a:ln w="12700">
              <a:solidFill>
                <a:srgbClr val="0070C0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Rectangle 74"/>
                <p:cNvSpPr/>
                <p:nvPr/>
              </p:nvSpPr>
              <p:spPr>
                <a:xfrm>
                  <a:off x="4298123" y="5552212"/>
                  <a:ext cx="813621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de-CH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GB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8123" y="5552212"/>
                  <a:ext cx="813621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75"/>
                <p:cNvSpPr/>
                <p:nvPr/>
              </p:nvSpPr>
              <p:spPr>
                <a:xfrm>
                  <a:off x="3730187" y="5794276"/>
                  <a:ext cx="3824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GB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0187" y="5794276"/>
                  <a:ext cx="38241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Connector 76"/>
            <p:cNvCxnSpPr/>
            <p:nvPr/>
          </p:nvCxnSpPr>
          <p:spPr>
            <a:xfrm flipH="1">
              <a:off x="4261202" y="5002570"/>
              <a:ext cx="1032693" cy="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9" name="Arc 78"/>
            <p:cNvSpPr/>
            <p:nvPr/>
          </p:nvSpPr>
          <p:spPr>
            <a:xfrm rot="18463097">
              <a:off x="3698382" y="4426076"/>
              <a:ext cx="1166679" cy="1166679"/>
            </a:xfrm>
            <a:prstGeom prst="arc">
              <a:avLst>
                <a:gd name="adj1" fmla="val 3183973"/>
                <a:gd name="adj2" fmla="val 5483555"/>
              </a:avLst>
            </a:prstGeom>
            <a:ln w="12700">
              <a:solidFill>
                <a:srgbClr val="92D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4261202" y="5002569"/>
              <a:ext cx="1032693" cy="767131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 flipV="1">
              <a:off x="4265682" y="4994518"/>
              <a:ext cx="868293" cy="655109"/>
            </a:xfrm>
            <a:prstGeom prst="line">
              <a:avLst/>
            </a:prstGeom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Rectangle 85"/>
                <p:cNvSpPr/>
                <p:nvPr/>
              </p:nvSpPr>
              <p:spPr>
                <a:xfrm>
                  <a:off x="4870626" y="5055360"/>
                  <a:ext cx="441117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rgbClr val="92D050"/>
                    </a:solidFill>
                  </a:endParaRPr>
                </a:p>
              </p:txBody>
            </p:sp>
          </mc:Choice>
          <mc:Fallback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0626" y="5055360"/>
                  <a:ext cx="441117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1389" b="-1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Straight Connector 103"/>
            <p:cNvCxnSpPr/>
            <p:nvPr/>
          </p:nvCxnSpPr>
          <p:spPr>
            <a:xfrm flipH="1" flipV="1">
              <a:off x="4259475" y="5000075"/>
              <a:ext cx="1188825" cy="876874"/>
            </a:xfrm>
            <a:prstGeom prst="line">
              <a:avLst/>
            </a:prstGeom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5" name="Arc 134"/>
            <p:cNvSpPr/>
            <p:nvPr/>
          </p:nvSpPr>
          <p:spPr>
            <a:xfrm>
              <a:off x="3717302" y="4457565"/>
              <a:ext cx="1076295" cy="1076295"/>
            </a:xfrm>
            <a:prstGeom prst="arc">
              <a:avLst>
                <a:gd name="adj1" fmla="val 18451707"/>
                <a:gd name="adj2" fmla="val 0"/>
              </a:avLst>
            </a:prstGeom>
            <a:ln w="12700">
              <a:solidFill>
                <a:srgbClr val="0070C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6" name="Straight Connector 135"/>
            <p:cNvCxnSpPr/>
            <p:nvPr/>
          </p:nvCxnSpPr>
          <p:spPr>
            <a:xfrm flipH="1">
              <a:off x="4255055" y="4396808"/>
              <a:ext cx="475310" cy="61586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Rectangle 140"/>
              <p:cNvSpPr/>
              <p:nvPr/>
            </p:nvSpPr>
            <p:spPr>
              <a:xfrm>
                <a:off x="6111377" y="4460353"/>
                <a:ext cx="3824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41" name="Rectangle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377" y="4460353"/>
                <a:ext cx="38241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Rectangle 141"/>
              <p:cNvSpPr/>
              <p:nvPr/>
            </p:nvSpPr>
            <p:spPr>
              <a:xfrm>
                <a:off x="1194026" y="6108213"/>
                <a:ext cx="5017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026" y="6108213"/>
                <a:ext cx="50174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Rectangle 142"/>
              <p:cNvSpPr/>
              <p:nvPr/>
            </p:nvSpPr>
            <p:spPr>
              <a:xfrm>
                <a:off x="392424" y="5332947"/>
                <a:ext cx="4643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3" name="Rectangle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24" y="5332947"/>
                <a:ext cx="46435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90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Steering Angle Requirements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de-CH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should be set to minimize the wheel steering from its current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𝑐𝑢𝑟𝑟</m:t>
                        </m:r>
                      </m:sub>
                    </m:sSub>
                  </m:oMath>
                </a14:m>
                <a:r>
                  <a:rPr lang="de-CH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de-CH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wheel steering also has to stay within the motor limits:</a:t>
                </a:r>
              </a:p>
              <a:p>
                <a:pPr marL="0" indent="0">
                  <a:buNone/>
                </a:pPr>
                <a:endParaRPr lang="de-CH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−100°≤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≤+100°</m:t>
                      </m:r>
                    </m:oMath>
                  </m:oMathPara>
                </a14:m>
                <a:endParaRPr lang="de-CH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de-CH" dirty="0" smtClean="0"/>
                  <a:t> is changed by factors of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80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de-CH" dirty="0" smtClean="0"/>
                  <a:t> and therefore the wheel velocity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CH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</m:oMath>
                </a14:m>
                <a:r>
                  <a:rPr lang="de-CH" dirty="0" smtClean="0"/>
                  <a:t> has to be negated accordingly.</a:t>
                </a:r>
              </a:p>
              <a:p>
                <a:pPr marL="0" indent="0" algn="ctr">
                  <a:buNone/>
                </a:pPr>
                <a:r>
                  <a:rPr lang="de-CH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C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  <m:r>
                      <a:rPr lang="de-CH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acc>
                      <m:accPr>
                        <m:chr m:val="̇"/>
                        <m:ctrlPr>
                          <a:rPr lang="de-CH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</m:oMath>
                </a14:m>
                <a:endParaRPr lang="de-CH" dirty="0"/>
              </a:p>
              <a:p>
                <a:pPr marL="0" indent="0">
                  <a:buNone/>
                </a:pPr>
                <a:endParaRPr lang="de-CH" dirty="0" smtClean="0"/>
              </a:p>
              <a:p>
                <a:pPr marL="0" indent="0">
                  <a:buNone/>
                </a:pPr>
                <a:endParaRPr lang="de-CH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6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46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Steering Angle Correction Procedure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4013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CH" dirty="0" smtClean="0"/>
                  <a:t>1. Limit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de-CH" dirty="0" smtClean="0"/>
                  <a:t> to 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360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°≤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</a:rPr>
                      <m:t>≤+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360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de-CH" b="0" dirty="0" smtClean="0"/>
              </a:p>
              <a:p>
                <a:pPr marL="0" indent="0">
                  <a:buNone/>
                </a:pPr>
                <a:r>
                  <a:rPr lang="de-CH" dirty="0" smtClean="0"/>
                  <a:t>2. Limit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de-CH" dirty="0"/>
                  <a:t> </a:t>
                </a:r>
                <a:r>
                  <a:rPr lang="de-CH" dirty="0" smtClean="0"/>
                  <a:t>to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180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°≤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</a:rPr>
                      <m:t>≤+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180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de-CH" dirty="0" smtClean="0"/>
              </a:p>
              <a:p>
                <a:pPr marL="0" indent="0">
                  <a:buNone/>
                </a:pPr>
                <a:r>
                  <a:rPr lang="de-CH" dirty="0" smtClean="0"/>
                  <a:t>3. Limit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de-CH" dirty="0" smtClean="0"/>
                  <a:t> to motor limits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−100°≤</m:t>
                        </m:r>
                        <m:r>
                          <a:rPr lang="de-CH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de-CH" i="1">
                        <a:latin typeface="Cambria Math" panose="02040503050406030204" pitchFamily="18" charset="0"/>
                      </a:rPr>
                      <m:t>≤+100°</m:t>
                    </m:r>
                  </m:oMath>
                </a14:m>
                <a:endParaRPr lang="de-CH" dirty="0" smtClean="0"/>
              </a:p>
              <a:p>
                <a:pPr marL="0" indent="0">
                  <a:buNone/>
                </a:pPr>
                <a:r>
                  <a:rPr lang="de-CH" dirty="0" smtClean="0"/>
                  <a:t>4. </a:t>
                </a:r>
                <a:r>
                  <a:rPr lang="de-CH" dirty="0"/>
                  <a:t>I</a:t>
                </a:r>
                <a:r>
                  <a:rPr lang="de-CH" dirty="0" smtClean="0"/>
                  <a:t>f there are alternative configurations possible:</a:t>
                </a:r>
              </a:p>
              <a:p>
                <a:pPr marL="0" indent="0" algn="ctr">
                  <a:buNone/>
                </a:pPr>
                <a:r>
                  <a:rPr lang="de-CH" dirty="0"/>
                  <a:t>	</a:t>
                </a:r>
                <a14:m>
                  <m:oMath xmlns:m="http://schemas.openxmlformats.org/officeDocument/2006/math">
                    <m:r>
                      <a:rPr lang="de-CH" b="0" i="0" dirty="0" smtClean="0">
                        <a:latin typeface="Cambria Math" panose="02040503050406030204" pitchFamily="18" charset="0"/>
                      </a:rPr>
                      <m:t>−100°≤</m:t>
                    </m:r>
                    <m:sSub>
                      <m:sSubPr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180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 °≤+100°</m:t>
                    </m:r>
                  </m:oMath>
                </a14:m>
                <a:endParaRPr lang="de-CH" dirty="0" smtClean="0"/>
              </a:p>
              <a:p>
                <a:pPr marL="0" indent="0">
                  <a:buNone/>
                </a:pPr>
                <a:r>
                  <a:rPr lang="de-CH" dirty="0" smtClean="0"/>
                  <a:t>5.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de-CH" dirty="0" smtClean="0"/>
                  <a:t> to closestest one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𝑐𝑢𝑟𝑟</m:t>
                        </m:r>
                      </m:sub>
                    </m:sSub>
                  </m:oMath>
                </a14:m>
                <a:endParaRPr lang="de-CH" dirty="0"/>
              </a:p>
              <a:p>
                <a:pPr marL="0" indent="0">
                  <a:buNone/>
                </a:pPr>
                <a:endParaRPr lang="de-CH" dirty="0"/>
              </a:p>
              <a:p>
                <a:endParaRPr lang="de-CH" dirty="0" smtClean="0"/>
              </a:p>
              <a:p>
                <a:endParaRPr lang="de-CH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401300" cy="4351338"/>
              </a:xfrm>
              <a:blipFill>
                <a:blip r:embed="rId2"/>
                <a:stretch>
                  <a:fillRect l="-1231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6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ie 83"/>
          <p:cNvSpPr/>
          <p:nvPr/>
        </p:nvSpPr>
        <p:spPr>
          <a:xfrm>
            <a:off x="5011614" y="4986184"/>
            <a:ext cx="1169714" cy="1169714"/>
          </a:xfrm>
          <a:prstGeom prst="pie">
            <a:avLst>
              <a:gd name="adj1" fmla="val 14596386"/>
              <a:gd name="adj2" fmla="val 7020975"/>
            </a:avLst>
          </a:prstGeom>
          <a:solidFill>
            <a:schemeClr val="accent6">
              <a:lumMod val="40000"/>
              <a:lumOff val="6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5" name="Pie 84"/>
          <p:cNvSpPr/>
          <p:nvPr/>
        </p:nvSpPr>
        <p:spPr>
          <a:xfrm>
            <a:off x="5010238" y="4981119"/>
            <a:ext cx="1169714" cy="1169714"/>
          </a:xfrm>
          <a:prstGeom prst="pie">
            <a:avLst>
              <a:gd name="adj1" fmla="val 3348402"/>
              <a:gd name="adj2" fmla="val 7020975"/>
            </a:avLst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7" name="Pie 86"/>
          <p:cNvSpPr/>
          <p:nvPr/>
        </p:nvSpPr>
        <p:spPr>
          <a:xfrm>
            <a:off x="5010238" y="4986121"/>
            <a:ext cx="1169714" cy="1169714"/>
          </a:xfrm>
          <a:prstGeom prst="pie">
            <a:avLst>
              <a:gd name="adj1" fmla="val 14551381"/>
              <a:gd name="adj2" fmla="val 17704771"/>
            </a:avLst>
          </a:prstGeom>
          <a:solidFill>
            <a:schemeClr val="accent1">
              <a:alpha val="71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2" name="Pie 71"/>
          <p:cNvSpPr/>
          <p:nvPr/>
        </p:nvSpPr>
        <p:spPr>
          <a:xfrm>
            <a:off x="1151548" y="4967348"/>
            <a:ext cx="1169714" cy="1169714"/>
          </a:xfrm>
          <a:prstGeom prst="pie">
            <a:avLst>
              <a:gd name="adj1" fmla="val 14596386"/>
              <a:gd name="adj2" fmla="val 7020975"/>
            </a:avLst>
          </a:prstGeom>
          <a:solidFill>
            <a:schemeClr val="accent6">
              <a:lumMod val="40000"/>
              <a:lumOff val="6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Steering Angle Correction </a:t>
            </a:r>
            <a:r>
              <a:rPr lang="de-CH" dirty="0" smtClean="0"/>
              <a:t>Example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115569" y="2765730"/>
            <a:ext cx="1" cy="7379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115568" y="3503640"/>
            <a:ext cx="7612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115568" y="2571003"/>
            <a:ext cx="719784" cy="9326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4769388" y="3157927"/>
            <a:ext cx="692360" cy="692360"/>
          </a:xfrm>
          <a:prstGeom prst="arc">
            <a:avLst>
              <a:gd name="adj1" fmla="val 18451707"/>
              <a:gd name="adj2" fmla="val 0"/>
            </a:avLst>
          </a:prstGeom>
          <a:ln w="1270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5446797" y="3157927"/>
                <a:ext cx="248063" cy="239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797" y="3157927"/>
                <a:ext cx="248063" cy="239578"/>
              </a:xfrm>
              <a:prstGeom prst="rect">
                <a:avLst/>
              </a:prstGeom>
              <a:blipFill>
                <a:blip r:embed="rId2"/>
                <a:stretch>
                  <a:fillRect r="-20000" b="-358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 flipH="1">
            <a:off x="5836788" y="2569796"/>
            <a:ext cx="770925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 rot="6625468">
            <a:off x="5329587" y="2511804"/>
            <a:ext cx="933368" cy="450755"/>
            <a:chOff x="1927299" y="2455350"/>
            <a:chExt cx="1438879" cy="694882"/>
          </a:xfrm>
        </p:grpSpPr>
        <p:sp>
          <p:nvSpPr>
            <p:cNvPr id="6" name="Rectangle 5"/>
            <p:cNvSpPr/>
            <p:nvPr/>
          </p:nvSpPr>
          <p:spPr>
            <a:xfrm rot="16200000">
              <a:off x="2046819" y="2335830"/>
              <a:ext cx="694882" cy="9339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379431" y="2827403"/>
              <a:ext cx="986747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Arc 14"/>
          <p:cNvSpPr/>
          <p:nvPr/>
        </p:nvSpPr>
        <p:spPr>
          <a:xfrm rot="18463097">
            <a:off x="5391008" y="2089085"/>
            <a:ext cx="958053" cy="958053"/>
          </a:xfrm>
          <a:prstGeom prst="arc">
            <a:avLst>
              <a:gd name="adj1" fmla="val 9892067"/>
              <a:gd name="adj2" fmla="val 3090493"/>
            </a:avLst>
          </a:prstGeom>
          <a:ln w="1270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4807527" y="1468007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1.</a:t>
            </a:r>
            <a:endParaRPr lang="en-GB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1202931" y="2770122"/>
            <a:ext cx="1" cy="7379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202930" y="3508032"/>
            <a:ext cx="7612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202930" y="2575395"/>
            <a:ext cx="719784" cy="9326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>
            <a:off x="856750" y="3162319"/>
            <a:ext cx="692360" cy="692360"/>
          </a:xfrm>
          <a:prstGeom prst="arc">
            <a:avLst>
              <a:gd name="adj1" fmla="val 18451707"/>
              <a:gd name="adj2" fmla="val 0"/>
            </a:avLst>
          </a:prstGeom>
          <a:ln w="1270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/>
              <p:cNvSpPr/>
              <p:nvPr/>
            </p:nvSpPr>
            <p:spPr>
              <a:xfrm>
                <a:off x="1108204" y="1512937"/>
                <a:ext cx="145029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=620°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204" y="1512937"/>
                <a:ext cx="145029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1534159" y="3162319"/>
                <a:ext cx="248063" cy="239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59" y="3162319"/>
                <a:ext cx="248063" cy="239578"/>
              </a:xfrm>
              <a:prstGeom prst="rect">
                <a:avLst/>
              </a:prstGeom>
              <a:blipFill>
                <a:blip r:embed="rId4"/>
                <a:stretch>
                  <a:fillRect r="-20000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/>
          <p:nvPr/>
        </p:nvCxnSpPr>
        <p:spPr>
          <a:xfrm flipH="1">
            <a:off x="1924150" y="2574188"/>
            <a:ext cx="770925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 rot="6625468">
            <a:off x="1416949" y="2516196"/>
            <a:ext cx="933368" cy="450755"/>
            <a:chOff x="1927299" y="2455350"/>
            <a:chExt cx="1438879" cy="694882"/>
          </a:xfrm>
        </p:grpSpPr>
        <p:sp>
          <p:nvSpPr>
            <p:cNvPr id="40" name="Rectangle 39"/>
            <p:cNvSpPr/>
            <p:nvPr/>
          </p:nvSpPr>
          <p:spPr>
            <a:xfrm rot="16200000">
              <a:off x="2046819" y="2335830"/>
              <a:ext cx="694882" cy="9339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2379431" y="2827403"/>
              <a:ext cx="986747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Arc 41"/>
          <p:cNvSpPr/>
          <p:nvPr/>
        </p:nvSpPr>
        <p:spPr>
          <a:xfrm rot="18463097">
            <a:off x="1478370" y="2093477"/>
            <a:ext cx="958053" cy="958053"/>
          </a:xfrm>
          <a:prstGeom prst="arc">
            <a:avLst>
              <a:gd name="adj1" fmla="val 3156373"/>
              <a:gd name="adj2" fmla="val 3147190"/>
            </a:avLst>
          </a:prstGeom>
          <a:ln w="12700">
            <a:solidFill>
              <a:schemeClr val="tx1"/>
            </a:solidFill>
            <a:head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782584" y="1512937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0</a:t>
            </a:r>
            <a:r>
              <a:rPr lang="de-CH" dirty="0" smtClean="0"/>
              <a:t>.</a:t>
            </a:r>
            <a:endParaRPr lang="en-GB" dirty="0"/>
          </a:p>
        </p:txBody>
      </p:sp>
      <p:sp>
        <p:nvSpPr>
          <p:cNvPr id="44" name="Arc 43"/>
          <p:cNvSpPr/>
          <p:nvPr/>
        </p:nvSpPr>
        <p:spPr>
          <a:xfrm rot="18463097">
            <a:off x="1417612" y="2047967"/>
            <a:ext cx="1032960" cy="1032960"/>
          </a:xfrm>
          <a:prstGeom prst="arc">
            <a:avLst>
              <a:gd name="adj1" fmla="val 9787560"/>
              <a:gd name="adj2" fmla="val 3156040"/>
            </a:avLst>
          </a:prstGeom>
          <a:ln w="1270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/>
              <p:cNvSpPr/>
              <p:nvPr/>
            </p:nvSpPr>
            <p:spPr>
              <a:xfrm>
                <a:off x="5301213" y="1464471"/>
                <a:ext cx="145029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=260°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213" y="1464471"/>
                <a:ext cx="1450295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 flipH="1" flipV="1">
            <a:off x="8654359" y="2769120"/>
            <a:ext cx="1" cy="7379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654358" y="3507030"/>
            <a:ext cx="7612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8654358" y="2574393"/>
            <a:ext cx="719784" cy="9326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/>
        </p:nvSpPr>
        <p:spPr>
          <a:xfrm>
            <a:off x="8308178" y="3161317"/>
            <a:ext cx="692360" cy="692360"/>
          </a:xfrm>
          <a:prstGeom prst="arc">
            <a:avLst>
              <a:gd name="adj1" fmla="val 18451707"/>
              <a:gd name="adj2" fmla="val 0"/>
            </a:avLst>
          </a:prstGeom>
          <a:ln w="1270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/>
              <p:cNvSpPr/>
              <p:nvPr/>
            </p:nvSpPr>
            <p:spPr>
              <a:xfrm>
                <a:off x="8985587" y="3161317"/>
                <a:ext cx="248063" cy="239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587" y="3161317"/>
                <a:ext cx="248063" cy="239578"/>
              </a:xfrm>
              <a:prstGeom prst="rect">
                <a:avLst/>
              </a:prstGeom>
              <a:blipFill>
                <a:blip r:embed="rId6"/>
                <a:stretch>
                  <a:fillRect r="-17073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/>
          <p:cNvCxnSpPr/>
          <p:nvPr/>
        </p:nvCxnSpPr>
        <p:spPr>
          <a:xfrm flipH="1">
            <a:off x="9375578" y="2573186"/>
            <a:ext cx="770925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 rot="6623642">
            <a:off x="8988807" y="2217212"/>
            <a:ext cx="914077" cy="450755"/>
            <a:chOff x="1452080" y="2455350"/>
            <a:chExt cx="1409140" cy="694882"/>
          </a:xfrm>
        </p:grpSpPr>
        <p:sp>
          <p:nvSpPr>
            <p:cNvPr id="53" name="Rectangle 52"/>
            <p:cNvSpPr/>
            <p:nvPr/>
          </p:nvSpPr>
          <p:spPr>
            <a:xfrm rot="16200000">
              <a:off x="2046819" y="2335830"/>
              <a:ext cx="694882" cy="9339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4" name="Straight Connector 53"/>
            <p:cNvCxnSpPr/>
            <p:nvPr/>
          </p:nvCxnSpPr>
          <p:spPr>
            <a:xfrm rot="16176358" flipV="1">
              <a:off x="1928158" y="2356792"/>
              <a:ext cx="0" cy="952155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Arc 54"/>
          <p:cNvSpPr/>
          <p:nvPr/>
        </p:nvSpPr>
        <p:spPr>
          <a:xfrm rot="18463097">
            <a:off x="8929798" y="2092475"/>
            <a:ext cx="958053" cy="958053"/>
          </a:xfrm>
          <a:prstGeom prst="arc">
            <a:avLst>
              <a:gd name="adj1" fmla="val 20373248"/>
              <a:gd name="adj2" fmla="val 3090493"/>
            </a:avLst>
          </a:prstGeom>
          <a:ln w="1270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/>
          <p:cNvSpPr txBox="1"/>
          <p:nvPr/>
        </p:nvSpPr>
        <p:spPr>
          <a:xfrm>
            <a:off x="8346317" y="1471397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</a:t>
            </a:r>
            <a:r>
              <a:rPr lang="de-CH" dirty="0" smtClean="0"/>
              <a:t>.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/>
              <p:cNvSpPr/>
              <p:nvPr/>
            </p:nvSpPr>
            <p:spPr>
              <a:xfrm>
                <a:off x="8840003" y="1467861"/>
                <a:ext cx="145029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=80°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003" y="1467861"/>
                <a:ext cx="1450295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/>
          <p:nvPr/>
        </p:nvCxnSpPr>
        <p:spPr>
          <a:xfrm flipH="1" flipV="1">
            <a:off x="1026705" y="5748638"/>
            <a:ext cx="1" cy="7379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026704" y="6486548"/>
            <a:ext cx="7612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1026704" y="5553911"/>
            <a:ext cx="719784" cy="9326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c 62"/>
          <p:cNvSpPr/>
          <p:nvPr/>
        </p:nvSpPr>
        <p:spPr>
          <a:xfrm>
            <a:off x="680524" y="6140835"/>
            <a:ext cx="692360" cy="692360"/>
          </a:xfrm>
          <a:prstGeom prst="arc">
            <a:avLst>
              <a:gd name="adj1" fmla="val 18451707"/>
              <a:gd name="adj2" fmla="val 0"/>
            </a:avLst>
          </a:prstGeom>
          <a:ln w="1270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/>
              <p:cNvSpPr/>
              <p:nvPr/>
            </p:nvSpPr>
            <p:spPr>
              <a:xfrm>
                <a:off x="1357933" y="6140835"/>
                <a:ext cx="248063" cy="239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933" y="6140835"/>
                <a:ext cx="248063" cy="239578"/>
              </a:xfrm>
              <a:prstGeom prst="rect">
                <a:avLst/>
              </a:prstGeom>
              <a:blipFill>
                <a:blip r:embed="rId8"/>
                <a:stretch>
                  <a:fillRect r="-20000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/>
          <p:nvPr/>
        </p:nvCxnSpPr>
        <p:spPr>
          <a:xfrm flipH="1">
            <a:off x="1747924" y="5552704"/>
            <a:ext cx="770925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 rot="6623642">
            <a:off x="1361153" y="5196730"/>
            <a:ext cx="914077" cy="450755"/>
            <a:chOff x="1452080" y="2455350"/>
            <a:chExt cx="1409140" cy="694882"/>
          </a:xfrm>
        </p:grpSpPr>
        <p:sp>
          <p:nvSpPr>
            <p:cNvPr id="67" name="Rectangle 66"/>
            <p:cNvSpPr/>
            <p:nvPr/>
          </p:nvSpPr>
          <p:spPr>
            <a:xfrm rot="16200000">
              <a:off x="2046819" y="2335830"/>
              <a:ext cx="694882" cy="9339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8" name="Straight Connector 67"/>
            <p:cNvCxnSpPr/>
            <p:nvPr/>
          </p:nvCxnSpPr>
          <p:spPr>
            <a:xfrm rot="16176358" flipV="1">
              <a:off x="1928158" y="2356792"/>
              <a:ext cx="0" cy="952155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Arc 68"/>
          <p:cNvSpPr/>
          <p:nvPr/>
        </p:nvSpPr>
        <p:spPr>
          <a:xfrm rot="18463097">
            <a:off x="1302144" y="5071993"/>
            <a:ext cx="958053" cy="958053"/>
          </a:xfrm>
          <a:prstGeom prst="arc">
            <a:avLst>
              <a:gd name="adj1" fmla="val 20373248"/>
              <a:gd name="adj2" fmla="val 3090493"/>
            </a:avLst>
          </a:prstGeom>
          <a:ln w="1270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/>
          <p:cNvSpPr txBox="1"/>
          <p:nvPr/>
        </p:nvSpPr>
        <p:spPr>
          <a:xfrm>
            <a:off x="718663" y="4450915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3.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/>
              <p:cNvSpPr/>
              <p:nvPr/>
            </p:nvSpPr>
            <p:spPr>
              <a:xfrm>
                <a:off x="1212349" y="4447379"/>
                <a:ext cx="145029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=80°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349" y="4447379"/>
                <a:ext cx="1450295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/>
          <p:cNvCxnSpPr/>
          <p:nvPr/>
        </p:nvCxnSpPr>
        <p:spPr>
          <a:xfrm flipH="1" flipV="1">
            <a:off x="4886771" y="5767474"/>
            <a:ext cx="1" cy="7379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886770" y="6505384"/>
            <a:ext cx="7612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4886770" y="5572747"/>
            <a:ext cx="719784" cy="9326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tangle 75"/>
              <p:cNvSpPr/>
              <p:nvPr/>
            </p:nvSpPr>
            <p:spPr>
              <a:xfrm>
                <a:off x="5217999" y="6159671"/>
                <a:ext cx="248063" cy="239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999" y="6159671"/>
                <a:ext cx="248063" cy="239578"/>
              </a:xfrm>
              <a:prstGeom prst="rect">
                <a:avLst/>
              </a:prstGeom>
              <a:blipFill>
                <a:blip r:embed="rId10"/>
                <a:stretch>
                  <a:fillRect r="-17073" b="-3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/>
          <p:cNvCxnSpPr/>
          <p:nvPr/>
        </p:nvCxnSpPr>
        <p:spPr>
          <a:xfrm flipH="1">
            <a:off x="5607990" y="5571540"/>
            <a:ext cx="770925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 rot="6623642">
            <a:off x="5221219" y="5215566"/>
            <a:ext cx="914077" cy="450755"/>
            <a:chOff x="1452080" y="2455350"/>
            <a:chExt cx="1409140" cy="694882"/>
          </a:xfrm>
        </p:grpSpPr>
        <p:sp>
          <p:nvSpPr>
            <p:cNvPr id="79" name="Rectangle 78"/>
            <p:cNvSpPr/>
            <p:nvPr/>
          </p:nvSpPr>
          <p:spPr>
            <a:xfrm rot="16200000">
              <a:off x="2046819" y="2335830"/>
              <a:ext cx="694882" cy="9339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0" name="Straight Connector 79"/>
            <p:cNvCxnSpPr/>
            <p:nvPr/>
          </p:nvCxnSpPr>
          <p:spPr>
            <a:xfrm rot="16176358" flipV="1">
              <a:off x="1928158" y="2356792"/>
              <a:ext cx="0" cy="952155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Arc 80"/>
          <p:cNvSpPr/>
          <p:nvPr/>
        </p:nvSpPr>
        <p:spPr>
          <a:xfrm rot="18463097">
            <a:off x="5162210" y="5090829"/>
            <a:ext cx="958053" cy="958053"/>
          </a:xfrm>
          <a:prstGeom prst="arc">
            <a:avLst>
              <a:gd name="adj1" fmla="val 20373248"/>
              <a:gd name="adj2" fmla="val 3090493"/>
            </a:avLst>
          </a:prstGeom>
          <a:ln w="1270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/>
          <p:cNvSpPr txBox="1"/>
          <p:nvPr/>
        </p:nvSpPr>
        <p:spPr>
          <a:xfrm>
            <a:off x="4578729" y="4469751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4</a:t>
            </a:r>
            <a:r>
              <a:rPr lang="de-CH" dirty="0" smtClean="0"/>
              <a:t>.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tangle 82"/>
              <p:cNvSpPr/>
              <p:nvPr/>
            </p:nvSpPr>
            <p:spPr>
              <a:xfrm>
                <a:off x="5072415" y="4466215"/>
                <a:ext cx="145029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=80°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415" y="4466215"/>
                <a:ext cx="1450295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Pie 87"/>
          <p:cNvSpPr/>
          <p:nvPr/>
        </p:nvSpPr>
        <p:spPr>
          <a:xfrm>
            <a:off x="8713507" y="4981183"/>
            <a:ext cx="1169714" cy="1169714"/>
          </a:xfrm>
          <a:prstGeom prst="pie">
            <a:avLst>
              <a:gd name="adj1" fmla="val 14596386"/>
              <a:gd name="adj2" fmla="val 7020975"/>
            </a:avLst>
          </a:prstGeom>
          <a:solidFill>
            <a:schemeClr val="accent6">
              <a:lumMod val="40000"/>
              <a:lumOff val="6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9" name="Pie 88"/>
          <p:cNvSpPr/>
          <p:nvPr/>
        </p:nvSpPr>
        <p:spPr>
          <a:xfrm>
            <a:off x="8712131" y="4976118"/>
            <a:ext cx="1169714" cy="1169714"/>
          </a:xfrm>
          <a:prstGeom prst="pie">
            <a:avLst>
              <a:gd name="adj1" fmla="val 3348402"/>
              <a:gd name="adj2" fmla="val 7020975"/>
            </a:avLst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0" name="Pie 89"/>
          <p:cNvSpPr/>
          <p:nvPr/>
        </p:nvSpPr>
        <p:spPr>
          <a:xfrm>
            <a:off x="8712131" y="4981120"/>
            <a:ext cx="1169714" cy="1169714"/>
          </a:xfrm>
          <a:prstGeom prst="pie">
            <a:avLst>
              <a:gd name="adj1" fmla="val 14551381"/>
              <a:gd name="adj2" fmla="val 17704771"/>
            </a:avLst>
          </a:prstGeom>
          <a:solidFill>
            <a:schemeClr val="accent1">
              <a:alpha val="71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8588664" y="5762473"/>
            <a:ext cx="1" cy="7379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8588663" y="6500383"/>
            <a:ext cx="7612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8588663" y="5567746"/>
            <a:ext cx="719784" cy="9326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Rectangle 93"/>
              <p:cNvSpPr/>
              <p:nvPr/>
            </p:nvSpPr>
            <p:spPr>
              <a:xfrm>
                <a:off x="8919892" y="6154670"/>
                <a:ext cx="248063" cy="239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892" y="6154670"/>
                <a:ext cx="248063" cy="239578"/>
              </a:xfrm>
              <a:prstGeom prst="rect">
                <a:avLst/>
              </a:prstGeom>
              <a:blipFill>
                <a:blip r:embed="rId12"/>
                <a:stretch>
                  <a:fillRect r="-17073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/>
          <p:cNvCxnSpPr/>
          <p:nvPr/>
        </p:nvCxnSpPr>
        <p:spPr>
          <a:xfrm flipH="1">
            <a:off x="9309883" y="5566539"/>
            <a:ext cx="770925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 rot="6623642">
            <a:off x="8822347" y="5494879"/>
            <a:ext cx="904204" cy="450755"/>
            <a:chOff x="1927299" y="2455350"/>
            <a:chExt cx="1393920" cy="694882"/>
          </a:xfrm>
        </p:grpSpPr>
        <p:sp>
          <p:nvSpPr>
            <p:cNvPr id="97" name="Rectangle 96"/>
            <p:cNvSpPr/>
            <p:nvPr/>
          </p:nvSpPr>
          <p:spPr>
            <a:xfrm rot="16200000">
              <a:off x="2046819" y="2335830"/>
              <a:ext cx="694882" cy="9339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8" name="Straight Connector 97"/>
            <p:cNvCxnSpPr/>
            <p:nvPr/>
          </p:nvCxnSpPr>
          <p:spPr>
            <a:xfrm rot="16176358" flipV="1">
              <a:off x="2845142" y="2362396"/>
              <a:ext cx="0" cy="952155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Arc 98"/>
          <p:cNvSpPr/>
          <p:nvPr/>
        </p:nvSpPr>
        <p:spPr>
          <a:xfrm rot="18463097">
            <a:off x="8864103" y="5085828"/>
            <a:ext cx="958053" cy="958053"/>
          </a:xfrm>
          <a:prstGeom prst="arc">
            <a:avLst>
              <a:gd name="adj1" fmla="val 3125896"/>
              <a:gd name="adj2" fmla="val 9903768"/>
            </a:avLst>
          </a:prstGeom>
          <a:ln w="1270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/>
          <p:cNvSpPr txBox="1"/>
          <p:nvPr/>
        </p:nvSpPr>
        <p:spPr>
          <a:xfrm>
            <a:off x="8280622" y="4464750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5.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Rectangle 100"/>
              <p:cNvSpPr/>
              <p:nvPr/>
            </p:nvSpPr>
            <p:spPr>
              <a:xfrm>
                <a:off x="8774308" y="4461214"/>
                <a:ext cx="145029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−100°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308" y="4461214"/>
                <a:ext cx="1450295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Arc 101"/>
          <p:cNvSpPr/>
          <p:nvPr/>
        </p:nvSpPr>
        <p:spPr>
          <a:xfrm>
            <a:off x="4551971" y="6159772"/>
            <a:ext cx="692360" cy="692360"/>
          </a:xfrm>
          <a:prstGeom prst="arc">
            <a:avLst>
              <a:gd name="adj1" fmla="val 18451707"/>
              <a:gd name="adj2" fmla="val 0"/>
            </a:avLst>
          </a:prstGeom>
          <a:ln w="1270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Arc 102"/>
          <p:cNvSpPr/>
          <p:nvPr/>
        </p:nvSpPr>
        <p:spPr>
          <a:xfrm>
            <a:off x="8248652" y="6157720"/>
            <a:ext cx="692360" cy="692360"/>
          </a:xfrm>
          <a:prstGeom prst="arc">
            <a:avLst>
              <a:gd name="adj1" fmla="val 18451707"/>
              <a:gd name="adj2" fmla="val 0"/>
            </a:avLst>
          </a:prstGeom>
          <a:ln w="1270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5" name="Straight Connector 104"/>
          <p:cNvCxnSpPr/>
          <p:nvPr/>
        </p:nvCxnSpPr>
        <p:spPr>
          <a:xfrm flipH="1" flipV="1">
            <a:off x="9308446" y="5583829"/>
            <a:ext cx="264986" cy="701909"/>
          </a:xfrm>
          <a:prstGeom prst="line">
            <a:avLst/>
          </a:prstGeom>
          <a:ln w="1270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Rectangle 107"/>
              <p:cNvSpPr/>
              <p:nvPr/>
            </p:nvSpPr>
            <p:spPr>
              <a:xfrm>
                <a:off x="9460456" y="6258872"/>
                <a:ext cx="7507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𝑐𝑢𝑟𝑟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0456" y="6258872"/>
                <a:ext cx="750718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Arc 108"/>
          <p:cNvSpPr/>
          <p:nvPr/>
        </p:nvSpPr>
        <p:spPr>
          <a:xfrm rot="18463097">
            <a:off x="8883933" y="5077206"/>
            <a:ext cx="900896" cy="900896"/>
          </a:xfrm>
          <a:prstGeom prst="arc">
            <a:avLst>
              <a:gd name="adj1" fmla="val 3462149"/>
              <a:gd name="adj2" fmla="val 7627293"/>
            </a:avLst>
          </a:prstGeom>
          <a:ln w="12700">
            <a:solidFill>
              <a:srgbClr val="7030A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55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Rolling and Sliding Constraints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94" y="2251409"/>
            <a:ext cx="5953125" cy="895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94" y="4116553"/>
            <a:ext cx="5950933" cy="10249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3891" y="3227935"/>
            <a:ext cx="1828800" cy="74295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7639396" y="3341716"/>
            <a:ext cx="691453" cy="515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756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11817</TotalTime>
  <Words>152</Words>
  <Application>Microsoft Office PowerPoint</Application>
  <PresentationFormat>Widescreen</PresentationFormat>
  <Paragraphs>85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Generic Crab Kinematics</vt:lpstr>
      <vt:lpstr>Robot Model</vt:lpstr>
      <vt:lpstr>Steered Wheel Constraints</vt:lpstr>
      <vt:lpstr>Steer Wheel Constraints</vt:lpstr>
      <vt:lpstr>Steering Angle Corrections</vt:lpstr>
      <vt:lpstr>Steering Angle Requirements</vt:lpstr>
      <vt:lpstr>Steering Angle Correction Procedure</vt:lpstr>
      <vt:lpstr>Steering Angle Correction Example</vt:lpstr>
      <vt:lpstr>Rolling and Sliding Constraints</vt:lpstr>
    </vt:vector>
  </TitlesOfParts>
  <Company>ESA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Ackerman Control</dc:title>
  <dc:creator>Miro Voellmy</dc:creator>
  <cp:lastModifiedBy>Miro Voellmy</cp:lastModifiedBy>
  <cp:revision>49</cp:revision>
  <dcterms:created xsi:type="dcterms:W3CDTF">2019-03-18T07:59:09Z</dcterms:created>
  <dcterms:modified xsi:type="dcterms:W3CDTF">2019-04-09T12:07:50Z</dcterms:modified>
</cp:coreProperties>
</file>