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8" r:id="rId11"/>
    <p:sldId id="265" r:id="rId12"/>
    <p:sldId id="271" r:id="rId13"/>
    <p:sldId id="266" r:id="rId14"/>
    <p:sldId id="267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313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6.png"/><Relationship Id="rId2" Type="http://schemas.openxmlformats.org/officeDocument/2006/relationships/image" Target="../media/image28.jp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23" Type="http://schemas.openxmlformats.org/officeDocument/2006/relationships/image" Target="../media/image22.png"/><Relationship Id="rId28" Type="http://schemas.openxmlformats.org/officeDocument/2006/relationships/image" Target="../media/image1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6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5.png"/><Relationship Id="rId2" Type="http://schemas.openxmlformats.org/officeDocument/2006/relationships/image" Target="../media/image49.jp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24" Type="http://schemas.openxmlformats.org/officeDocument/2006/relationships/image" Target="../media/image22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6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5.png"/><Relationship Id="rId2" Type="http://schemas.openxmlformats.org/officeDocument/2006/relationships/image" Target="../media/image50.jp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24" Type="http://schemas.openxmlformats.org/officeDocument/2006/relationships/image" Target="../media/image22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1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294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003249">
              <a:alpha val="69410"/>
            </a:srgbClr>
          </a:solidFill>
          <a:ln>
            <a:noFill/>
          </a:ln>
        </p:spPr>
        <p:txBody>
          <a:bodyPr spcFirstLastPara="1" wrap="square" lIns="68450" tIns="34225" rIns="68450" bIns="34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84982" y="3943588"/>
            <a:ext cx="7948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spAutoFit/>
          </a:bodyPr>
          <a:lstStyle>
            <a:lvl1pPr lvl="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Verdana"/>
              <a:buNone/>
              <a:defRPr sz="1300"/>
            </a:lvl1pPr>
            <a:lvl2pPr lvl="1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lvl="6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lvl="7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lvl="8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ctrTitle"/>
          </p:nvPr>
        </p:nvSpPr>
        <p:spPr>
          <a:xfrm>
            <a:off x="110476" y="2566373"/>
            <a:ext cx="79470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631826" y="4822032"/>
            <a:ext cx="5016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>
            <a:off x="169649" y="4930156"/>
            <a:ext cx="6942129" cy="107999"/>
            <a:chOff x="226688" y="6572055"/>
            <a:chExt cx="9280921" cy="144115"/>
          </a:xfrm>
        </p:grpSpPr>
        <p:pic>
          <p:nvPicPr>
            <p:cNvPr id="47" name="Google Shape;47;p2" descr="at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668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2" descr="b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710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2" descr="ch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5200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2" descr="cz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04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2" descr="de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83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2" descr="d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34046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2" descr="e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1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2" descr="e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90923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 descr="fi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8812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 descr="fr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45697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2" descr="gr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31997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2" descr="hu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56860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2" descr="ie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93746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2" descr="it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30632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2" descr="lu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676775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2" descr="nl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5050684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 descr="no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542805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2" descr="pl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79518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" descr="pt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6167359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2" descr="ro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54126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" descr="se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727981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2" descr="uk.png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801754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2" descr="ca.png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9291609" y="6573362"/>
              <a:ext cx="216000" cy="142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2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8555553" y="6572169"/>
              <a:ext cx="216000" cy="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2" descr="si.png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8928090" y="6572513"/>
              <a:ext cx="217284" cy="143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7735955" y="4938300"/>
            <a:ext cx="1227691" cy="7808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159674" y="4652100"/>
            <a:ext cx="5016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25" rIns="68450" bIns="342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ESA UNCLASSIFIED - For ESA Official Use Only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2"/>
          <p:cNvCxnSpPr/>
          <p:nvPr/>
        </p:nvCxnSpPr>
        <p:spPr>
          <a:xfrm>
            <a:off x="166944" y="3080153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p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727495" y="-162064"/>
            <a:ext cx="1566137" cy="982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2"/>
          <p:cNvCxnSpPr/>
          <p:nvPr/>
        </p:nvCxnSpPr>
        <p:spPr>
          <a:xfrm>
            <a:off x="165624" y="4817228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8">
  <p:cSld name="DARK8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63697" y="1255500"/>
            <a:ext cx="4329900" cy="3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6pPr>
            <a:lvl7pPr marL="3200400" lvl="6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7pPr>
            <a:lvl8pPr marL="3657600" lvl="7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8pPr>
            <a:lvl9pPr marL="4114800" lvl="8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2"/>
          </p:nvPr>
        </p:nvSpPr>
        <p:spPr>
          <a:xfrm>
            <a:off x="4639419" y="1255500"/>
            <a:ext cx="4321800" cy="3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6pPr>
            <a:lvl7pPr marL="3200400" lvl="6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7pPr>
            <a:lvl8pPr marL="3657600" lvl="7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8pPr>
            <a:lvl9pPr marL="4114800" lvl="8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9pPr>
          </a:lstStyle>
          <a:p>
            <a:endParaRPr/>
          </a:p>
        </p:txBody>
      </p:sp>
      <p:cxnSp>
        <p:nvCxnSpPr>
          <p:cNvPr id="175" name="Google Shape;175;p11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1">
  <p:cSld name="DARK_COLOUR_BG1">
    <p:bg>
      <p:bgPr>
        <a:solidFill>
          <a:srgbClr val="335E6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79" name="Google Shape;179;p12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2">
  <p:cSld name="DARK_COLOUR_BG2">
    <p:bg>
      <p:bgPr>
        <a:solidFill>
          <a:srgbClr val="8197A6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83" name="Google Shape;183;p13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3"/>
          <p:cNvSpPr txBox="1"/>
          <p:nvPr/>
        </p:nvSpPr>
        <p:spPr>
          <a:xfrm>
            <a:off x="8736514" y="4652100"/>
            <a:ext cx="205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0" bIns="342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3">
  <p:cSld name="DARK_COLOUR_BG3">
    <p:bg>
      <p:bgPr>
        <a:solidFill>
          <a:srgbClr val="008E7A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88" name="Google Shape;188;p14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4">
  <p:cSld name="DARK_COLOUR_BG4">
    <p:bg>
      <p:bgPr>
        <a:solidFill>
          <a:srgbClr val="96013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92" name="Google Shape;192;p15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5">
  <p:cSld name="DARK_COLOUR_BG5">
    <p:bg>
      <p:bgPr>
        <a:solidFill>
          <a:srgbClr val="F47920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96" name="Google Shape;196;p16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6">
  <p:cSld name="DARK_COLOUR_BG6">
    <p:bg>
      <p:bgPr>
        <a:solidFill>
          <a:srgbClr val="00619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44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44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44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2">
  <p:cSld name="DARK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txBody>
          <a:bodyPr spcFirstLastPara="1" wrap="square" lIns="68450" tIns="34225" rIns="68450" bIns="34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7495" y="-162064"/>
            <a:ext cx="1566137" cy="9828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8227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6137678" y="4651287"/>
            <a:ext cx="28059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25" rIns="0" bIns="34225" anchor="t" anchorCtr="0">
            <a:spAutoFit/>
          </a:bodyPr>
          <a:lstStyle/>
          <a:p>
            <a: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600" b="0" i="0" u="none" strike="noStrike" cap="none">
              <a:solidFill>
                <a:srgbClr val="8197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169649" y="4930156"/>
            <a:ext cx="6942129" cy="107999"/>
            <a:chOff x="226688" y="6572055"/>
            <a:chExt cx="9280921" cy="144115"/>
          </a:xfrm>
        </p:grpSpPr>
        <p:pic>
          <p:nvPicPr>
            <p:cNvPr id="88" name="Google Shape;88;p4" descr="at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68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4" descr="b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710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4" descr="ch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200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4" descr="cz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04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4" descr="d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3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4" descr="dk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4046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4" descr="e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1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4" descr="es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90923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4" descr="fi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08812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 descr="fr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45697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 descr="gr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1997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4" descr="hu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6860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4" descr="ie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3746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4" descr="it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30632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4" descr="lu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676775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4" descr="nl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5050684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4" descr="no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42805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4" descr="pl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79518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4" descr="pt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167359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 descr="ro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654126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4" descr="se.png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727981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4" descr="uk.png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801754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4" descr="ca.png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9291609" y="6573362"/>
              <a:ext cx="216000" cy="142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4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8555553" y="6572169"/>
              <a:ext cx="216000" cy="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4" descr="si.png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8928090" y="6572513"/>
              <a:ext cx="217284" cy="143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735955" y="4938300"/>
            <a:ext cx="1225151" cy="78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4"/>
          <p:cNvCxnSpPr/>
          <p:nvPr/>
        </p:nvCxnSpPr>
        <p:spPr>
          <a:xfrm>
            <a:off x="165624" y="4817228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4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G">
  <p:cSld name="DARK B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-1" y="0"/>
            <a:ext cx="9141600" cy="51435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txBody>
          <a:bodyPr spcFirstLastPara="1" wrap="square" lIns="68450" tIns="34225" rIns="68450" bIns="34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7495" y="-162064"/>
            <a:ext cx="1566137" cy="98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6137678" y="4651287"/>
            <a:ext cx="28059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25" rIns="0" bIns="34225" anchor="t" anchorCtr="0">
            <a:spAutoFit/>
          </a:bodyPr>
          <a:lstStyle/>
          <a:p>
            <a: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600" b="0" i="0" u="none" strike="noStrike" cap="none">
              <a:solidFill>
                <a:srgbClr val="8197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169649" y="4930156"/>
            <a:ext cx="6942129" cy="107999"/>
            <a:chOff x="226688" y="6572055"/>
            <a:chExt cx="9280921" cy="144115"/>
          </a:xfrm>
        </p:grpSpPr>
        <p:pic>
          <p:nvPicPr>
            <p:cNvPr id="123" name="Google Shape;123;p5" descr="at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68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5" descr="b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710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5" descr="ch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200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5" descr="cz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04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5" descr="d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3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5" descr="dk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4046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5" descr="e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1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5" descr="es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90923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5" descr="fi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08812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5" descr="fr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45697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5" descr="gr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1997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5" descr="hu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6860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5" descr="ie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3746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5" descr="it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30632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5" descr="lu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676775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5" descr="nl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5050684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5" descr="no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42805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5" descr="pl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79518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5" descr="pt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167359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5" descr="ro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654126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5" descr="se.png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727981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5" descr="uk.png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801754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5" descr="ca.png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9291609" y="6573362"/>
              <a:ext cx="216000" cy="142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5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8555553" y="6572169"/>
              <a:ext cx="216000" cy="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5" descr="si.png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8928090" y="6572513"/>
              <a:ext cx="217284" cy="143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735955" y="4938300"/>
            <a:ext cx="1225151" cy="78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5"/>
          <p:cNvCxnSpPr/>
          <p:nvPr/>
        </p:nvCxnSpPr>
        <p:spPr>
          <a:xfrm>
            <a:off x="165624" y="4817228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5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3">
  <p:cSld name="DARK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54" name="Google Shape;154;p6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4">
  <p:cSld name="DARK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707" y="991337"/>
            <a:ext cx="8718300" cy="3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137" y="1011630"/>
            <a:ext cx="8694600" cy="353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7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5">
  <p:cSld name="DARK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707" y="914515"/>
            <a:ext cx="8718300" cy="355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8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6">
  <p:cSld name="DARK6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7">
  <p:cSld name="DARK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70" name="Google Shape;170;p10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9" Type="http://schemas.openxmlformats.org/officeDocument/2006/relationships/image" Target="../media/image22.png"/><Relationship Id="rId21" Type="http://schemas.openxmlformats.org/officeDocument/2006/relationships/image" Target="../media/image4.png"/><Relationship Id="rId34" Type="http://schemas.openxmlformats.org/officeDocument/2006/relationships/image" Target="../media/image17.png"/><Relationship Id="rId42" Type="http://schemas.openxmlformats.org/officeDocument/2006/relationships/image" Target="../media/image25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4" Type="http://schemas.openxmlformats.org/officeDocument/2006/relationships/image" Target="../media/image2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image" Target="../media/image18.png"/><Relationship Id="rId43" Type="http://schemas.openxmlformats.org/officeDocument/2006/relationships/image" Target="../media/image26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2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65600" y="4652100"/>
            <a:ext cx="90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25" rIns="68450" bIns="34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578166" y="335525"/>
            <a:ext cx="5016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735955" y="4938300"/>
            <a:ext cx="1225151" cy="7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marR="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rgbClr val="8197A6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6136527" y="4652100"/>
            <a:ext cx="2805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0" bIns="342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600" b="0" i="0" u="none" strike="noStrike" cap="none">
              <a:solidFill>
                <a:srgbClr val="8197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169563" y="4929333"/>
            <a:ext cx="6942129" cy="107798"/>
            <a:chOff x="226688" y="6572055"/>
            <a:chExt cx="9280921" cy="144115"/>
          </a:xfrm>
        </p:grpSpPr>
        <p:pic>
          <p:nvPicPr>
            <p:cNvPr id="13" name="Google Shape;13;p1" descr="at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22668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 descr="be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9710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 descr="ch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765200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" descr="cz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704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" descr="de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283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" descr="dk.png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34046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" descr="ee.png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171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" descr="es.png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690923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" descr="fi.png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208812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" descr="fr.png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245697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" descr="gr.png"/>
            <p:cNvPicPr preferRelativeResize="0"/>
            <p:nvPr/>
          </p:nvPicPr>
          <p:blipFill rotWithShape="1">
            <a:blip r:embed="rId29">
              <a:alphaModFix/>
            </a:blip>
            <a:srcRect/>
            <a:stretch/>
          </p:blipFill>
          <p:spPr>
            <a:xfrm>
              <a:off x="31997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" descr="hu.png"/>
            <p:cNvPicPr preferRelativeResize="0"/>
            <p:nvPr/>
          </p:nvPicPr>
          <p:blipFill rotWithShape="1">
            <a:blip r:embed="rId30">
              <a:alphaModFix/>
            </a:blip>
            <a:srcRect/>
            <a:stretch/>
          </p:blipFill>
          <p:spPr>
            <a:xfrm>
              <a:off x="356860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" descr="ie.png"/>
            <p:cNvPicPr preferRelativeResize="0"/>
            <p:nvPr/>
          </p:nvPicPr>
          <p:blipFill rotWithShape="1">
            <a:blip r:embed="rId31">
              <a:alphaModFix/>
            </a:blip>
            <a:srcRect/>
            <a:stretch/>
          </p:blipFill>
          <p:spPr>
            <a:xfrm>
              <a:off x="393746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" descr="it.png"/>
            <p:cNvPicPr preferRelativeResize="0"/>
            <p:nvPr/>
          </p:nvPicPr>
          <p:blipFill rotWithShape="1">
            <a:blip r:embed="rId32">
              <a:alphaModFix/>
            </a:blip>
            <a:srcRect/>
            <a:stretch/>
          </p:blipFill>
          <p:spPr>
            <a:xfrm>
              <a:off x="430632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1" descr="lu.png"/>
            <p:cNvPicPr preferRelativeResize="0"/>
            <p:nvPr/>
          </p:nvPicPr>
          <p:blipFill rotWithShape="1">
            <a:blip r:embed="rId33">
              <a:alphaModFix/>
            </a:blip>
            <a:srcRect/>
            <a:stretch/>
          </p:blipFill>
          <p:spPr>
            <a:xfrm>
              <a:off x="4676775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" descr="nl.png"/>
            <p:cNvPicPr preferRelativeResize="0"/>
            <p:nvPr/>
          </p:nvPicPr>
          <p:blipFill rotWithShape="1">
            <a:blip r:embed="rId34">
              <a:alphaModFix/>
            </a:blip>
            <a:srcRect/>
            <a:stretch/>
          </p:blipFill>
          <p:spPr>
            <a:xfrm>
              <a:off x="5050684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1" descr="no.png"/>
            <p:cNvPicPr preferRelativeResize="0"/>
            <p:nvPr/>
          </p:nvPicPr>
          <p:blipFill rotWithShape="1">
            <a:blip r:embed="rId35">
              <a:alphaModFix/>
            </a:blip>
            <a:srcRect/>
            <a:stretch/>
          </p:blipFill>
          <p:spPr>
            <a:xfrm>
              <a:off x="542805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1" descr="pl.png"/>
            <p:cNvPicPr preferRelativeResize="0"/>
            <p:nvPr/>
          </p:nvPicPr>
          <p:blipFill rotWithShape="1">
            <a:blip r:embed="rId36">
              <a:alphaModFix/>
            </a:blip>
            <a:srcRect/>
            <a:stretch/>
          </p:blipFill>
          <p:spPr>
            <a:xfrm>
              <a:off x="579518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1" descr="pt.png"/>
            <p:cNvPicPr preferRelativeResize="0"/>
            <p:nvPr/>
          </p:nvPicPr>
          <p:blipFill rotWithShape="1">
            <a:blip r:embed="rId37">
              <a:alphaModFix/>
            </a:blip>
            <a:srcRect/>
            <a:stretch/>
          </p:blipFill>
          <p:spPr>
            <a:xfrm>
              <a:off x="6167359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1" descr="ro.png"/>
            <p:cNvPicPr preferRelativeResize="0"/>
            <p:nvPr/>
          </p:nvPicPr>
          <p:blipFill rotWithShape="1">
            <a:blip r:embed="rId38">
              <a:alphaModFix/>
            </a:blip>
            <a:srcRect/>
            <a:stretch/>
          </p:blipFill>
          <p:spPr>
            <a:xfrm>
              <a:off x="654126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1" descr="se.png"/>
            <p:cNvPicPr preferRelativeResize="0"/>
            <p:nvPr/>
          </p:nvPicPr>
          <p:blipFill rotWithShape="1">
            <a:blip r:embed="rId39">
              <a:alphaModFix/>
            </a:blip>
            <a:srcRect/>
            <a:stretch/>
          </p:blipFill>
          <p:spPr>
            <a:xfrm>
              <a:off x="727981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" descr="uk.png"/>
            <p:cNvPicPr preferRelativeResize="0"/>
            <p:nvPr/>
          </p:nvPicPr>
          <p:blipFill rotWithShape="1">
            <a:blip r:embed="rId40">
              <a:alphaModFix/>
            </a:blip>
            <a:srcRect/>
            <a:stretch/>
          </p:blipFill>
          <p:spPr>
            <a:xfrm>
              <a:off x="801754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" descr="ca.png"/>
            <p:cNvPicPr preferRelativeResize="0"/>
            <p:nvPr/>
          </p:nvPicPr>
          <p:blipFill rotWithShape="1">
            <a:blip r:embed="rId41">
              <a:alphaModFix/>
            </a:blip>
            <a:srcRect/>
            <a:stretch/>
          </p:blipFill>
          <p:spPr>
            <a:xfrm>
              <a:off x="9291609" y="6573362"/>
              <a:ext cx="216000" cy="142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1"/>
            <p:cNvPicPr preferRelativeResize="0"/>
            <p:nvPr/>
          </p:nvPicPr>
          <p:blipFill rotWithShape="1">
            <a:blip r:embed="rId42">
              <a:alphaModFix/>
            </a:blip>
            <a:srcRect/>
            <a:stretch/>
          </p:blipFill>
          <p:spPr>
            <a:xfrm>
              <a:off x="8555553" y="6572169"/>
              <a:ext cx="216000" cy="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1" descr="si.png"/>
            <p:cNvPicPr preferRelativeResize="0"/>
            <p:nvPr/>
          </p:nvPicPr>
          <p:blipFill rotWithShape="1">
            <a:blip r:embed="rId43">
              <a:alphaModFix/>
            </a:blip>
            <a:srcRect/>
            <a:stretch/>
          </p:blipFill>
          <p:spPr>
            <a:xfrm>
              <a:off x="8928090" y="6572513"/>
              <a:ext cx="217284" cy="143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1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7727495" y="-162064"/>
            <a:ext cx="1566137" cy="982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1"/>
          <p:cNvCxnSpPr/>
          <p:nvPr/>
        </p:nvCxnSpPr>
        <p:spPr>
          <a:xfrm>
            <a:off x="165624" y="4817228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ctrTitle"/>
          </p:nvPr>
        </p:nvSpPr>
        <p:spPr>
          <a:xfrm>
            <a:off x="110476" y="2389521"/>
            <a:ext cx="7947000" cy="777005"/>
          </a:xfrm>
          <a:prstGeom prst="rect">
            <a:avLst/>
          </a:prstGeom>
        </p:spPr>
        <p:txBody>
          <a:bodyPr spcFirstLastPara="1" wrap="square" lIns="68450" tIns="34225" rIns="68450" bIns="342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BERT for Title &amp; Abstract screening in a systematic review</a:t>
            </a:r>
            <a:endParaRPr dirty="0"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1"/>
          </p:nvPr>
        </p:nvSpPr>
        <p:spPr>
          <a:xfrm>
            <a:off x="84982" y="3943588"/>
            <a:ext cx="7948800" cy="622219"/>
          </a:xfrm>
          <a:prstGeom prst="rect">
            <a:avLst/>
          </a:prstGeom>
        </p:spPr>
        <p:txBody>
          <a:bodyPr spcFirstLastPara="1" wrap="square" lIns="68450" tIns="34225" rIns="68450" bIns="342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November 17th, 2023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Emmy van der Ree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CEA0F-6A96-484D-7271-D230D5D6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with BERT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656378-1C3E-000F-62C8-6F1A7D2D2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Added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classification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top of BERT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Pubmed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-Abstract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~4500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manually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screened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selected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original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dataset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don’t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want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Included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focus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Recall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Goal: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least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95%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Recall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with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least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40% Precision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Recall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because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10%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training data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Afbeelding 4" descr="Afbeelding met tekst, schermopname, diagram, cirkel&#10;&#10;Automatisch gegenereerde beschrijving">
            <a:extLst>
              <a:ext uri="{FF2B5EF4-FFF2-40B4-BE49-F238E27FC236}">
                <a16:creationId xmlns:a16="http://schemas.microsoft.com/office/drawing/2014/main" id="{57A7C19F-479A-3E8A-6E6C-CE9809EC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25" y="1956062"/>
            <a:ext cx="2170465" cy="2701438"/>
          </a:xfrm>
          <a:prstGeom prst="rect">
            <a:avLst/>
          </a:prstGeom>
        </p:spPr>
      </p:pic>
      <p:pic>
        <p:nvPicPr>
          <p:cNvPr id="6" name="Afbeelding 5" descr="Afbeelding met tekst, clipart, Tekenfilm, Animatie&#10;&#10;Automatisch gegenereerde beschrijving">
            <a:extLst>
              <a:ext uri="{FF2B5EF4-FFF2-40B4-BE49-F238E27FC236}">
                <a16:creationId xmlns:a16="http://schemas.microsoft.com/office/drawing/2014/main" id="{26C380C3-996A-DE7C-0AFF-260269B2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72" y="1305612"/>
            <a:ext cx="2521002" cy="33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7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26ECA-D91A-AF56-AB7E-335669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6ED1CF-45E8-3DD8-77D7-4828C4F90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‘Rotate’ the Test and Train split to see the performance across the whole dataset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Result: 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SD is harder, less consistent than CNS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Possibly because SD has no hard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inclusion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criteria, only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exclusion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criteria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broader dataset, which makes it harder to learn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classification is hard to determine because even among trained screeners there is debate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Afbeelding 6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E8B15718-D026-985B-4E3E-0D9C6856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90" y="2980329"/>
            <a:ext cx="3145475" cy="16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26ECA-D91A-AF56-AB7E-335669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6ED1CF-45E8-3DD8-77D7-4828C4F90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‘Rotate’ the Test and Train split to see the performance across the whole dataset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Result: 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SD is harder, less consistent than CNS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Possibly because SD has no hard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inclusion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criteria, only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exclusion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criteria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broader dataset, which makes it harder to learn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classification is hard to determine because even among trained screeners there is debate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Papers that required a third screener:</a:t>
            </a:r>
          </a:p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 total training set	  	From “difficult” papers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CNS 7.7% (373/4840)		CNS 35.2% (69/196)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SD 13.3% (665/5000)			SD 37.1% (145/391)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Ideally difficult papers would be re-examined</a:t>
            </a:r>
          </a:p>
        </p:txBody>
      </p:sp>
    </p:spTree>
    <p:extLst>
      <p:ext uri="{BB962C8B-B14F-4D97-AF65-F5344CB8AC3E}">
        <p14:creationId xmlns:p14="http://schemas.microsoft.com/office/powerpoint/2010/main" val="49428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AC809-F380-4462-00BD-8337A9F4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297A1A-7E5B-849A-5A27-9D787E81D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SD: 13 228 papers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selected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61 278 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CNS: 11 017 papers selected from 53 439 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Now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“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” 6 638 papers per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screener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 a team of 10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another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selection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round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Crowd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1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7849F-E0B8-74F9-DBAB-345CF07D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Key</a:t>
            </a:r>
            <a:r>
              <a:rPr lang="nl-NL" dirty="0"/>
              <a:t> Take-</a:t>
            </a:r>
            <a:r>
              <a:rPr lang="nl-NL" dirty="0" err="1"/>
              <a:t>Aways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232D71-7989-98BC-A7EF-E696171B1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and Data Management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really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important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14350" indent="-285750">
              <a:buFont typeface="Wingdings" panose="05000000000000000000" pitchFamily="2" charset="2"/>
              <a:buChar char="à"/>
            </a:pPr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Secondary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28600" indent="0"/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Properly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GitHub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5" name="Afbeelding 4" descr="Afbeelding met tekst, Menselijk gezicht, schermopname, persoon&#10;&#10;Automatisch gegenereerde beschrijving">
            <a:extLst>
              <a:ext uri="{FF2B5EF4-FFF2-40B4-BE49-F238E27FC236}">
                <a16:creationId xmlns:a16="http://schemas.microsoft.com/office/drawing/2014/main" id="{D14C8715-3E5E-4411-D39C-3F5694EA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16" y="2606289"/>
            <a:ext cx="3770722" cy="19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63F2E-4F97-527D-7C44-3D4FA93B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C9AD00-7318-76AF-9263-9874F9D68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İlay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Özturk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&amp; Linda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Hemmann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Anna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Fogtman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Fanny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Roessler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&amp; Giorgio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Lorini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whole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STARS team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Everyone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 K28 &amp;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interns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EAC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staff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6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3C8B7-97AA-CFA5-BE5C-E08C0074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project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A98FAC-81C4-C68C-7FC6-5DF3C2D22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Systematic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Reviews: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Sex differences in susceptibility to ionizing radiation (SD)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Non-neoplastic effects of ionizing radiation to CNS (CNS)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61 278 papers found for SD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53 439 papers found for CNS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around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10% are relevant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review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screening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would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~25 811 papers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screen per person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 team of 10 professional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screeners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Solution: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Machine Learning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reduce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amount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unwanted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</a:t>
            </a:r>
          </a:p>
        </p:txBody>
      </p:sp>
    </p:spTree>
    <p:extLst>
      <p:ext uri="{BB962C8B-B14F-4D97-AF65-F5344CB8AC3E}">
        <p14:creationId xmlns:p14="http://schemas.microsoft.com/office/powerpoint/2010/main" val="333953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large Natural Language Processing model pre-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very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large dataset,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such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as abstracts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PubMed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‘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Knows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’ ~30 000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words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fine-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tuned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using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much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fewer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resources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training a model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scratch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2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and a Decoder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which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Afbeelding 6" descr="Afbeelding met tekst, schermopname, smartphone, ontwerp&#10;&#10;Automatisch gegenereerde beschrijving">
            <a:extLst>
              <a:ext uri="{FF2B5EF4-FFF2-40B4-BE49-F238E27FC236}">
                <a16:creationId xmlns:a16="http://schemas.microsoft.com/office/drawing/2014/main" id="{AF39334D-04BB-1BBE-E3FA-1E80158B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6" y="1217604"/>
            <a:ext cx="1780625" cy="35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Encoder </a:t>
            </a:r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and a Decoder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which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BERT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Decoders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It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A66D7A1-BB12-272B-62F3-1E498906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6" y="1217604"/>
            <a:ext cx="1870180" cy="35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and a Decoder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which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BERT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Decoders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It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means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look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context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both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sides of a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learn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504263D-ABFD-148E-ECF5-7E0DC72D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6" y="1217604"/>
            <a:ext cx="1870180" cy="35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and a Decoder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which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BERT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Decoders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It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means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look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context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both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sides of a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learn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“Dang! I’m out fishing and a huge trout just [blank] my line!”</a:t>
            </a:r>
            <a:endParaRPr lang="nl-NL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9DEA9F1-8B3F-CF0C-C188-144FBCA8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6" y="1217604"/>
            <a:ext cx="1870180" cy="35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2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CEA0F-6A96-484D-7271-D230D5D6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with BERT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656378-1C3E-000F-62C8-6F1A7D2D2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classification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top of BERT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Pubmed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-Abstract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Needs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lightweight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25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1 single output node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Other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configurations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tested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lower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performance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similar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performance,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longer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training time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25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  ,,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6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CEA0F-6A96-484D-7271-D230D5D6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with BERT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656378-1C3E-000F-62C8-6F1A7D2D2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Added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classification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top of BERT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Pubmed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-Abstract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~4500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manually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screened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selected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original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dataset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don’t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want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Included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focus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Recall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Goal: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least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95%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Recall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with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least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40% Precision</a:t>
            </a:r>
          </a:p>
        </p:txBody>
      </p:sp>
      <p:pic>
        <p:nvPicPr>
          <p:cNvPr id="5" name="Afbeelding 4" descr="Afbeelding met tekst, schermopname, diagram, cirkel&#10;&#10;Automatisch gegenereerde beschrijving">
            <a:extLst>
              <a:ext uri="{FF2B5EF4-FFF2-40B4-BE49-F238E27FC236}">
                <a16:creationId xmlns:a16="http://schemas.microsoft.com/office/drawing/2014/main" id="{57A7C19F-479A-3E8A-6E6C-CE9809EC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25" y="1956062"/>
            <a:ext cx="2170465" cy="27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0531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868</Words>
  <Application>Microsoft Office PowerPoint</Application>
  <PresentationFormat>Diavoorstelling (16:9)</PresentationFormat>
  <Paragraphs>139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Verdana</vt:lpstr>
      <vt:lpstr>Wingdings</vt:lpstr>
      <vt:lpstr>ESA_Presentation_DARK</vt:lpstr>
      <vt:lpstr>Using BERT for Title &amp; Abstract screening in a systematic review</vt:lpstr>
      <vt:lpstr>Recap of the project</vt:lpstr>
      <vt:lpstr>BERT Natural Language Processing</vt:lpstr>
      <vt:lpstr>BERT Natural Language Processing</vt:lpstr>
      <vt:lpstr>BERT Natural Language Processing</vt:lpstr>
      <vt:lpstr>BERT Natural Language Processing</vt:lpstr>
      <vt:lpstr>BERT Natural Language Processing</vt:lpstr>
      <vt:lpstr>Text Classification with BERT</vt:lpstr>
      <vt:lpstr>Text Classification with BERT</vt:lpstr>
      <vt:lpstr>Text Classification with BERT</vt:lpstr>
      <vt:lpstr>K-fold analysis</vt:lpstr>
      <vt:lpstr>K-fold analysis</vt:lpstr>
      <vt:lpstr>Results</vt:lpstr>
      <vt:lpstr>Key Take-Aways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BERT for Title &amp; Abstract screening in a systematic review</dc:title>
  <dc:creator>Emmy</dc:creator>
  <cp:lastModifiedBy>Emmy van der Ree</cp:lastModifiedBy>
  <cp:revision>17</cp:revision>
  <dcterms:modified xsi:type="dcterms:W3CDTF">2023-11-27T14:08:09Z</dcterms:modified>
</cp:coreProperties>
</file>