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64" r:id="rId10"/>
    <p:sldId id="268" r:id="rId11"/>
    <p:sldId id="265" r:id="rId12"/>
    <p:sldId id="271" r:id="rId13"/>
    <p:sldId id="266" r:id="rId14"/>
    <p:sldId id="267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3132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7.png"/><Relationship Id="rId3" Type="http://schemas.openxmlformats.org/officeDocument/2006/relationships/image" Target="../media/image29.png"/><Relationship Id="rId21" Type="http://schemas.openxmlformats.org/officeDocument/2006/relationships/image" Target="../media/image43.png"/><Relationship Id="rId7" Type="http://schemas.openxmlformats.org/officeDocument/2006/relationships/image" Target="../media/image6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6.png"/><Relationship Id="rId2" Type="http://schemas.openxmlformats.org/officeDocument/2006/relationships/image" Target="../media/image28.jp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33.png"/><Relationship Id="rId24" Type="http://schemas.openxmlformats.org/officeDocument/2006/relationships/image" Target="../media/image45.png"/><Relationship Id="rId5" Type="http://schemas.openxmlformats.org/officeDocument/2006/relationships/image" Target="../media/image4.png"/><Relationship Id="rId15" Type="http://schemas.openxmlformats.org/officeDocument/2006/relationships/image" Target="../media/image37.png"/><Relationship Id="rId23" Type="http://schemas.openxmlformats.org/officeDocument/2006/relationships/image" Target="../media/image22.png"/><Relationship Id="rId28" Type="http://schemas.openxmlformats.org/officeDocument/2006/relationships/image" Target="../media/image1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6.png"/><Relationship Id="rId3" Type="http://schemas.openxmlformats.org/officeDocument/2006/relationships/image" Target="../media/image27.png"/><Relationship Id="rId21" Type="http://schemas.openxmlformats.org/officeDocument/2006/relationships/image" Target="../media/image42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5.png"/><Relationship Id="rId2" Type="http://schemas.openxmlformats.org/officeDocument/2006/relationships/image" Target="../media/image49.jp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32.png"/><Relationship Id="rId24" Type="http://schemas.openxmlformats.org/officeDocument/2006/relationships/image" Target="../media/image22.png"/><Relationship Id="rId5" Type="http://schemas.openxmlformats.org/officeDocument/2006/relationships/image" Target="../media/image30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8.png"/><Relationship Id="rId10" Type="http://schemas.openxmlformats.org/officeDocument/2006/relationships/image" Target="../media/image8.png"/><Relationship Id="rId19" Type="http://schemas.openxmlformats.org/officeDocument/2006/relationships/image" Target="../media/image40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7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6.png"/><Relationship Id="rId3" Type="http://schemas.openxmlformats.org/officeDocument/2006/relationships/image" Target="../media/image27.png"/><Relationship Id="rId21" Type="http://schemas.openxmlformats.org/officeDocument/2006/relationships/image" Target="../media/image42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5.png"/><Relationship Id="rId2" Type="http://schemas.openxmlformats.org/officeDocument/2006/relationships/image" Target="../media/image50.jp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32.png"/><Relationship Id="rId24" Type="http://schemas.openxmlformats.org/officeDocument/2006/relationships/image" Target="../media/image22.png"/><Relationship Id="rId5" Type="http://schemas.openxmlformats.org/officeDocument/2006/relationships/image" Target="../media/image30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8.png"/><Relationship Id="rId10" Type="http://schemas.openxmlformats.org/officeDocument/2006/relationships/image" Target="../media/image8.png"/><Relationship Id="rId19" Type="http://schemas.openxmlformats.org/officeDocument/2006/relationships/image" Target="../media/image40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1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0" cy="512948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rgbClr val="003249">
              <a:alpha val="69410"/>
            </a:srgbClr>
          </a:solidFill>
          <a:ln>
            <a:noFill/>
          </a:ln>
        </p:spPr>
        <p:txBody>
          <a:bodyPr spcFirstLastPara="1" wrap="square" lIns="68450" tIns="34225" rIns="68450" bIns="342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84982" y="3943588"/>
            <a:ext cx="7948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spAutoFit/>
          </a:bodyPr>
          <a:lstStyle>
            <a:lvl1pPr lvl="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Font typeface="Verdana"/>
              <a:buNone/>
              <a:defRPr sz="1300"/>
            </a:lvl1pPr>
            <a:lvl2pPr lvl="1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/>
            </a:lvl2pPr>
            <a:lvl3pPr lvl="2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/>
            </a:lvl3pPr>
            <a:lvl4pPr lvl="3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/>
            </a:lvl4pPr>
            <a:lvl5pPr lvl="4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/>
            </a:lvl5pPr>
            <a:lvl6pPr lvl="5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lvl="6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lvl="7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lvl="8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ctrTitle"/>
          </p:nvPr>
        </p:nvSpPr>
        <p:spPr>
          <a:xfrm>
            <a:off x="110476" y="2566373"/>
            <a:ext cx="79470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3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631826" y="4822032"/>
            <a:ext cx="50166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6" name="Google Shape;46;p2"/>
          <p:cNvGrpSpPr/>
          <p:nvPr/>
        </p:nvGrpSpPr>
        <p:grpSpPr>
          <a:xfrm>
            <a:off x="169649" y="4930156"/>
            <a:ext cx="6942129" cy="107999"/>
            <a:chOff x="226688" y="6572055"/>
            <a:chExt cx="9280921" cy="144115"/>
          </a:xfrm>
        </p:grpSpPr>
        <p:pic>
          <p:nvPicPr>
            <p:cNvPr id="47" name="Google Shape;47;p2" descr="at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6688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2" descr="be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7100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2" descr="ch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652002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2" descr="cz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7044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2" descr="de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83088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2" descr="dk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340468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2" descr="ee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71088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2" descr="es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90923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2" descr="fi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088120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 descr="fr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45697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2" descr="gr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319974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2" descr="hu.png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356860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2" descr="ie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93746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2" descr="it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306322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2" descr="lu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676775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2" descr="nl.png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5050684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2" descr="no.png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542805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2" descr="pl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579518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2" descr="pt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6167359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2" descr="ro.png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654126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2" descr="se.png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727981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2" descr="uk.png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801754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2" descr="ca.png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9291609" y="6573362"/>
              <a:ext cx="216000" cy="142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2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8555553" y="6572169"/>
              <a:ext cx="216000" cy="1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2" descr="si.png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8928090" y="6572513"/>
              <a:ext cx="217284" cy="14365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2" name="Google Shape;72;p2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7735955" y="4938300"/>
            <a:ext cx="1227691" cy="7808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 txBox="1"/>
          <p:nvPr/>
        </p:nvSpPr>
        <p:spPr>
          <a:xfrm>
            <a:off x="159674" y="4652100"/>
            <a:ext cx="50166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25" rIns="68450" bIns="34225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8197A6"/>
                </a:solidFill>
                <a:latin typeface="Arial"/>
                <a:ea typeface="Arial"/>
                <a:cs typeface="Arial"/>
                <a:sym typeface="Arial"/>
              </a:rPr>
              <a:t>ESA UNCLASSIFIED - For ESA Official Use Only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2"/>
          <p:cNvCxnSpPr/>
          <p:nvPr/>
        </p:nvCxnSpPr>
        <p:spPr>
          <a:xfrm>
            <a:off x="166944" y="3080153"/>
            <a:ext cx="877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5" name="Google Shape;75;p2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7727495" y="-162064"/>
            <a:ext cx="1566137" cy="9828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2"/>
          <p:cNvCxnSpPr/>
          <p:nvPr/>
        </p:nvCxnSpPr>
        <p:spPr>
          <a:xfrm>
            <a:off x="165624" y="4817228"/>
            <a:ext cx="877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8">
  <p:cSld name="DARK8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body" idx="1"/>
          </p:nvPr>
        </p:nvSpPr>
        <p:spPr>
          <a:xfrm>
            <a:off x="163697" y="1255500"/>
            <a:ext cx="4329900" cy="3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marL="2743200" lvl="5" indent="-2921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SzPts val="1000"/>
              <a:buChar char="–"/>
              <a:defRPr sz="1000"/>
            </a:lvl6pPr>
            <a:lvl7pPr marL="3200400" lvl="6" indent="-2921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SzPts val="1000"/>
              <a:buChar char="–"/>
              <a:defRPr sz="1000"/>
            </a:lvl7pPr>
            <a:lvl8pPr marL="3657600" lvl="7" indent="-2921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SzPts val="1000"/>
              <a:buChar char="–"/>
              <a:defRPr sz="1000"/>
            </a:lvl8pPr>
            <a:lvl9pPr marL="4114800" lvl="8" indent="-2921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SzPts val="1000"/>
              <a:buChar char="–"/>
              <a:defRPr sz="1000"/>
            </a:lvl9pPr>
          </a:lstStyle>
          <a:p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body" idx="2"/>
          </p:nvPr>
        </p:nvSpPr>
        <p:spPr>
          <a:xfrm>
            <a:off x="4639419" y="1255500"/>
            <a:ext cx="4321800" cy="3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marL="2743200" lvl="5" indent="-2921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SzPts val="1000"/>
              <a:buChar char="–"/>
              <a:defRPr sz="1000"/>
            </a:lvl6pPr>
            <a:lvl7pPr marL="3200400" lvl="6" indent="-2921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SzPts val="1000"/>
              <a:buChar char="–"/>
              <a:defRPr sz="1000"/>
            </a:lvl7pPr>
            <a:lvl8pPr marL="3657600" lvl="7" indent="-2921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SzPts val="1000"/>
              <a:buChar char="–"/>
              <a:defRPr sz="1000"/>
            </a:lvl8pPr>
            <a:lvl9pPr marL="4114800" lvl="8" indent="-2921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SzPts val="1000"/>
              <a:buChar char="–"/>
              <a:defRPr sz="1000"/>
            </a:lvl9pPr>
          </a:lstStyle>
          <a:p>
            <a:endParaRPr/>
          </a:p>
        </p:txBody>
      </p:sp>
      <p:cxnSp>
        <p:nvCxnSpPr>
          <p:cNvPr id="175" name="Google Shape;175;p11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_COLOUR_BG1">
  <p:cSld name="DARK_COLOUR_BG1">
    <p:bg>
      <p:bgPr>
        <a:solidFill>
          <a:srgbClr val="335E6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body" idx="1"/>
          </p:nvPr>
        </p:nvSpPr>
        <p:spPr>
          <a:xfrm>
            <a:off x="163698" y="661500"/>
            <a:ext cx="87996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marL="2743200" lvl="5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marL="3200400" lvl="6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marL="3657600" lvl="7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marL="4114800" lvl="8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  <p:cxnSp>
        <p:nvCxnSpPr>
          <p:cNvPr id="179" name="Google Shape;179;p12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_COLOUR_BG2">
  <p:cSld name="DARK_COLOUR_BG2">
    <p:bg>
      <p:bgPr>
        <a:solidFill>
          <a:srgbClr val="8197A6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body" idx="1"/>
          </p:nvPr>
        </p:nvSpPr>
        <p:spPr>
          <a:xfrm>
            <a:off x="164251" y="661500"/>
            <a:ext cx="87996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335E6F"/>
                </a:solidFill>
              </a:defRPr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335E6F"/>
                </a:solidFill>
              </a:defRPr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335E6F"/>
                </a:solidFill>
              </a:defRPr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335E6F"/>
                </a:solidFill>
              </a:defRPr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335E6F"/>
                </a:solidFill>
              </a:defRPr>
            </a:lvl5pPr>
            <a:lvl6pPr marL="2743200" lvl="5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marL="3200400" lvl="6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marL="3657600" lvl="7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marL="4114800" lvl="8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  <p:cxnSp>
        <p:nvCxnSpPr>
          <p:cNvPr id="183" name="Google Shape;183;p13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13"/>
          <p:cNvSpPr txBox="1"/>
          <p:nvPr/>
        </p:nvSpPr>
        <p:spPr>
          <a:xfrm>
            <a:off x="8736514" y="4652100"/>
            <a:ext cx="205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0" bIns="342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_COLOUR_BG3">
  <p:cSld name="DARK_COLOUR_BG3">
    <p:bg>
      <p:bgPr>
        <a:solidFill>
          <a:srgbClr val="008E7A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1"/>
          </p:nvPr>
        </p:nvSpPr>
        <p:spPr>
          <a:xfrm>
            <a:off x="163698" y="661500"/>
            <a:ext cx="87996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76C8AE"/>
                </a:solidFill>
              </a:defRPr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76C8AE"/>
                </a:solidFill>
              </a:defRPr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76C8AE"/>
                </a:solidFill>
              </a:defRPr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76C8AE"/>
                </a:solidFill>
              </a:defRPr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76C8AE"/>
                </a:solidFill>
              </a:defRPr>
            </a:lvl5pPr>
            <a:lvl6pPr marL="2743200" lvl="5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marL="3200400" lvl="6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marL="3657600" lvl="7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marL="4114800" lvl="8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  <p:cxnSp>
        <p:nvCxnSpPr>
          <p:cNvPr id="188" name="Google Shape;188;p14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_COLOUR_BG4">
  <p:cSld name="DARK_COLOUR_BG4">
    <p:bg>
      <p:bgPr>
        <a:solidFill>
          <a:srgbClr val="960136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1"/>
          </p:nvPr>
        </p:nvSpPr>
        <p:spPr>
          <a:xfrm>
            <a:off x="163698" y="661500"/>
            <a:ext cx="87996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>
                <a:solidFill>
                  <a:srgbClr val="F1666A"/>
                </a:solidFill>
              </a:defRPr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>
                <a:solidFill>
                  <a:srgbClr val="F1666A"/>
                </a:solidFill>
              </a:defRPr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>
                <a:solidFill>
                  <a:srgbClr val="F1666A"/>
                </a:solidFill>
              </a:defRPr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>
                <a:solidFill>
                  <a:srgbClr val="F1666A"/>
                </a:solidFill>
              </a:defRPr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>
                <a:solidFill>
                  <a:srgbClr val="F1666A"/>
                </a:solidFill>
              </a:defRPr>
            </a:lvl5pPr>
            <a:lvl6pPr marL="2743200" lvl="5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marL="3200400" lvl="6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marL="3657600" lvl="7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marL="4114800" lvl="8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  <p:cxnSp>
        <p:nvCxnSpPr>
          <p:cNvPr id="192" name="Google Shape;192;p15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_COLOUR_BG5">
  <p:cSld name="DARK_COLOUR_BG5">
    <p:bg>
      <p:bgPr>
        <a:solidFill>
          <a:srgbClr val="F47920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body" idx="1"/>
          </p:nvPr>
        </p:nvSpPr>
        <p:spPr>
          <a:xfrm>
            <a:off x="163698" y="661500"/>
            <a:ext cx="87996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FFCC4E"/>
                </a:solidFill>
              </a:defRPr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FFCC4E"/>
                </a:solidFill>
              </a:defRPr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FFCC4E"/>
                </a:solidFill>
              </a:defRPr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FFCC4E"/>
                </a:solidFill>
              </a:defRPr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FFCC4E"/>
                </a:solidFill>
              </a:defRPr>
            </a:lvl5pPr>
            <a:lvl6pPr marL="2743200" lvl="5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marL="3200400" lvl="6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marL="3657600" lvl="7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marL="4114800" lvl="8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  <p:cxnSp>
        <p:nvCxnSpPr>
          <p:cNvPr id="196" name="Google Shape;196;p16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_COLOUR_BG6">
  <p:cSld name="DARK_COLOUR_BG6">
    <p:bg>
      <p:bgPr>
        <a:solidFill>
          <a:srgbClr val="006196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body" idx="1"/>
          </p:nvPr>
        </p:nvSpPr>
        <p:spPr>
          <a:xfrm>
            <a:off x="163698" y="661500"/>
            <a:ext cx="87996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009BDB"/>
                </a:solidFill>
              </a:defRPr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009BDB"/>
                </a:solidFill>
              </a:defRPr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009BDB"/>
                </a:solidFill>
              </a:defRPr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009BDB"/>
                </a:solidFill>
              </a:defRPr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rgbClr val="009BDB"/>
                </a:solidFill>
              </a:defRPr>
            </a:lvl5pPr>
            <a:lvl6pPr marL="2743200" lvl="5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marL="3200400" lvl="6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marL="3657600" lvl="7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marL="4114800" lvl="8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  <p:cxnSp>
        <p:nvCxnSpPr>
          <p:cNvPr id="200" name="Google Shape;200;p17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44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44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244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2">
  <p:cSld name="DARK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003249">
              <a:alpha val="60000"/>
            </a:srgbClr>
          </a:solidFill>
          <a:ln>
            <a:noFill/>
          </a:ln>
        </p:spPr>
        <p:txBody>
          <a:bodyPr spcFirstLastPara="1" wrap="square" lIns="68450" tIns="34225" rIns="68450" bIns="342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7495" y="-162064"/>
            <a:ext cx="1566137" cy="98281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164251" y="661500"/>
            <a:ext cx="88227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marL="2743200" lvl="5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marL="3200400" lvl="6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marL="3657600" lvl="7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marL="4114800" lvl="8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6137678" y="4651287"/>
            <a:ext cx="28059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25" rIns="0" bIns="34225" anchor="t" anchorCtr="0">
            <a:spAutoFit/>
          </a:bodyPr>
          <a:lstStyle/>
          <a:p>
            <a:pPr marL="91440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8197A6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600" b="0" i="0" u="none" strike="noStrike" cap="none">
              <a:solidFill>
                <a:srgbClr val="8197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4"/>
          <p:cNvGrpSpPr/>
          <p:nvPr/>
        </p:nvGrpSpPr>
        <p:grpSpPr>
          <a:xfrm>
            <a:off x="169649" y="4930156"/>
            <a:ext cx="6942129" cy="107999"/>
            <a:chOff x="226688" y="6572055"/>
            <a:chExt cx="9280921" cy="144115"/>
          </a:xfrm>
        </p:grpSpPr>
        <p:pic>
          <p:nvPicPr>
            <p:cNvPr id="88" name="Google Shape;88;p4" descr="at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6688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4" descr="be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97100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4" descr="ch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2002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4" descr="cz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7044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4" descr="de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83088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4" descr="dk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340468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4" descr="ee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71088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4" descr="es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90923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4" descr="fi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088120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4" descr="fr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245697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4" descr="gr.png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319974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4" descr="hu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56860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4" descr="ie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3746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4" descr="it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306322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4" descr="lu.png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676775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4" descr="nl.png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5050684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4" descr="no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542805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4" descr="pl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579518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4" descr="pt.png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6167359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4" descr="ro.png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654126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4" descr="se.png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727981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4" descr="uk.png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801754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4" descr="ca.png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9291609" y="6573362"/>
              <a:ext cx="216000" cy="142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4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8555553" y="6572169"/>
              <a:ext cx="216000" cy="1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4" descr="si.png"/>
            <p:cNvPicPr preferRelativeResize="0"/>
            <p:nvPr/>
          </p:nvPicPr>
          <p:blipFill rotWithShape="1">
            <a:blip r:embed="rId28">
              <a:alphaModFix/>
            </a:blip>
            <a:srcRect/>
            <a:stretch/>
          </p:blipFill>
          <p:spPr>
            <a:xfrm>
              <a:off x="8928090" y="6572513"/>
              <a:ext cx="217284" cy="14365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3" name="Google Shape;113;p4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7735955" y="4938300"/>
            <a:ext cx="1225151" cy="78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4"/>
          <p:cNvCxnSpPr/>
          <p:nvPr/>
        </p:nvCxnSpPr>
        <p:spPr>
          <a:xfrm>
            <a:off x="165624" y="4817228"/>
            <a:ext cx="877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4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 BG">
  <p:cSld name="DARK BG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-1" y="0"/>
            <a:ext cx="9141600" cy="5143500"/>
          </a:xfrm>
          <a:prstGeom prst="rect">
            <a:avLst/>
          </a:prstGeom>
          <a:solidFill>
            <a:srgbClr val="003249">
              <a:alpha val="60000"/>
            </a:srgbClr>
          </a:solidFill>
          <a:ln>
            <a:noFill/>
          </a:ln>
        </p:spPr>
        <p:txBody>
          <a:bodyPr spcFirstLastPara="1" wrap="square" lIns="68450" tIns="34225" rIns="68450" bIns="342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164251" y="661500"/>
            <a:ext cx="87996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marL="2743200" lvl="5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marL="3200400" lvl="6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marL="3657600" lvl="7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marL="4114800" lvl="8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7495" y="-162064"/>
            <a:ext cx="1566137" cy="98281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6137678" y="4651287"/>
            <a:ext cx="28059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25" rIns="0" bIns="34225" anchor="t" anchorCtr="0">
            <a:spAutoFit/>
          </a:bodyPr>
          <a:lstStyle/>
          <a:p>
            <a:pPr marL="91440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8197A6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600" b="0" i="0" u="none" strike="noStrike" cap="none">
              <a:solidFill>
                <a:srgbClr val="8197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5"/>
          <p:cNvGrpSpPr/>
          <p:nvPr/>
        </p:nvGrpSpPr>
        <p:grpSpPr>
          <a:xfrm>
            <a:off x="169649" y="4930156"/>
            <a:ext cx="6942129" cy="107999"/>
            <a:chOff x="226688" y="6572055"/>
            <a:chExt cx="9280921" cy="144115"/>
          </a:xfrm>
        </p:grpSpPr>
        <p:pic>
          <p:nvPicPr>
            <p:cNvPr id="123" name="Google Shape;123;p5" descr="at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6688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5" descr="be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97100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5" descr="ch.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2002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5" descr="cz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7044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5" descr="de.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83088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5" descr="dk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340468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5" descr="ee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71088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5" descr="es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90923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5" descr="fi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088120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5" descr="fr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245697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5" descr="gr.png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319974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5" descr="hu.png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356860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5" descr="ie.png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393746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5" descr="it.png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306322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5" descr="lu.png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676775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5" descr="nl.png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5050684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5" descr="no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542805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5" descr="pl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579518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5" descr="pt.png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6167359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5" descr="ro.png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654126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5" descr="se.png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727981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5" descr="uk.png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801754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5" descr="ca.png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9291609" y="6573362"/>
              <a:ext cx="216000" cy="142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5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8555553" y="6572169"/>
              <a:ext cx="216000" cy="1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5" descr="si.png"/>
            <p:cNvPicPr preferRelativeResize="0"/>
            <p:nvPr/>
          </p:nvPicPr>
          <p:blipFill rotWithShape="1">
            <a:blip r:embed="rId28">
              <a:alphaModFix/>
            </a:blip>
            <a:srcRect/>
            <a:stretch/>
          </p:blipFill>
          <p:spPr>
            <a:xfrm>
              <a:off x="8928090" y="6572513"/>
              <a:ext cx="217284" cy="14365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8" name="Google Shape;148;p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7735955" y="4938300"/>
            <a:ext cx="1225151" cy="78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5"/>
          <p:cNvCxnSpPr/>
          <p:nvPr/>
        </p:nvCxnSpPr>
        <p:spPr>
          <a:xfrm>
            <a:off x="165624" y="4817228"/>
            <a:ext cx="877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p5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3">
  <p:cSld name="DARK3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164251" y="661500"/>
            <a:ext cx="87996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marL="2743200" lvl="5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marL="3200400" lvl="6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marL="3657600" lvl="7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marL="4114800" lvl="8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  <p:cxnSp>
        <p:nvCxnSpPr>
          <p:cNvPr id="154" name="Google Shape;154;p6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4">
  <p:cSld name="DARK4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8707" y="991337"/>
            <a:ext cx="8718300" cy="3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137" y="1011630"/>
            <a:ext cx="8694600" cy="353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7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5">
  <p:cSld name="DARK5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8707" y="914515"/>
            <a:ext cx="8718300" cy="355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8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6">
  <p:cSld name="DARK6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163698" y="661500"/>
            <a:ext cx="87996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marL="2743200" lvl="5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marL="3200400" lvl="6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marL="3657600" lvl="7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marL="4114800" lvl="8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7">
  <p:cSld name="DARK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0"/>
          <p:cNvSpPr txBox="1">
            <a:spLocks noGrp="1"/>
          </p:cNvSpPr>
          <p:nvPr>
            <p:ph type="body" idx="1"/>
          </p:nvPr>
        </p:nvSpPr>
        <p:spPr>
          <a:xfrm>
            <a:off x="163698" y="661500"/>
            <a:ext cx="87996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1pPr>
            <a:lvl2pPr marL="91440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2pPr>
            <a:lvl3pPr marL="137160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3pPr>
            <a:lvl4pPr marL="182880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4pPr>
            <a:lvl5pPr marL="228600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300"/>
            </a:lvl5pPr>
            <a:lvl6pPr marL="2743200" lvl="5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6pPr>
            <a:lvl7pPr marL="3200400" lvl="6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7pPr>
            <a:lvl8pPr marL="3657600" lvl="7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8pPr>
            <a:lvl9pPr marL="4114800" lvl="8" indent="-31115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9pPr>
          </a:lstStyle>
          <a:p>
            <a:endParaRPr/>
          </a:p>
        </p:txBody>
      </p:sp>
      <p:cxnSp>
        <p:nvCxnSpPr>
          <p:cNvPr id="170" name="Google Shape;170;p10"/>
          <p:cNvCxnSpPr/>
          <p:nvPr/>
        </p:nvCxnSpPr>
        <p:spPr>
          <a:xfrm>
            <a:off x="163250" y="661645"/>
            <a:ext cx="8802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9" Type="http://schemas.openxmlformats.org/officeDocument/2006/relationships/image" Target="../media/image22.png"/><Relationship Id="rId21" Type="http://schemas.openxmlformats.org/officeDocument/2006/relationships/image" Target="../media/image4.png"/><Relationship Id="rId34" Type="http://schemas.openxmlformats.org/officeDocument/2006/relationships/image" Target="../media/image17.png"/><Relationship Id="rId42" Type="http://schemas.openxmlformats.org/officeDocument/2006/relationships/image" Target="../media/image25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29" Type="http://schemas.openxmlformats.org/officeDocument/2006/relationships/image" Target="../media/image12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32" Type="http://schemas.openxmlformats.org/officeDocument/2006/relationships/image" Target="../media/image15.png"/><Relationship Id="rId37" Type="http://schemas.openxmlformats.org/officeDocument/2006/relationships/image" Target="../media/image20.png"/><Relationship Id="rId40" Type="http://schemas.openxmlformats.org/officeDocument/2006/relationships/image" Target="../media/image2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36" Type="http://schemas.openxmlformats.org/officeDocument/2006/relationships/image" Target="../media/image19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31" Type="http://schemas.openxmlformats.org/officeDocument/2006/relationships/image" Target="../media/image14.png"/><Relationship Id="rId44" Type="http://schemas.openxmlformats.org/officeDocument/2006/relationships/image" Target="../media/image2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Relationship Id="rId27" Type="http://schemas.openxmlformats.org/officeDocument/2006/relationships/image" Target="../media/image10.png"/><Relationship Id="rId30" Type="http://schemas.openxmlformats.org/officeDocument/2006/relationships/image" Target="../media/image13.png"/><Relationship Id="rId35" Type="http://schemas.openxmlformats.org/officeDocument/2006/relationships/image" Target="../media/image18.png"/><Relationship Id="rId43" Type="http://schemas.openxmlformats.org/officeDocument/2006/relationships/image" Target="../media/image26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5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image" Target="../media/image2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24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165600" y="4652100"/>
            <a:ext cx="906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25" rIns="68450" bIns="342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8197A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578166" y="335525"/>
            <a:ext cx="50166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61558" y="116100"/>
            <a:ext cx="7560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735955" y="4938300"/>
            <a:ext cx="1225151" cy="7808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64251" y="661500"/>
            <a:ext cx="8799600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>
            <a:noAutofit/>
          </a:bodyPr>
          <a:lstStyle>
            <a:lvl1pPr marL="457200" marR="0" lvl="0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Clr>
                <a:srgbClr val="8197A6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197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None/>
              <a:defRPr sz="1300" b="0" i="0" u="none" strike="noStrike" cap="none">
                <a:solidFill>
                  <a:srgbClr val="8197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None/>
              <a:defRPr sz="1300" b="0" i="0" u="none" strike="noStrike" cap="none">
                <a:solidFill>
                  <a:srgbClr val="8197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None/>
              <a:defRPr sz="1300" b="0" i="0" u="none" strike="noStrike" cap="none">
                <a:solidFill>
                  <a:srgbClr val="8197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9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None/>
              <a:defRPr sz="1300" b="0" i="0" u="none" strike="noStrike" cap="none">
                <a:solidFill>
                  <a:srgbClr val="8197A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–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–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–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9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–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6136527" y="4652100"/>
            <a:ext cx="28056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0" bIns="342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lang="en" sz="600" b="0" i="0" u="none" strike="noStrike" cap="none">
                <a:solidFill>
                  <a:srgbClr val="8197A6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600" b="0" i="0" u="none" strike="noStrike" cap="none">
              <a:solidFill>
                <a:srgbClr val="8197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169563" y="4929333"/>
            <a:ext cx="6942129" cy="107798"/>
            <a:chOff x="226688" y="6572055"/>
            <a:chExt cx="9280921" cy="144115"/>
          </a:xfrm>
        </p:grpSpPr>
        <p:pic>
          <p:nvPicPr>
            <p:cNvPr id="13" name="Google Shape;13;p1" descr="at.png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226688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" descr="be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597100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1" descr="ch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7652002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1" descr="cz.png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97044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1" descr="de.png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283088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1" descr="dk.png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1340468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1" descr="ee.png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171088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1" descr="es.png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690923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1" descr="fi.png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2088120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1" descr="fr.png"/>
            <p:cNvPicPr preferRelativeResize="0"/>
            <p:nvPr/>
          </p:nvPicPr>
          <p:blipFill rotWithShape="1">
            <a:blip r:embed="rId28">
              <a:alphaModFix/>
            </a:blip>
            <a:srcRect/>
            <a:stretch/>
          </p:blipFill>
          <p:spPr>
            <a:xfrm>
              <a:off x="245697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1" descr="gr.png"/>
            <p:cNvPicPr preferRelativeResize="0"/>
            <p:nvPr/>
          </p:nvPicPr>
          <p:blipFill rotWithShape="1">
            <a:blip r:embed="rId29">
              <a:alphaModFix/>
            </a:blip>
            <a:srcRect/>
            <a:stretch/>
          </p:blipFill>
          <p:spPr>
            <a:xfrm>
              <a:off x="319974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1" descr="hu.png"/>
            <p:cNvPicPr preferRelativeResize="0"/>
            <p:nvPr/>
          </p:nvPicPr>
          <p:blipFill rotWithShape="1">
            <a:blip r:embed="rId30">
              <a:alphaModFix/>
            </a:blip>
            <a:srcRect/>
            <a:stretch/>
          </p:blipFill>
          <p:spPr>
            <a:xfrm>
              <a:off x="356860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1" descr="ie.png"/>
            <p:cNvPicPr preferRelativeResize="0"/>
            <p:nvPr/>
          </p:nvPicPr>
          <p:blipFill rotWithShape="1">
            <a:blip r:embed="rId31">
              <a:alphaModFix/>
            </a:blip>
            <a:srcRect/>
            <a:stretch/>
          </p:blipFill>
          <p:spPr>
            <a:xfrm>
              <a:off x="3937466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1" descr="it.png"/>
            <p:cNvPicPr preferRelativeResize="0"/>
            <p:nvPr/>
          </p:nvPicPr>
          <p:blipFill rotWithShape="1">
            <a:blip r:embed="rId32">
              <a:alphaModFix/>
            </a:blip>
            <a:srcRect/>
            <a:stretch/>
          </p:blipFill>
          <p:spPr>
            <a:xfrm>
              <a:off x="4306322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1" descr="lu.png"/>
            <p:cNvPicPr preferRelativeResize="0"/>
            <p:nvPr/>
          </p:nvPicPr>
          <p:blipFill rotWithShape="1">
            <a:blip r:embed="rId33">
              <a:alphaModFix/>
            </a:blip>
            <a:srcRect/>
            <a:stretch/>
          </p:blipFill>
          <p:spPr>
            <a:xfrm>
              <a:off x="4676775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1" descr="nl.png"/>
            <p:cNvPicPr preferRelativeResize="0"/>
            <p:nvPr/>
          </p:nvPicPr>
          <p:blipFill rotWithShape="1">
            <a:blip r:embed="rId34">
              <a:alphaModFix/>
            </a:blip>
            <a:srcRect/>
            <a:stretch/>
          </p:blipFill>
          <p:spPr>
            <a:xfrm>
              <a:off x="5050684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1" descr="no.png"/>
            <p:cNvPicPr preferRelativeResize="0"/>
            <p:nvPr/>
          </p:nvPicPr>
          <p:blipFill rotWithShape="1">
            <a:blip r:embed="rId35">
              <a:alphaModFix/>
            </a:blip>
            <a:srcRect/>
            <a:stretch/>
          </p:blipFill>
          <p:spPr>
            <a:xfrm>
              <a:off x="542805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1" descr="pl.png"/>
            <p:cNvPicPr preferRelativeResize="0"/>
            <p:nvPr/>
          </p:nvPicPr>
          <p:blipFill rotWithShape="1">
            <a:blip r:embed="rId36">
              <a:alphaModFix/>
            </a:blip>
            <a:srcRect/>
            <a:stretch/>
          </p:blipFill>
          <p:spPr>
            <a:xfrm>
              <a:off x="579518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1" descr="pt.png"/>
            <p:cNvPicPr preferRelativeResize="0"/>
            <p:nvPr/>
          </p:nvPicPr>
          <p:blipFill rotWithShape="1">
            <a:blip r:embed="rId37">
              <a:alphaModFix/>
            </a:blip>
            <a:srcRect/>
            <a:stretch/>
          </p:blipFill>
          <p:spPr>
            <a:xfrm>
              <a:off x="6167359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1" descr="ro.png"/>
            <p:cNvPicPr preferRelativeResize="0"/>
            <p:nvPr/>
          </p:nvPicPr>
          <p:blipFill rotWithShape="1">
            <a:blip r:embed="rId38">
              <a:alphaModFix/>
            </a:blip>
            <a:srcRect/>
            <a:stretch/>
          </p:blipFill>
          <p:spPr>
            <a:xfrm>
              <a:off x="654126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1" descr="se.png"/>
            <p:cNvPicPr preferRelativeResize="0"/>
            <p:nvPr/>
          </p:nvPicPr>
          <p:blipFill rotWithShape="1">
            <a:blip r:embed="rId39">
              <a:alphaModFix/>
            </a:blip>
            <a:srcRect/>
            <a:stretch/>
          </p:blipFill>
          <p:spPr>
            <a:xfrm>
              <a:off x="7279811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1" descr="uk.png"/>
            <p:cNvPicPr preferRelativeResize="0"/>
            <p:nvPr/>
          </p:nvPicPr>
          <p:blipFill rotWithShape="1">
            <a:blip r:embed="rId40">
              <a:alphaModFix/>
            </a:blip>
            <a:srcRect/>
            <a:stretch/>
          </p:blipFill>
          <p:spPr>
            <a:xfrm>
              <a:off x="8017547" y="6572055"/>
              <a:ext cx="217977" cy="1441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1" descr="ca.png"/>
            <p:cNvPicPr preferRelativeResize="0"/>
            <p:nvPr/>
          </p:nvPicPr>
          <p:blipFill rotWithShape="1">
            <a:blip r:embed="rId41">
              <a:alphaModFix/>
            </a:blip>
            <a:srcRect/>
            <a:stretch/>
          </p:blipFill>
          <p:spPr>
            <a:xfrm>
              <a:off x="9291609" y="6573362"/>
              <a:ext cx="216000" cy="142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1"/>
            <p:cNvPicPr preferRelativeResize="0"/>
            <p:nvPr/>
          </p:nvPicPr>
          <p:blipFill rotWithShape="1">
            <a:blip r:embed="rId42">
              <a:alphaModFix/>
            </a:blip>
            <a:srcRect/>
            <a:stretch/>
          </p:blipFill>
          <p:spPr>
            <a:xfrm>
              <a:off x="8555553" y="6572169"/>
              <a:ext cx="216000" cy="1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1" descr="si.png"/>
            <p:cNvPicPr preferRelativeResize="0"/>
            <p:nvPr/>
          </p:nvPicPr>
          <p:blipFill rotWithShape="1">
            <a:blip r:embed="rId43">
              <a:alphaModFix/>
            </a:blip>
            <a:srcRect/>
            <a:stretch/>
          </p:blipFill>
          <p:spPr>
            <a:xfrm>
              <a:off x="8928090" y="6572513"/>
              <a:ext cx="217284" cy="14365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" name="Google Shape;38;p1"/>
          <p:cNvPicPr preferRelativeResize="0"/>
          <p:nvPr/>
        </p:nvPicPr>
        <p:blipFill rotWithShape="1">
          <a:blip r:embed="rId44">
            <a:alphaModFix/>
          </a:blip>
          <a:srcRect/>
          <a:stretch/>
        </p:blipFill>
        <p:spPr>
          <a:xfrm>
            <a:off x="7727495" y="-162064"/>
            <a:ext cx="1566137" cy="9828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1"/>
          <p:cNvCxnSpPr/>
          <p:nvPr/>
        </p:nvCxnSpPr>
        <p:spPr>
          <a:xfrm>
            <a:off x="165624" y="4817228"/>
            <a:ext cx="8778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>
            <a:spLocks noGrp="1"/>
          </p:cNvSpPr>
          <p:nvPr>
            <p:ph type="ctrTitle"/>
          </p:nvPr>
        </p:nvSpPr>
        <p:spPr>
          <a:xfrm>
            <a:off x="110476" y="2389521"/>
            <a:ext cx="7947000" cy="777005"/>
          </a:xfrm>
          <a:prstGeom prst="rect">
            <a:avLst/>
          </a:prstGeom>
        </p:spPr>
        <p:txBody>
          <a:bodyPr spcFirstLastPara="1" wrap="square" lIns="68450" tIns="34225" rIns="68450" bIns="342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BERT for Title &amp; Abstract screening in a systematic review</a:t>
            </a:r>
            <a:endParaRPr dirty="0"/>
          </a:p>
        </p:txBody>
      </p:sp>
      <p:sp>
        <p:nvSpPr>
          <p:cNvPr id="206" name="Google Shape;206;p18"/>
          <p:cNvSpPr txBox="1">
            <a:spLocks noGrp="1"/>
          </p:cNvSpPr>
          <p:nvPr>
            <p:ph type="subTitle" idx="1"/>
          </p:nvPr>
        </p:nvSpPr>
        <p:spPr>
          <a:xfrm>
            <a:off x="84982" y="3943588"/>
            <a:ext cx="7948800" cy="622219"/>
          </a:xfrm>
          <a:prstGeom prst="rect">
            <a:avLst/>
          </a:prstGeom>
        </p:spPr>
        <p:txBody>
          <a:bodyPr spcFirstLastPara="1" wrap="square" lIns="68450" tIns="34225" rIns="68450" bIns="342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/>
              <a:t>November 17th, 2023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/>
              <a:t>Emmy van der Ree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CEA0F-6A96-484D-7271-D230D5D6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Classification</a:t>
            </a:r>
            <a:r>
              <a:rPr lang="nl-NL" dirty="0"/>
              <a:t> with BERT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656378-1C3E-000F-62C8-6F1A7D2D2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Added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classification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layer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on top of BERT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Pubmed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-Abstract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Trained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on ~5000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manually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screened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papers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selected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from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each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of 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original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dataset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don’t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want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lose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any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Included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papers 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focus on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Recall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Goal: at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least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95%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Recall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with at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least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40% Precision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Recall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difficult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because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only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10% of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training data is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positive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Afbeelding 4" descr="Afbeelding met tekst, schermopname, diagram, cirkel&#10;&#10;Automatisch gegenereerde beschrijving">
            <a:extLst>
              <a:ext uri="{FF2B5EF4-FFF2-40B4-BE49-F238E27FC236}">
                <a16:creationId xmlns:a16="http://schemas.microsoft.com/office/drawing/2014/main" id="{57A7C19F-479A-3E8A-6E6C-CE9809ECC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225" y="1956062"/>
            <a:ext cx="2170465" cy="2701438"/>
          </a:xfrm>
          <a:prstGeom prst="rect">
            <a:avLst/>
          </a:prstGeom>
        </p:spPr>
      </p:pic>
      <p:pic>
        <p:nvPicPr>
          <p:cNvPr id="6" name="Afbeelding 5" descr="Afbeelding met tekst, clipart, Tekenfilm, Animatie&#10;&#10;Automatisch gegenereerde beschrijving">
            <a:extLst>
              <a:ext uri="{FF2B5EF4-FFF2-40B4-BE49-F238E27FC236}">
                <a16:creationId xmlns:a16="http://schemas.microsoft.com/office/drawing/2014/main" id="{26C380C3-996A-DE7C-0AFF-260269B23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285" y="1508288"/>
            <a:ext cx="2433565" cy="327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7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26ECA-D91A-AF56-AB7E-33566923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</a:t>
            </a:r>
            <a:r>
              <a:rPr lang="nl-NL" dirty="0" err="1"/>
              <a:t>fold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86ED1CF-45E8-3DD8-77D7-4828C4F90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‘Rotate’ the Test and Train split to see the performance across the whole dataset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Result: 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SD is harder, less consistent than CNS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Possibly because SD has no hard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inclusion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criteria, only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exclusion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criteria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broader dataset, which makes it harder to learn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 classification is hard to determine because even among trained screeners there is debate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Afbeelding 6" descr="Afbeelding met tekst, schermopname, diagram, lijn&#10;&#10;Automatisch gegenereerde beschrijving">
            <a:extLst>
              <a:ext uri="{FF2B5EF4-FFF2-40B4-BE49-F238E27FC236}">
                <a16:creationId xmlns:a16="http://schemas.microsoft.com/office/drawing/2014/main" id="{E8B15718-D026-985B-4E3E-0D9C68563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390" y="2980329"/>
            <a:ext cx="3145475" cy="167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1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26ECA-D91A-AF56-AB7E-33566923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</a:t>
            </a:r>
            <a:r>
              <a:rPr lang="nl-NL" dirty="0" err="1"/>
              <a:t>fold</a:t>
            </a:r>
            <a:r>
              <a:rPr lang="nl-NL" dirty="0"/>
              <a:t> analysis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86ED1CF-45E8-3DD8-77D7-4828C4F90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‘Rotate’ the Test and Train split to see the performance across the whole dataset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Result: 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SD is harder, less consistent than CNS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Possibly because SD has no hard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inclusion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criteria, only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exclusion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criteria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broader dataset, which makes it harder to learn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 classification is hard to determine because even among trained screeners there is debate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Papers that required a third screener:</a:t>
            </a:r>
          </a:p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From total training set	  	From “difficult” papers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CNS 7.7% (373/4840)		CNS 35.2% (69/196)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SD 13.3% (665/5000)			SD 37.1% (145/391)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Ideally difficult papers would be re-examined</a:t>
            </a:r>
          </a:p>
        </p:txBody>
      </p:sp>
    </p:spTree>
    <p:extLst>
      <p:ext uri="{BB962C8B-B14F-4D97-AF65-F5344CB8AC3E}">
        <p14:creationId xmlns:p14="http://schemas.microsoft.com/office/powerpoint/2010/main" val="49428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AC809-F380-4462-00BD-8337A9F4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4297A1A-7E5B-849A-5A27-9D787E81D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SD: 14 232 papers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selected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from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58 595, test recall: 0.97 &amp; precision: 0.39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CNS: 11 017 papers selected from 52 190, test recall: 0.96 &amp; precision: 0.56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Now</a:t>
            </a:r>
            <a:r>
              <a:rPr lang="nl-NL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“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Only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” ~6 500 papers per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screener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in a team of 10,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instead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of ~25 500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another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selection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round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Crowd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1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7849F-E0B8-74F9-DBAB-345CF07D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Key</a:t>
            </a:r>
            <a:r>
              <a:rPr lang="nl-NL" dirty="0"/>
              <a:t> Take-</a:t>
            </a:r>
            <a:r>
              <a:rPr lang="nl-NL" dirty="0" err="1"/>
              <a:t>Aways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6232D71-7989-98BC-A7EF-E696171B1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BERT is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very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easy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train and is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valuable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use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in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very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large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literature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reviews.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Documentation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and Data Management is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really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important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514350" indent="-285750">
              <a:buFont typeface="Wingdings" panose="05000000000000000000" pitchFamily="2" charset="2"/>
              <a:buChar char="à"/>
            </a:pPr>
            <a:r>
              <a:rPr lang="nl-NL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Secondary</a:t>
            </a:r>
            <a:r>
              <a:rPr lang="nl-NL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result</a:t>
            </a:r>
            <a:r>
              <a:rPr lang="nl-NL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28600" indent="0"/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Properly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GitHub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repository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543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63F2E-4F97-527D-7C44-3D4FA93B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Thanks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C9AD00-7318-76AF-9263-9874F9D68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İlay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Özturk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&amp; Linda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Hemmann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Anna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Fogtman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Fanny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Roessler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&amp; Giorgio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Lorini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whole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STARS team</a:t>
            </a: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Everyone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in K28 &amp;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all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interns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All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EAC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staff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76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3C8B7-97AA-CFA5-BE5C-E08C0074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project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A98FAC-81C4-C68C-7FC6-5DF3C2D22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Systematic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Reviews:</a:t>
            </a: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Sex differences in susceptibility to ionizing radiation (SD)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Non-neoplastic effects of ionizing radiation to CNS (CNS)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58 595 papers found for SD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52 190 papers found for CNS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Only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around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10% are relevant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review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Manual screening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would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mean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~25 811 papers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screen per person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 team of 10 professional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screeners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Solution: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Use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Machine Learning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reduce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amount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unwanted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papers</a:t>
            </a:r>
          </a:p>
        </p:txBody>
      </p:sp>
    </p:spTree>
    <p:extLst>
      <p:ext uri="{BB962C8B-B14F-4D97-AF65-F5344CB8AC3E}">
        <p14:creationId xmlns:p14="http://schemas.microsoft.com/office/powerpoint/2010/main" val="333953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6BD3D-8D34-2EC3-2669-3082EF01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BERT Natural Language Processing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44DD12-1674-2881-7286-F09A89A6C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Bidirectional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Encoder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from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Transformers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large Natural Language Processing model pre-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trained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on a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very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large dataset,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such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as abstracts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from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PubMed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‘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Knows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’ ~30 000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words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fine-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tuned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task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using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much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fewer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resources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training a model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from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scratch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2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6BD3D-8D34-2EC3-2669-3082EF01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BERT Natural Language Processing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44DD12-1674-2881-7286-F09A89A6C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Bidirectional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Encoder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from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Transformers</a:t>
            </a:r>
            <a:endParaRPr lang="nl-NL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consists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Encoder and a Decoder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Encoder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preprocesses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input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provide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word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embeddings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 </a:t>
            </a: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Decoder,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which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creates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outputs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Afbeelding 6" descr="Afbeelding met tekst, schermopname, smartphone, ontwerp&#10;&#10;Automatisch gegenereerde beschrijving">
            <a:extLst>
              <a:ext uri="{FF2B5EF4-FFF2-40B4-BE49-F238E27FC236}">
                <a16:creationId xmlns:a16="http://schemas.microsoft.com/office/drawing/2014/main" id="{AF39334D-04BB-1BBE-E3FA-1E80158BC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226" y="1217604"/>
            <a:ext cx="1780625" cy="354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8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6BD3D-8D34-2EC3-2669-3082EF01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BERT Natural Language Processing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44DD12-1674-2881-7286-F09A89A6C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Bidirectional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Encoder </a:t>
            </a:r>
            <a:r>
              <a:rPr lang="nl-NL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Representations</a:t>
            </a:r>
            <a:r>
              <a:rPr lang="nl-NL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from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Transformers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consists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Encoder and a Decoder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Encoder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preprocesses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input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provide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word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embeddings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 </a:t>
            </a: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Decoder,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which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creates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outputs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BERT is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Encoder,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trained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with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two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different Decoders on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two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different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tasks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 It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outputs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word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embeddings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describing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input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A66D7A1-BB12-272B-62F3-1E4989064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226" y="1217604"/>
            <a:ext cx="1870180" cy="356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8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6BD3D-8D34-2EC3-2669-3082EF01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BERT Natural Language Processing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44DD12-1674-2881-7286-F09A89A6C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Bidirectional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Encoder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Representations</a:t>
            </a:r>
            <a:r>
              <a:rPr lang="nl-NL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from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Transformers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consists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Encoder and a Decoder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Encoder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preprocesses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input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provide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word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embeddings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 </a:t>
            </a: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Decoder,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which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creates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outputs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BERT is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Encoder,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trained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with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two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different Decoders on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two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different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tasks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 It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outputs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word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embeddings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describing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input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Bidirectional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means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it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look at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context on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both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sides of a word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learn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its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504263D-ABFD-148E-ECF5-7E0DC72D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226" y="1217604"/>
            <a:ext cx="1870180" cy="356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7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6BD3D-8D34-2EC3-2669-3082EF01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BERT Natural Language Processing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44DD12-1674-2881-7286-F09A89A6C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Bidirectional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Encoder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Representations</a:t>
            </a:r>
            <a:r>
              <a:rPr lang="nl-NL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from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Transformers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consists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Encoder and a Decoder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Encoder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preprocesses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input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provide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word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representations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embeddings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 </a:t>
            </a: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Decoder,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which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creates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outputs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BERT is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Encoder,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trained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with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two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different Decoders on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two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different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tasks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 It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outputs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word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embeddings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describing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of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input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Bidirectional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means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it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can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look at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context on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both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sides of a word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learn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its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	“Dang! I’m out fishing and a huge trout just [blank] my line!”</a:t>
            </a:r>
            <a:endParaRPr lang="nl-NL" i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9DEA9F1-8B3F-CF0C-C188-144FBCA83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226" y="1217604"/>
            <a:ext cx="1870180" cy="356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2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CEA0F-6A96-484D-7271-D230D5D6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Classification</a:t>
            </a:r>
            <a:r>
              <a:rPr lang="nl-NL" dirty="0"/>
              <a:t> with BERT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656378-1C3E-000F-62C8-6F1A7D2D2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Add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classification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layer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on top of BERT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Pubmed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-Abstract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Needs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lightweight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possible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layer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of 25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nodes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1 single output node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  <a:sym typeface="Wingdings" panose="05000000000000000000" pitchFamily="2" charset="2"/>
            </a:endParaRP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Other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configurations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tested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10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nodes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lower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performance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50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nodes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 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similar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performance,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longer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training time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layers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of 25 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  ,,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96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CEA0F-6A96-484D-7271-D230D5D6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Classification</a:t>
            </a:r>
            <a:r>
              <a:rPr lang="nl-NL" dirty="0"/>
              <a:t> with BERT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656378-1C3E-000F-62C8-6F1A7D2D2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Added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classification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layer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on top of BERT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Pubmed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-Abstract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Trained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on ~5000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manually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screened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papers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selected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from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the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original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dataset</a:t>
            </a: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don’t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want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lose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any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Included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papers 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 focus on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Recall</a:t>
            </a:r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nl-NL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Goal: at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least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95%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Recall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with at </a:t>
            </a:r>
            <a:r>
              <a:rPr lang="nl-NL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least</a:t>
            </a:r>
            <a:r>
              <a:rPr lang="nl-NL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40% Precision</a:t>
            </a:r>
          </a:p>
        </p:txBody>
      </p:sp>
      <p:pic>
        <p:nvPicPr>
          <p:cNvPr id="5" name="Afbeelding 4" descr="Afbeelding met tekst, schermopname, diagram, cirkel&#10;&#10;Automatisch gegenereerde beschrijving">
            <a:extLst>
              <a:ext uri="{FF2B5EF4-FFF2-40B4-BE49-F238E27FC236}">
                <a16:creationId xmlns:a16="http://schemas.microsoft.com/office/drawing/2014/main" id="{57A7C19F-479A-3E8A-6E6C-CE9809ECC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225" y="1956062"/>
            <a:ext cx="2170465" cy="270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90531"/>
      </p:ext>
    </p:extLst>
  </p:cSld>
  <p:clrMapOvr>
    <a:masterClrMapping/>
  </p:clrMapOvr>
</p:sld>
</file>

<file path=ppt/theme/theme1.xml><?xml version="1.0" encoding="utf-8"?>
<a:theme xmlns:a="http://schemas.openxmlformats.org/drawingml/2006/main" name="ESA_Presentation_DARK">
  <a:themeElements>
    <a:clrScheme name="ESA Presentation 2020 Dark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00AE9C"/>
      </a:accent1>
      <a:accent2>
        <a:srgbClr val="EC1A2F"/>
      </a:accent2>
      <a:accent3>
        <a:srgbClr val="FBAB18"/>
      </a:accent3>
      <a:accent4>
        <a:srgbClr val="009BDA"/>
      </a:accent4>
      <a:accent5>
        <a:srgbClr val="8096A6"/>
      </a:accent5>
      <a:accent6>
        <a:srgbClr val="E7E8E3"/>
      </a:accent6>
      <a:hlink>
        <a:srgbClr val="6DCFF6"/>
      </a:hlink>
      <a:folHlink>
        <a:srgbClr val="009BD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912</Words>
  <Application>Microsoft Office PowerPoint</Application>
  <PresentationFormat>Diavoorstelling (16:9)</PresentationFormat>
  <Paragraphs>141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Verdana</vt:lpstr>
      <vt:lpstr>Wingdings</vt:lpstr>
      <vt:lpstr>ESA_Presentation_DARK</vt:lpstr>
      <vt:lpstr>Using BERT for Title &amp; Abstract screening in a systematic review</vt:lpstr>
      <vt:lpstr>Recap of the project</vt:lpstr>
      <vt:lpstr>BERT Natural Language Processing</vt:lpstr>
      <vt:lpstr>BERT Natural Language Processing</vt:lpstr>
      <vt:lpstr>BERT Natural Language Processing</vt:lpstr>
      <vt:lpstr>BERT Natural Language Processing</vt:lpstr>
      <vt:lpstr>BERT Natural Language Processing</vt:lpstr>
      <vt:lpstr>Text Classification with BERT</vt:lpstr>
      <vt:lpstr>Text Classification with BERT</vt:lpstr>
      <vt:lpstr>Text Classification with BERT</vt:lpstr>
      <vt:lpstr>K-fold analysis</vt:lpstr>
      <vt:lpstr>K-fold analysis</vt:lpstr>
      <vt:lpstr>Results</vt:lpstr>
      <vt:lpstr>Key Take-Aways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BERT for Title &amp; Abstract screening in a systematic review</dc:title>
  <dc:creator>Emmy</dc:creator>
  <cp:lastModifiedBy>Emmy van der Ree</cp:lastModifiedBy>
  <cp:revision>26</cp:revision>
  <dcterms:modified xsi:type="dcterms:W3CDTF">2023-11-28T15:09:33Z</dcterms:modified>
</cp:coreProperties>
</file>