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70" r:id="rId3"/>
    <p:sldId id="357" r:id="rId4"/>
    <p:sldId id="332" r:id="rId5"/>
    <p:sldId id="359" r:id="rId6"/>
    <p:sldId id="358" r:id="rId7"/>
    <p:sldId id="360" r:id="rId8"/>
    <p:sldId id="361" r:id="rId9"/>
    <p:sldId id="363" r:id="rId10"/>
    <p:sldId id="362" r:id="rId11"/>
    <p:sldId id="367" r:id="rId12"/>
    <p:sldId id="369" r:id="rId13"/>
    <p:sldId id="371" r:id="rId14"/>
    <p:sldId id="364" r:id="rId15"/>
    <p:sldId id="366" r:id="rId16"/>
    <p:sldId id="373" r:id="rId17"/>
    <p:sldId id="372" r:id="rId18"/>
    <p:sldId id="374" r:id="rId19"/>
    <p:sldId id="375" r:id="rId20"/>
    <p:sldId id="356" r:id="rId21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161"/>
    <a:srgbClr val="FFFF99"/>
    <a:srgbClr val="FFFF66"/>
    <a:srgbClr val="4F81BD"/>
    <a:srgbClr val="59DEF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504" autoAdjust="0"/>
  </p:normalViewPr>
  <p:slideViewPr>
    <p:cSldViewPr>
      <p:cViewPr varScale="1">
        <p:scale>
          <a:sx n="90" d="100"/>
          <a:sy n="90" d="100"/>
        </p:scale>
        <p:origin x="-60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6D3504B2-8043-45B3-ADB2-50F0D05C5332}" type="datetimeFigureOut">
              <a:rPr lang="en-US" smtClean="0"/>
              <a:pPr/>
              <a:t>1/24/2011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7E6283DB-C7E9-48D9-BA41-9C6516C779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B98AF65F-6330-4F0E-A798-8032C59D6DA1}" type="datetimeFigureOut">
              <a:rPr lang="en-US" smtClean="0"/>
              <a:pPr/>
              <a:t>1/24/2011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B23D9E45-7074-41E6-898B-56C77603D8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D9E45-7074-41E6-898B-56C77603D8B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D9E45-7074-41E6-898B-56C77603D8B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D9E45-7074-41E6-898B-56C77603D8B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D9E45-7074-41E6-898B-56C77603D8B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D9E45-7074-41E6-898B-56C77603D8B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D9E45-7074-41E6-898B-56C77603D8B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D9E45-7074-41E6-898B-56C77603D8B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D9E45-7074-41E6-898B-56C77603D8B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AHU</a:t>
            </a:r>
            <a:r>
              <a:rPr lang="en-US" baseline="0" dirty="0" smtClean="0"/>
              <a:t> SAT = 55 all the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D9E45-7074-41E6-898B-56C77603D8B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labels</a:t>
            </a:r>
          </a:p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D9E45-7074-41E6-898B-56C77603D8B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D9E45-7074-41E6-898B-56C77603D8B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0813-6225-465A-999C-26361D9C6FBA}" type="datetime1">
              <a:rPr lang="en-US" smtClean="0"/>
              <a:pPr/>
              <a:t>1/24/2011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8D16-4BF9-4E5B-9C73-2405E71EB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4838-CA98-4B79-ABC4-9CD11E819BDA}" type="datetime1">
              <a:rPr lang="en-US" smtClean="0"/>
              <a:pPr/>
              <a:t>1/24/2011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8D16-4BF9-4E5B-9C73-2405E71EB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40B5-2E3F-42B3-8DC9-D73EF0D06CC1}" type="datetime1">
              <a:rPr lang="en-US" smtClean="0"/>
              <a:pPr/>
              <a:t>1/24/2011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8D16-4BF9-4E5B-9C73-2405E71EB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 userDrawn="1"/>
        </p:nvGrpSpPr>
        <p:grpSpPr>
          <a:xfrm>
            <a:off x="0" y="-76200"/>
            <a:ext cx="9144000" cy="990600"/>
            <a:chOff x="0" y="3657600"/>
            <a:chExt cx="9144000" cy="1447800"/>
          </a:xfrm>
        </p:grpSpPr>
        <p:pic>
          <p:nvPicPr>
            <p:cNvPr id="8" name="Picture 1"/>
            <p:cNvPicPr>
              <a:picLocks noChangeAspect="1" noChangeArrowheads="1"/>
            </p:cNvPicPr>
            <p:nvPr/>
          </p:nvPicPr>
          <p:blipFill>
            <a:blip r:embed="rId2" cstate="print">
              <a:lum bright="-10000" contrast="10000"/>
            </a:blip>
            <a:srcRect r="1667" b="7660"/>
            <a:stretch>
              <a:fillRect/>
            </a:stretch>
          </p:blipFill>
          <p:spPr bwMode="auto">
            <a:xfrm>
              <a:off x="0" y="3657600"/>
              <a:ext cx="9144000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"/>
            <p:cNvPicPr>
              <a:picLocks noChangeAspect="1" noChangeArrowheads="1"/>
            </p:cNvPicPr>
            <p:nvPr/>
          </p:nvPicPr>
          <p:blipFill>
            <a:blip r:embed="rId2" cstate="print">
              <a:lum bright="-10000" contrast="10000"/>
            </a:blip>
            <a:srcRect t="77760" r="1667" b="7660"/>
            <a:stretch>
              <a:fillRect/>
            </a:stretch>
          </p:blipFill>
          <p:spPr bwMode="auto">
            <a:xfrm>
              <a:off x="0" y="4648200"/>
              <a:ext cx="91440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8229600" cy="1143000"/>
          </a:xfrm>
        </p:spPr>
        <p:txBody>
          <a:bodyPr>
            <a:normAutofit/>
          </a:bodyPr>
          <a:lstStyle>
            <a:lvl1pPr algn="l">
              <a:defRPr sz="3600" b="0">
                <a:solidFill>
                  <a:schemeClr val="bg1"/>
                </a:solidFill>
                <a:effectLst/>
                <a:latin typeface="Lucida Sans" pitchFamily="34" charset="0"/>
                <a:ea typeface="华文中宋" pitchFamily="2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4876800"/>
          </a:xfrm>
        </p:spPr>
        <p:txBody>
          <a:bodyPr/>
          <a:lstStyle>
            <a:lvl1pPr>
              <a:spcAft>
                <a:spcPts val="300"/>
              </a:spcAft>
              <a:defRPr/>
            </a:lvl1pPr>
            <a:lvl2pPr>
              <a:spcAft>
                <a:spcPts val="3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  <a:lvl5pPr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B59AF-62C6-401C-AC15-5F9983F2002A}" type="datetime1">
              <a:rPr lang="en-US" smtClean="0"/>
              <a:pPr/>
              <a:t>1/24/2011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8D16-4BF9-4E5B-9C73-2405E71EB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0FB5-346A-49B0-98A1-5867FC878616}" type="datetime1">
              <a:rPr lang="en-US" smtClean="0"/>
              <a:pPr/>
              <a:t>1/24/2011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8D16-4BF9-4E5B-9C73-2405E71EB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3558-E624-4B06-BC71-DB63214532E4}" type="datetime1">
              <a:rPr lang="en-US" smtClean="0"/>
              <a:pPr/>
              <a:t>1/24/2011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8D16-4BF9-4E5B-9C73-2405E71EB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FDEA-1158-40F3-B9B9-6C48EDA8F012}" type="datetime1">
              <a:rPr lang="en-US" smtClean="0"/>
              <a:pPr/>
              <a:t>1/24/2011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8D16-4BF9-4E5B-9C73-2405E71EB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E3B7-022A-41CE-9FF5-B9CC4DE431FD}" type="datetime1">
              <a:rPr lang="en-US" smtClean="0"/>
              <a:pPr/>
              <a:t>1/24/2011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8D16-4BF9-4E5B-9C73-2405E71EB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1F1A-94E5-49CC-B505-97739FABB5E7}" type="datetime1">
              <a:rPr lang="en-US" smtClean="0"/>
              <a:pPr/>
              <a:t>1/24/2011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8D16-4BF9-4E5B-9C73-2405E71EB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CAF6-ECE7-4BB4-A0C0-41E0BBACAB70}" type="datetime1">
              <a:rPr lang="en-US" smtClean="0"/>
              <a:pPr/>
              <a:t>1/24/2011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8D16-4BF9-4E5B-9C73-2405E71EB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67E2-E964-4FA8-9C88-22C10106F388}" type="datetime1">
              <a:rPr lang="en-US" smtClean="0"/>
              <a:pPr/>
              <a:t>1/24/2011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8D16-4BF9-4E5B-9C73-2405E71EB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BADB4-9B12-47BD-8769-EA8A19E3B6D5}" type="datetime1">
              <a:rPr lang="en-US" smtClean="0"/>
              <a:pPr/>
              <a:t>1/24/2011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itchFamily="34" charset="0"/>
                <a:cs typeface="Lucida Sans Unicode" pitchFamily="34" charset="0"/>
              </a:defRPr>
            </a:lvl1pPr>
          </a:lstStyle>
          <a:p>
            <a:fld id="{B5EA8D16-4BF9-4E5B-9C73-2405E71EB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Lucida San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05000"/>
            <a:ext cx="8001000" cy="1470025"/>
          </a:xfrm>
        </p:spPr>
        <p:txBody>
          <a:bodyPr>
            <a:normAutofit/>
          </a:bodyPr>
          <a:lstStyle/>
          <a:p>
            <a:r>
              <a:rPr lang="en-US" altLang="en-US" sz="4400" b="1" dirty="0" smtClean="0">
                <a:ea typeface="华文中宋" pitchFamily="2" charset="-122"/>
              </a:rPr>
              <a:t>HVAC Basics</a:t>
            </a:r>
            <a:endParaRPr lang="en-US" altLang="en-US" sz="4400" b="1" dirty="0">
              <a:ea typeface="华文中宋" pitchFamily="2" charset="-122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3429000"/>
            <a:ext cx="9144000" cy="1447800"/>
            <a:chOff x="0" y="3657600"/>
            <a:chExt cx="9144000" cy="1447800"/>
          </a:xfrm>
        </p:grpSpPr>
        <p:pic>
          <p:nvPicPr>
            <p:cNvPr id="9217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 r="1667" b="7660"/>
            <a:stretch>
              <a:fillRect/>
            </a:stretch>
          </p:blipFill>
          <p:spPr bwMode="auto">
            <a:xfrm>
              <a:off x="0" y="3657600"/>
              <a:ext cx="9144000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 t="77760" r="1667" b="7660"/>
            <a:stretch>
              <a:fillRect/>
            </a:stretch>
          </p:blipFill>
          <p:spPr bwMode="auto">
            <a:xfrm>
              <a:off x="0" y="4648200"/>
              <a:ext cx="91440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矩形 10"/>
          <p:cNvSpPr/>
          <p:nvPr/>
        </p:nvSpPr>
        <p:spPr>
          <a:xfrm>
            <a:off x="6781800" y="5043607"/>
            <a:ext cx="205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000" b="1" kern="0" dirty="0" smtClean="0">
                <a:solidFill>
                  <a:srgbClr val="000000"/>
                </a:solidFill>
                <a:latin typeface="Lucida Sans" pitchFamily="34" charset="0"/>
                <a:ea typeface="楷体_GB2312" pitchFamily="49" charset="-122"/>
              </a:rPr>
              <a:t>Bin Yan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6400" y="601980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HVAC – Heating, Ventilation, Air-conditioning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AHU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8D16-4BF9-4E5B-9C73-2405E71EB5B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1125" y="1409700"/>
            <a:ext cx="6238875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886200"/>
            <a:ext cx="609600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7" name="TextBox 6"/>
          <p:cNvSpPr txBox="1"/>
          <p:nvPr/>
        </p:nvSpPr>
        <p:spPr>
          <a:xfrm>
            <a:off x="1762125" y="39243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 Narrow" pitchFamily="34" charset="0"/>
              </a:rPr>
              <a:t>Damper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9525" y="2781300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 Narrow" pitchFamily="34" charset="0"/>
              </a:rPr>
              <a:t>Heating/Cooling Coil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76925" y="37719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 Narrow" pitchFamily="34" charset="0"/>
              </a:rPr>
              <a:t>Fan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14925" y="14859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 Narrow" pitchFamily="34" charset="0"/>
              </a:rPr>
              <a:t>Sensor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7525" y="37719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 Narrow" pitchFamily="34" charset="0"/>
              </a:rPr>
              <a:t>Filter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1000" y="11430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itchFamily="34" charset="0"/>
              </a:rPr>
              <a:t>What’s in an AHU?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488668"/>
            <a:ext cx="43810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Pictures from  </a:t>
            </a:r>
            <a:r>
              <a:rPr lang="en-US" sz="1400" i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https</a:t>
            </a:r>
            <a:r>
              <a:rPr lang="en-US" sz="1400" i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://rfd-training.</a:t>
            </a:r>
            <a:r>
              <a:rPr lang="en-US" sz="1400" b="1" i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tac</a:t>
            </a:r>
            <a:r>
              <a:rPr lang="en-US" sz="1400" i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.com/docs/</a:t>
            </a:r>
            <a:r>
              <a:rPr lang="en-US" sz="1400" b="1" i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HVAC</a:t>
            </a:r>
            <a:r>
              <a:rPr lang="en-US" sz="1400" i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.pdf</a:t>
            </a:r>
            <a:endParaRPr lang="en-US" sz="14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AHU - Economizer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8D16-4BF9-4E5B-9C73-2405E71EB5B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371600"/>
            <a:ext cx="646437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914400" y="5486400"/>
            <a:ext cx="7848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 Narrow" pitchFamily="34" charset="0"/>
              </a:rPr>
              <a:t>Economizer mode: Using outside air for cooling rather than mechanical cooling. </a:t>
            </a:r>
            <a:endParaRPr lang="en-US" sz="2000" dirty="0">
              <a:latin typeface="Arial Narrow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828800" y="23622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27432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28800" y="28194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4400" y="251460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itchFamily="34" charset="0"/>
              </a:rPr>
              <a:t>Linked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47800" y="4343400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itchFamily="34" charset="0"/>
              </a:rPr>
              <a:t>Minimum in summer</a:t>
            </a:r>
          </a:p>
          <a:p>
            <a:r>
              <a:rPr lang="en-US" sz="2000" dirty="0" smtClean="0">
                <a:latin typeface="Arial Narrow" pitchFamily="34" charset="0"/>
              </a:rPr>
              <a:t>More outside air in winter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5400000" flipH="1" flipV="1">
            <a:off x="2477294" y="4229100"/>
            <a:ext cx="3802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543800" y="4038600"/>
            <a:ext cx="6495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Arial Narrow" pitchFamily="34" charset="0"/>
              </a:rPr>
              <a:t>55°F</a:t>
            </a:r>
            <a:endParaRPr lang="en-US" sz="2000" b="1" dirty="0"/>
          </a:p>
        </p:txBody>
      </p:sp>
      <p:sp>
        <p:nvSpPr>
          <p:cNvPr id="14" name="Rectangle 13"/>
          <p:cNvSpPr/>
          <p:nvPr/>
        </p:nvSpPr>
        <p:spPr>
          <a:xfrm>
            <a:off x="0" y="6488668"/>
            <a:ext cx="43810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Pictures from  </a:t>
            </a:r>
            <a:r>
              <a:rPr lang="en-US" sz="1400" i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https</a:t>
            </a:r>
            <a:r>
              <a:rPr lang="en-US" sz="1400" i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://rfd-training.</a:t>
            </a:r>
            <a:r>
              <a:rPr lang="en-US" sz="1400" b="1" i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tac</a:t>
            </a:r>
            <a:r>
              <a:rPr lang="en-US" sz="1400" i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.com/docs/</a:t>
            </a:r>
            <a:r>
              <a:rPr lang="en-US" sz="1400" b="1" i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HVAC</a:t>
            </a:r>
            <a:r>
              <a:rPr lang="en-US" sz="1400" i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.pdf</a:t>
            </a:r>
            <a:endParaRPr lang="en-US" sz="14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AHU – Heating and Cooling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8D16-4BF9-4E5B-9C73-2405E71EB5B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447800"/>
            <a:ext cx="646437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733800" y="4953000"/>
            <a:ext cx="213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rial Narrow" pitchFamily="34" charset="0"/>
              </a:rPr>
              <a:t>dehumidification</a:t>
            </a:r>
            <a:endParaRPr lang="en-US" sz="2400" dirty="0">
              <a:latin typeface="Arial Narrow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4495800" y="4724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010400" y="4191000"/>
            <a:ext cx="6495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Arial Narrow" pitchFamily="34" charset="0"/>
              </a:rPr>
              <a:t>55°F</a:t>
            </a:r>
            <a:endParaRPr lang="en-US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0" y="6488668"/>
            <a:ext cx="43810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Pictures from  </a:t>
            </a:r>
            <a:r>
              <a:rPr lang="en-US" sz="1400" i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https</a:t>
            </a:r>
            <a:r>
              <a:rPr lang="en-US" sz="1400" i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://rfd-training.</a:t>
            </a:r>
            <a:r>
              <a:rPr lang="en-US" sz="1400" b="1" i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tac</a:t>
            </a:r>
            <a:r>
              <a:rPr lang="en-US" sz="1400" i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.com/docs/</a:t>
            </a:r>
            <a:r>
              <a:rPr lang="en-US" sz="1400" b="1" i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HVAC</a:t>
            </a:r>
            <a:r>
              <a:rPr lang="en-US" sz="1400" i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.pdf</a:t>
            </a:r>
            <a:endParaRPr lang="en-US" sz="14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Humidification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8D16-4BF9-4E5B-9C73-2405E71EB5B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4343400"/>
            <a:ext cx="277177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990600"/>
            <a:ext cx="646437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rot="5400000" flipH="1" flipV="1">
            <a:off x="4076700" y="42291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91200" y="49530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itchFamily="34" charset="0"/>
              </a:rPr>
              <a:t>Why before the cooling coil?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488668"/>
            <a:ext cx="43810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Pictures from  </a:t>
            </a:r>
            <a:r>
              <a:rPr lang="en-US" sz="1400" i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https</a:t>
            </a:r>
            <a:r>
              <a:rPr lang="en-US" sz="1400" i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://rfd-training.</a:t>
            </a:r>
            <a:r>
              <a:rPr lang="en-US" sz="1400" b="1" i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tac</a:t>
            </a:r>
            <a:r>
              <a:rPr lang="en-US" sz="1400" i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.com/docs/</a:t>
            </a:r>
            <a:r>
              <a:rPr lang="en-US" sz="1400" b="1" i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HVAC</a:t>
            </a:r>
            <a:r>
              <a:rPr lang="en-US" sz="1400" i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.pdf</a:t>
            </a:r>
            <a:endParaRPr lang="en-US" sz="14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8D16-4BF9-4E5B-9C73-2405E71EB5B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295400"/>
            <a:ext cx="746760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52950" y="3657600"/>
            <a:ext cx="45910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343400" y="10668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Two variables – Temperature &amp; Air Volume</a:t>
            </a:r>
          </a:p>
        </p:txBody>
      </p:sp>
      <p:sp>
        <p:nvSpPr>
          <p:cNvPr id="8" name="Rectangle 7"/>
          <p:cNvSpPr/>
          <p:nvPr/>
        </p:nvSpPr>
        <p:spPr>
          <a:xfrm>
            <a:off x="1828800" y="990600"/>
            <a:ext cx="213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rial Narrow" pitchFamily="34" charset="0"/>
              </a:rPr>
              <a:t>damper</a:t>
            </a:r>
            <a:endParaRPr lang="en-US" sz="2400" dirty="0">
              <a:latin typeface="Arial Narrow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2057400" y="1524000"/>
            <a:ext cx="304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19200" y="2667000"/>
            <a:ext cx="304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Arial Narrow" pitchFamily="34" charset="0"/>
              </a:rPr>
              <a:t>The box you can see in the hallway.</a:t>
            </a:r>
            <a:endParaRPr lang="en-US" sz="2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38200" y="3886200"/>
            <a:ext cx="320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rial Narrow" pitchFamily="34" charset="0"/>
              </a:rPr>
              <a:t>IF temperature too high</a:t>
            </a:r>
            <a:endParaRPr lang="en-US" sz="2400" dirty="0">
              <a:latin typeface="Arial Narrow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1600" y="4419600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itchFamily="34" charset="0"/>
              </a:rPr>
              <a:t>First reduce reheat till fully closed</a:t>
            </a:r>
          </a:p>
          <a:p>
            <a:r>
              <a:rPr lang="en-US" sz="2000" dirty="0" smtClean="0">
                <a:latin typeface="Arial Narrow" pitchFamily="34" charset="0"/>
              </a:rPr>
              <a:t>Then increase air volume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38200" y="5083314"/>
            <a:ext cx="320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rial Narrow" pitchFamily="34" charset="0"/>
              </a:rPr>
              <a:t>IF temperature too low</a:t>
            </a:r>
            <a:endParaRPr lang="en-US" sz="2400" dirty="0">
              <a:latin typeface="Arial Narrow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71600" y="5638800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itchFamily="34" charset="0"/>
              </a:rPr>
              <a:t>First reduce air volume till minimum</a:t>
            </a:r>
          </a:p>
          <a:p>
            <a:r>
              <a:rPr lang="en-US" sz="2000" dirty="0" smtClean="0">
                <a:latin typeface="Arial Narrow" pitchFamily="34" charset="0"/>
              </a:rPr>
              <a:t>Then start reheat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9600" y="3733800"/>
            <a:ext cx="4191000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6488668"/>
            <a:ext cx="43810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Pictures from  </a:t>
            </a:r>
            <a:r>
              <a:rPr lang="en-US" sz="1400" i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https</a:t>
            </a:r>
            <a:r>
              <a:rPr lang="en-US" sz="1400" i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://rfd-training.</a:t>
            </a:r>
            <a:r>
              <a:rPr lang="en-US" sz="1400" b="1" i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tac</a:t>
            </a:r>
            <a:r>
              <a:rPr lang="en-US" sz="1400" i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.com/docs/</a:t>
            </a:r>
            <a:r>
              <a:rPr lang="en-US" sz="1400" b="1" i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HVAC</a:t>
            </a:r>
            <a:r>
              <a:rPr lang="en-US" sz="1400" i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.pdf</a:t>
            </a:r>
            <a:endParaRPr lang="en-US" sz="14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8D16-4BF9-4E5B-9C73-2405E71EB5B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194" name="Picture 2" descr="PsychrometricChart-SeaLevel-S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14400"/>
            <a:ext cx="7772400" cy="5680678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1828800" y="55626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38600" y="48768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10800000" flipV="1">
            <a:off x="1905000" y="4953000"/>
            <a:ext cx="2209800" cy="685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048000" y="51816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3467100" y="4914106"/>
            <a:ext cx="1588" cy="685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19200" y="51054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 Narrow" pitchFamily="34" charset="0"/>
              </a:rPr>
              <a:t>Outside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91000" y="46482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 Narrow" pitchFamily="34" charset="0"/>
              </a:rPr>
              <a:t>Return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95600" y="53340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 Narrow" pitchFamily="34" charset="0"/>
              </a:rPr>
              <a:t>Mixed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8D16-4BF9-4E5B-9C73-2405E71EB5B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194" name="Picture 2" descr="PsychrometricChart-SeaLevel-S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14400"/>
            <a:ext cx="7772400" cy="5680678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5486400" y="19812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38600" y="48768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endCxn id="5" idx="3"/>
          </p:cNvCxnSpPr>
          <p:nvPr/>
        </p:nvCxnSpPr>
        <p:spPr>
          <a:xfrm rot="5400000" flipH="1" flipV="1">
            <a:off x="3390900" y="2835182"/>
            <a:ext cx="2841718" cy="13939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343400" y="41910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 rot="10800000" flipV="1">
            <a:off x="3200400" y="4267200"/>
            <a:ext cx="11430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38800" y="17526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 Narrow" pitchFamily="34" charset="0"/>
              </a:rPr>
              <a:t>Outside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91000" y="46482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 Narrow" pitchFamily="34" charset="0"/>
              </a:rPr>
              <a:t>Return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8200" y="40386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 Narrow" pitchFamily="34" charset="0"/>
              </a:rPr>
              <a:t>Mixed</a:t>
            </a:r>
          </a:p>
        </p:txBody>
      </p:sp>
      <p:sp>
        <p:nvSpPr>
          <p:cNvPr id="18" name="Oval 17"/>
          <p:cNvSpPr/>
          <p:nvPr/>
        </p:nvSpPr>
        <p:spPr>
          <a:xfrm>
            <a:off x="3048000" y="44958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981200" y="3962400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 Narrow" pitchFamily="34" charset="0"/>
              </a:rPr>
              <a:t>Cooled and dehumidified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Bin Yan\Lynch Retrofit\Room Trend\IMG_1533.JPG"/>
          <p:cNvPicPr>
            <a:picLocks noChangeAspect="1" noChangeArrowheads="1"/>
          </p:cNvPicPr>
          <p:nvPr/>
        </p:nvPicPr>
        <p:blipFill>
          <a:blip r:embed="rId3" cstate="print">
            <a:lum contrast="40000"/>
          </a:blip>
          <a:srcRect l="5165" t="17906" r="10124" b="11846"/>
          <a:stretch>
            <a:fillRect/>
          </a:stretch>
        </p:blipFill>
        <p:spPr bwMode="auto">
          <a:xfrm>
            <a:off x="304800" y="990600"/>
            <a:ext cx="8382000" cy="5213195"/>
          </a:xfrm>
          <a:prstGeom prst="rect">
            <a:avLst/>
          </a:prstGeom>
          <a:noFill/>
          <a:ln w="38100">
            <a:gradFill flip="none" rotWithShape="1">
              <a:gsLst>
                <a:gs pos="80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8D16-4BF9-4E5B-9C73-2405E71EB5B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The Real World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0" y="6305490"/>
            <a:ext cx="403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 Narrow" pitchFamily="34" charset="0"/>
              </a:rPr>
              <a:t>Any difference? Anything wrong?</a:t>
            </a:r>
          </a:p>
        </p:txBody>
      </p:sp>
      <p:sp>
        <p:nvSpPr>
          <p:cNvPr id="9" name="Rectangle 8"/>
          <p:cNvSpPr/>
          <p:nvPr/>
        </p:nvSpPr>
        <p:spPr>
          <a:xfrm>
            <a:off x="7772400" y="3352800"/>
            <a:ext cx="6495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Arial Narrow" pitchFamily="34" charset="0"/>
              </a:rPr>
              <a:t>52°F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Bin Yan\Lynch Retrofit\Room Trend\IMG_1533.JPG"/>
          <p:cNvPicPr>
            <a:picLocks noChangeAspect="1" noChangeArrowheads="1"/>
          </p:cNvPicPr>
          <p:nvPr/>
        </p:nvPicPr>
        <p:blipFill>
          <a:blip r:embed="rId3" cstate="print">
            <a:lum contrast="40000"/>
          </a:blip>
          <a:srcRect l="5165" t="17906" r="10124" b="11846"/>
          <a:stretch>
            <a:fillRect/>
          </a:stretch>
        </p:blipFill>
        <p:spPr bwMode="auto">
          <a:xfrm>
            <a:off x="304800" y="990600"/>
            <a:ext cx="8382000" cy="5213195"/>
          </a:xfrm>
          <a:prstGeom prst="rect">
            <a:avLst/>
          </a:prstGeom>
          <a:noFill/>
          <a:ln w="38100">
            <a:gradFill flip="none" rotWithShape="1">
              <a:gsLst>
                <a:gs pos="80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8D16-4BF9-4E5B-9C73-2405E71EB5B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The Real World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72400" y="3352800"/>
            <a:ext cx="6495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Arial Narrow" pitchFamily="34" charset="0"/>
              </a:rPr>
              <a:t>52°F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0" y="3962400"/>
            <a:ext cx="914400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1000" y="41910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Narrow" pitchFamily="34" charset="0"/>
              </a:rPr>
              <a:t>Chilled water is still used when outside air is far below 52F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66800" y="4648200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Narrow" pitchFamily="34" charset="0"/>
              </a:rPr>
              <a:t>Temperature increased after humidification.</a:t>
            </a:r>
          </a:p>
          <a:p>
            <a:r>
              <a:rPr lang="en-US" sz="2400" dirty="0" smtClean="0">
                <a:latin typeface="Arial Narrow" pitchFamily="34" charset="0"/>
              </a:rPr>
              <a:t>Sensor error.</a:t>
            </a:r>
          </a:p>
          <a:p>
            <a:r>
              <a:rPr lang="en-US" sz="2400" dirty="0" smtClean="0">
                <a:latin typeface="Arial Narrow" pitchFamily="34" charset="0"/>
              </a:rPr>
              <a:t>Separate control caused counteraction.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learned?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8D16-4BF9-4E5B-9C73-2405E71EB5B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7200" y="228600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What’s in the mechanical rooms.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312420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What happens in air handling unit.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200" y="396240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How VAV works.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" y="487680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What can happen in the real world.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1000" y="15240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The system that ensures the thermal comfort.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HVAC Energy Consumption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8D16-4BF9-4E5B-9C73-2405E71EB5B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876800" y="1752600"/>
            <a:ext cx="3886200" cy="2590800"/>
          </a:xfrm>
          <a:prstGeom prst="roundRect">
            <a:avLst>
              <a:gd name="adj" fmla="val 4413"/>
            </a:avLst>
          </a:prstGeom>
          <a:noFill/>
          <a:ln>
            <a:solidFill>
              <a:srgbClr val="4F81BD">
                <a:alpha val="60000"/>
              </a:srgb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867400" y="2286000"/>
            <a:ext cx="2819400" cy="1828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Cooling    </a:t>
            </a:r>
            <a:r>
              <a:rPr lang="en-US" sz="1800" b="1" dirty="0" smtClean="0">
                <a:latin typeface="Arial Narrow" pitchFamily="34" charset="0"/>
              </a:rPr>
              <a:t>642 kWh/m</a:t>
            </a:r>
            <a:r>
              <a:rPr lang="en-US" sz="1800" b="1" baseline="30000" dirty="0" smtClean="0">
                <a:latin typeface="Arial Narrow" pitchFamily="34" charset="0"/>
              </a:rPr>
              <a:t>2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Heating    </a:t>
            </a:r>
            <a:r>
              <a:rPr lang="en-US" sz="1800" b="1" dirty="0" smtClean="0">
                <a:latin typeface="Arial Narrow" pitchFamily="34" charset="0"/>
              </a:rPr>
              <a:t>623 kWh/m</a:t>
            </a:r>
            <a:r>
              <a:rPr lang="en-US" sz="1800" b="1" baseline="30000" dirty="0" smtClean="0">
                <a:latin typeface="Arial Narrow" pitchFamily="34" charset="0"/>
              </a:rPr>
              <a:t>2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Electricity </a:t>
            </a:r>
            <a:r>
              <a:rPr lang="en-US" sz="1800" b="1" dirty="0" smtClean="0">
                <a:latin typeface="Arial Narrow" pitchFamily="34" charset="0"/>
              </a:rPr>
              <a:t>414 kWh/m</a:t>
            </a:r>
            <a:r>
              <a:rPr lang="en-US" sz="1800" b="1" baseline="30000" dirty="0" smtClean="0">
                <a:latin typeface="Arial Narrow" pitchFamily="34" charset="0"/>
              </a:rPr>
              <a:t>2</a:t>
            </a:r>
            <a:r>
              <a:rPr lang="en-US" sz="1800" b="1" dirty="0" smtClean="0">
                <a:latin typeface="Arial Narrow" pitchFamily="34" charset="0"/>
              </a:rPr>
              <a:t> </a:t>
            </a:r>
          </a:p>
          <a:p>
            <a:pPr>
              <a:buNone/>
            </a:pPr>
            <a:endParaRPr lang="en-US" sz="1800" dirty="0"/>
          </a:p>
        </p:txBody>
      </p:sp>
      <p:pic>
        <p:nvPicPr>
          <p:cNvPr id="7" name="Picture 1" descr="D:\Bin Yan\Lynch Retrofit\PPT\Cool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2133600"/>
            <a:ext cx="838200" cy="615387"/>
          </a:xfrm>
          <a:prstGeom prst="rect">
            <a:avLst/>
          </a:prstGeom>
          <a:noFill/>
        </p:spPr>
      </p:pic>
      <p:pic>
        <p:nvPicPr>
          <p:cNvPr id="8" name="Picture 2" descr="D:\Bin Yan\Lynch Retrofit\PPT\electicit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3581400"/>
            <a:ext cx="685800" cy="638827"/>
          </a:xfrm>
          <a:prstGeom prst="rect">
            <a:avLst/>
          </a:prstGeom>
          <a:noFill/>
        </p:spPr>
      </p:pic>
      <p:pic>
        <p:nvPicPr>
          <p:cNvPr id="9" name="Picture 3" descr="D:\Bin Yan\Lynch Retrofit\PPT\Heating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9200" y="2819400"/>
            <a:ext cx="900254" cy="709612"/>
          </a:xfrm>
          <a:prstGeom prst="rect">
            <a:avLst/>
          </a:prstGeom>
          <a:noFill/>
        </p:spPr>
      </p:pic>
      <p:sp>
        <p:nvSpPr>
          <p:cNvPr id="10" name="Rounded Rectangle 9"/>
          <p:cNvSpPr/>
          <p:nvPr/>
        </p:nvSpPr>
        <p:spPr>
          <a:xfrm>
            <a:off x="5867400" y="1524000"/>
            <a:ext cx="1981200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Annual Energy Use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77000" y="46482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 Narrow" pitchFamily="34" charset="0"/>
              </a:rPr>
              <a:t>&gt;60%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10200" y="52578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Arial Narrow" pitchFamily="34" charset="0"/>
              </a:rPr>
              <a:t>A lab building on campus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1524000"/>
            <a:ext cx="417195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1828800" y="46482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 Narrow" pitchFamily="34" charset="0"/>
              </a:rPr>
              <a:t>32%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" y="51816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Arial Narrow" pitchFamily="34" charset="0"/>
              </a:rPr>
              <a:t>DOE numbers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8288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Thanks!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8D16-4BF9-4E5B-9C73-2405E71EB5B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38400" y="358140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Narrow" pitchFamily="34" charset="0"/>
              </a:rPr>
              <a:t>binyan@design.upenn.edu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HVAC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8D16-4BF9-4E5B-9C73-2405E71EB5B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0600" y="167640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HVAC – Heating, Ventilation, Air-conditioning</a:t>
            </a:r>
          </a:p>
        </p:txBody>
      </p:sp>
      <p:cxnSp>
        <p:nvCxnSpPr>
          <p:cNvPr id="7" name="直接连接符 26"/>
          <p:cNvCxnSpPr>
            <a:stCxn id="15" idx="0"/>
          </p:cNvCxnSpPr>
          <p:nvPr/>
        </p:nvCxnSpPr>
        <p:spPr>
          <a:xfrm rot="16200000" flipH="1">
            <a:off x="-685800" y="3886200"/>
            <a:ext cx="2743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椭圆 30"/>
          <p:cNvSpPr/>
          <p:nvPr/>
        </p:nvSpPr>
        <p:spPr>
          <a:xfrm>
            <a:off x="609600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 Narrow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0600" y="243840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Temperature</a:t>
            </a:r>
          </a:p>
        </p:txBody>
      </p:sp>
      <p:sp>
        <p:nvSpPr>
          <p:cNvPr id="17" name="椭圆 30"/>
          <p:cNvSpPr/>
          <p:nvPr/>
        </p:nvSpPr>
        <p:spPr>
          <a:xfrm>
            <a:off x="6096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 Narrow" pitchFamily="34" charset="0"/>
            </a:endParaRPr>
          </a:p>
        </p:txBody>
      </p:sp>
      <p:sp>
        <p:nvSpPr>
          <p:cNvPr id="18" name="椭圆 30"/>
          <p:cNvSpPr/>
          <p:nvPr/>
        </p:nvSpPr>
        <p:spPr>
          <a:xfrm>
            <a:off x="609600" y="4114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 Narrow" pitchFamily="34" charset="0"/>
            </a:endParaRPr>
          </a:p>
        </p:txBody>
      </p:sp>
      <p:sp>
        <p:nvSpPr>
          <p:cNvPr id="19" name="椭圆 30"/>
          <p:cNvSpPr/>
          <p:nvPr/>
        </p:nvSpPr>
        <p:spPr>
          <a:xfrm>
            <a:off x="609600" y="5105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 Narrow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0600" y="3212068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Humidity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90600" y="4050268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Pressure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0600" y="495300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Ventilation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377845" y="2438400"/>
            <a:ext cx="2794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68°F (20°C) and 75°F (25°C) </a:t>
            </a:r>
            <a:endParaRPr lang="en-US" i="1" dirty="0"/>
          </a:p>
        </p:txBody>
      </p:sp>
      <p:sp>
        <p:nvSpPr>
          <p:cNvPr id="24" name="Rectangle 23"/>
          <p:cNvSpPr/>
          <p:nvPr/>
        </p:nvSpPr>
        <p:spPr>
          <a:xfrm>
            <a:off x="3352800" y="3212068"/>
            <a:ext cx="3916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30%</a:t>
            </a:r>
            <a:r>
              <a:rPr lang="en-US" dirty="0" smtClean="0"/>
              <a:t> </a:t>
            </a:r>
            <a:r>
              <a:rPr lang="en-US" i="1" dirty="0" smtClean="0"/>
              <a:t>relative humidity (RH) and 60% RH 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352800" y="4001869"/>
            <a:ext cx="396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A slightly positive pressure to reduce outside air infiltration.</a:t>
            </a:r>
            <a:r>
              <a:rPr lang="en-US" dirty="0" smtClean="0"/>
              <a:t> </a:t>
            </a:r>
            <a:endParaRPr lang="en-US" i="1" dirty="0"/>
          </a:p>
        </p:txBody>
      </p:sp>
      <p:sp>
        <p:nvSpPr>
          <p:cNvPr id="26" name="Rectangle 25"/>
          <p:cNvSpPr/>
          <p:nvPr/>
        </p:nvSpPr>
        <p:spPr>
          <a:xfrm>
            <a:off x="3352800" y="4876800"/>
            <a:ext cx="35575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prstClr val="black"/>
                </a:solidFill>
              </a:rPr>
              <a:t>Rooms typically have several complete air changes per hour </a:t>
            </a:r>
            <a:endParaRPr lang="en-US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1447800" y="5867400"/>
            <a:ext cx="617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latin typeface="Arial Narrow" pitchFamily="34" charset="0"/>
              </a:rPr>
              <a:t>Diagram of mechanical system on the blackboard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8D16-4BF9-4E5B-9C73-2405E71EB5B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9570" name="Picture 2" descr="image of hvac on roof of build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990600"/>
            <a:ext cx="4168697" cy="2817307"/>
          </a:xfrm>
          <a:prstGeom prst="rect">
            <a:avLst/>
          </a:prstGeom>
          <a:noFill/>
        </p:spPr>
      </p:pic>
      <p:pic>
        <p:nvPicPr>
          <p:cNvPr id="109572" name="Picture 4" descr="http://airframeindia.org/images/Temp_illus_HVAC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143000"/>
            <a:ext cx="4009292" cy="2743200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228600" y="4267200"/>
            <a:ext cx="853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Mechanical Room: Boilers, chillers, pumps, heat exchangers…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Air Handling Units (AHUs): heat, cool, humidify, dehumidify, ventilate, filter and distribute the air.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0" y="5638800"/>
            <a:ext cx="876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Room Controls: thermostats and Variable Air Volume (VAV) boxes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88668"/>
            <a:ext cx="4081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Pictures from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i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http://www.learnhvac.org/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524000"/>
            <a:ext cx="568642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mechanical room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8D16-4BF9-4E5B-9C73-2405E71EB5B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219200"/>
            <a:ext cx="2209800" cy="188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5120116"/>
            <a:ext cx="2819400" cy="173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38200" y="32004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Narrow" pitchFamily="34" charset="0"/>
              </a:rPr>
              <a:t>Boiler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57800" y="61722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Narrow" pitchFamily="34" charset="0"/>
              </a:rPr>
              <a:t>Chiller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488668"/>
            <a:ext cx="43810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Pictures from  </a:t>
            </a:r>
            <a:r>
              <a:rPr lang="en-US" sz="1400" i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https</a:t>
            </a:r>
            <a:r>
              <a:rPr lang="en-US" sz="1400" i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://rfd-training.</a:t>
            </a:r>
            <a:r>
              <a:rPr lang="en-US" sz="1400" b="1" i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tac</a:t>
            </a:r>
            <a:r>
              <a:rPr lang="en-US" sz="1400" i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.com/docs/</a:t>
            </a:r>
            <a:r>
              <a:rPr lang="en-US" sz="1400" b="1" i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HVAC</a:t>
            </a:r>
            <a:r>
              <a:rPr lang="en-US" sz="1400" i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.pdf</a:t>
            </a:r>
            <a:endParaRPr lang="en-US" sz="14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8D16-4BF9-4E5B-9C73-2405E71EB5B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3999"/>
            <a:ext cx="8229600" cy="3836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85800" y="54102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Narrow" pitchFamily="34" charset="0"/>
              </a:rPr>
              <a:t>Also to radiators, terminal reheat, domestic hot water.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1600200"/>
            <a:ext cx="1295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00400" y="3581400"/>
            <a:ext cx="838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488668"/>
            <a:ext cx="43810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Pictures from  </a:t>
            </a:r>
            <a:r>
              <a:rPr lang="en-US" sz="1400" i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https</a:t>
            </a:r>
            <a:r>
              <a:rPr lang="en-US" sz="1400" i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://rfd-training.</a:t>
            </a:r>
            <a:r>
              <a:rPr lang="en-US" sz="1400" b="1" i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tac</a:t>
            </a:r>
            <a:r>
              <a:rPr lang="en-US" sz="1400" i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.com/docs/</a:t>
            </a:r>
            <a:r>
              <a:rPr lang="en-US" sz="1400" b="1" i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HVAC</a:t>
            </a:r>
            <a:r>
              <a:rPr lang="en-US" sz="1400" i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.pdf</a:t>
            </a:r>
            <a:endParaRPr lang="en-US" sz="14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8D16-4BF9-4E5B-9C73-2405E71EB5B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95400"/>
            <a:ext cx="6921638" cy="4581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733800" y="3581400"/>
            <a:ext cx="1066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88668"/>
            <a:ext cx="43810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Pictures from  </a:t>
            </a:r>
            <a:r>
              <a:rPr lang="en-US" sz="1400" i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https</a:t>
            </a:r>
            <a:r>
              <a:rPr lang="en-US" sz="1400" i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://rfd-training.</a:t>
            </a:r>
            <a:r>
              <a:rPr lang="en-US" sz="1400" b="1" i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tac</a:t>
            </a:r>
            <a:r>
              <a:rPr lang="en-US" sz="1400" i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.com/docs/</a:t>
            </a:r>
            <a:r>
              <a:rPr lang="en-US" sz="1400" b="1" i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HVAC</a:t>
            </a:r>
            <a:r>
              <a:rPr lang="en-US" sz="1400" i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.pdf</a:t>
            </a:r>
            <a:endParaRPr lang="en-US" sz="14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8D16-4BF9-4E5B-9C73-2405E71EB5B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447800"/>
            <a:ext cx="680085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486400" y="2514600"/>
            <a:ext cx="1066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2971800"/>
            <a:ext cx="1066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05000" y="4953000"/>
            <a:ext cx="1600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488668"/>
            <a:ext cx="43810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Pictures from  </a:t>
            </a:r>
            <a:r>
              <a:rPr lang="en-US" sz="1400" i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https</a:t>
            </a:r>
            <a:r>
              <a:rPr lang="en-US" sz="1400" i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://rfd-training.</a:t>
            </a:r>
            <a:r>
              <a:rPr lang="en-US" sz="1400" b="1" i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tac</a:t>
            </a:r>
            <a:r>
              <a:rPr lang="en-US" sz="1400" i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.com/docs/</a:t>
            </a:r>
            <a:r>
              <a:rPr lang="en-US" sz="1400" b="1" i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HVAC</a:t>
            </a:r>
            <a:r>
              <a:rPr lang="en-US" sz="1400" i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.pdf</a:t>
            </a:r>
            <a:endParaRPr lang="en-US" sz="14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AHU – Air Handling Unit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8D16-4BF9-4E5B-9C73-2405E71EB5B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828800"/>
            <a:ext cx="8569059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114800" y="3090446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 Narrow" pitchFamily="34" charset="0"/>
              </a:rPr>
              <a:t>Return air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400" y="1871246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 Narrow" pitchFamily="34" charset="0"/>
              </a:rPr>
              <a:t>Exhaust air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5300246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 Narrow" pitchFamily="34" charset="0"/>
              </a:rPr>
              <a:t>Outside air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39000" y="5300246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 Narrow" pitchFamily="34" charset="0"/>
              </a:rPr>
              <a:t>Supply air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1219200"/>
            <a:ext cx="48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itchFamily="34" charset="0"/>
              </a:rPr>
              <a:t>Where does air come from and go to?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smtClean="0">
            <a:latin typeface="Arial Narrow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25186</TotalTime>
  <Words>467</Words>
  <Application>Microsoft Office PowerPoint</Application>
  <PresentationFormat>On-screen Show (4:3)</PresentationFormat>
  <Paragraphs>140</Paragraphs>
  <Slides>20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HVAC Basics</vt:lpstr>
      <vt:lpstr>HVAC Energy Consumption</vt:lpstr>
      <vt:lpstr>HVAC</vt:lpstr>
      <vt:lpstr>Where?</vt:lpstr>
      <vt:lpstr>In the mechanical room</vt:lpstr>
      <vt:lpstr>Heating</vt:lpstr>
      <vt:lpstr>Heating</vt:lpstr>
      <vt:lpstr>Cooling</vt:lpstr>
      <vt:lpstr>AHU – Air Handling Unit</vt:lpstr>
      <vt:lpstr>AHU</vt:lpstr>
      <vt:lpstr>AHU - Economizer</vt:lpstr>
      <vt:lpstr>AHU – Heating and Cooling</vt:lpstr>
      <vt:lpstr>Humidification</vt:lpstr>
      <vt:lpstr>VAV</vt:lpstr>
      <vt:lpstr>Winter</vt:lpstr>
      <vt:lpstr>Summer</vt:lpstr>
      <vt:lpstr>The Real World</vt:lpstr>
      <vt:lpstr>The Real World</vt:lpstr>
      <vt:lpstr>What we have learned?</vt:lpstr>
      <vt:lpstr>Thanks!</vt:lpstr>
    </vt:vector>
  </TitlesOfParts>
  <Company>University of Pennsylvania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mey-profile</dc:creator>
  <cp:lastModifiedBy>mey-profile</cp:lastModifiedBy>
  <cp:revision>511</cp:revision>
  <dcterms:created xsi:type="dcterms:W3CDTF">2010-01-15T16:53:29Z</dcterms:created>
  <dcterms:modified xsi:type="dcterms:W3CDTF">2011-01-24T20:53:48Z</dcterms:modified>
</cp:coreProperties>
</file>