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2" r:id="rId3"/>
    <p:sldId id="260" r:id="rId4"/>
    <p:sldId id="441" r:id="rId5"/>
    <p:sldId id="454" r:id="rId6"/>
    <p:sldId id="455" r:id="rId7"/>
    <p:sldId id="445" r:id="rId8"/>
    <p:sldId id="446" r:id="rId9"/>
    <p:sldId id="453" r:id="rId10"/>
    <p:sldId id="447" r:id="rId11"/>
    <p:sldId id="448" r:id="rId12"/>
    <p:sldId id="449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T" initials="G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FFCCCC"/>
    <a:srgbClr val="FF99CC"/>
    <a:srgbClr val="FFCCFF"/>
    <a:srgbClr val="FFCC00"/>
    <a:srgbClr val="FF9966"/>
    <a:srgbClr val="6699FF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6327" autoAdjust="0"/>
    <p:restoredTop sz="93109" autoAdjust="0"/>
  </p:normalViewPr>
  <p:slideViewPr>
    <p:cSldViewPr>
      <p:cViewPr>
        <p:scale>
          <a:sx n="61" d="100"/>
          <a:sy n="61" d="100"/>
        </p:scale>
        <p:origin x="-212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7" tIns="48248" rIns="96497" bIns="48248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Char char="•"/>
              <a:defRPr sz="1300"/>
            </a:lvl1pPr>
          </a:lstStyle>
          <a:p>
            <a:pPr>
              <a:defRPr/>
            </a:pPr>
            <a:fld id="{4FACEBE3-B315-4F9A-AB88-A59F45A7F4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612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6CE3B2-1015-4B5D-B1F3-5A7A8B9BF902}" type="datetimeFigureOut">
              <a:rPr lang="pt-BR"/>
              <a:pPr>
                <a:defRPr/>
              </a:pPr>
              <a:t>15/12/2016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0EB13C-A0B9-44C0-ABCC-4830678897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50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 userDrawn="1"/>
        </p:nvSpPr>
        <p:spPr>
          <a:xfrm>
            <a:off x="8572500" y="6550025"/>
            <a:ext cx="5461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13D4F593-7173-48CB-B394-767784999CE0}" type="slidenum">
              <a:rPr lang="pt-BR" sz="1400" b="1">
                <a:solidFill>
                  <a:schemeClr val="accent6">
                    <a:lumMod val="75000"/>
                  </a:schemeClr>
                </a:solidFill>
              </a:rPr>
              <a:pPr>
                <a:buFontTx/>
                <a:buNone/>
                <a:defRPr/>
              </a:pPr>
              <a:t>‹nº›</a:t>
            </a:fld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0"/>
            <a:ext cx="850106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</a:t>
            </a:r>
            <a:endParaRPr lang="en-US" smtClean="0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H="1">
            <a:off x="788988" y="785813"/>
            <a:ext cx="83550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99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839200" cy="54292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sz="2800" b="1" dirty="0" smtClean="0">
                <a:solidFill>
                  <a:srgbClr val="333399"/>
                </a:solidFill>
              </a:rPr>
              <a:t>Engenharia de Software – EEL873 -  2º/2016</a:t>
            </a: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3600" b="1" dirty="0" smtClean="0">
                <a:solidFill>
                  <a:srgbClr val="333399"/>
                </a:solidFill>
              </a:rPr>
              <a:t>Projeto </a:t>
            </a:r>
            <a:r>
              <a:rPr lang="pt-BR" sz="3600" b="1" dirty="0" smtClean="0">
                <a:solidFill>
                  <a:srgbClr val="333399"/>
                </a:solidFill>
              </a:rPr>
              <a:t>Painel Digital</a:t>
            </a:r>
            <a:endParaRPr lang="pt-BR" sz="36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1400" b="1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2800" b="1" dirty="0" smtClean="0">
                <a:solidFill>
                  <a:srgbClr val="333399"/>
                </a:solidFill>
              </a:rPr>
              <a:t>Equipe:</a:t>
            </a:r>
            <a:endParaRPr lang="pt-BR" sz="1400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Anderson Barbosa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Carlos Felipe Leão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Igor Abreu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Luis Otavio Costa</a:t>
            </a:r>
          </a:p>
          <a:p>
            <a:pPr algn="ctr" eaLnBrk="1" hangingPunct="1">
              <a:buFontTx/>
              <a:buNone/>
            </a:pPr>
            <a:r>
              <a:rPr lang="pt-BR" sz="2400" dirty="0" smtClean="0">
                <a:solidFill>
                  <a:srgbClr val="333399"/>
                </a:solidFill>
              </a:rPr>
              <a:t>Renan </a:t>
            </a:r>
            <a:r>
              <a:rPr lang="pt-BR" sz="2400" dirty="0" err="1" smtClean="0">
                <a:solidFill>
                  <a:srgbClr val="333399"/>
                </a:solidFill>
              </a:rPr>
              <a:t>Fasolato</a:t>
            </a:r>
            <a:endParaRPr lang="pt-BR" sz="2400" dirty="0" smtClean="0">
              <a:solidFill>
                <a:srgbClr val="333399"/>
              </a:solidFill>
            </a:endParaRPr>
          </a:p>
          <a:p>
            <a:pPr algn="ctr" eaLnBrk="1" hangingPunct="1">
              <a:buFontTx/>
              <a:buNone/>
            </a:pPr>
            <a:endParaRPr lang="pt-BR" sz="2400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Dificuldades</a:t>
            </a:r>
            <a:endParaRPr lang="en-US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Relatar, de uma forma geral, quais foram as dificuldades encontradas durante o desenvolvimento.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Facilidades</a:t>
            </a:r>
            <a:endParaRPr lang="en-US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Relatar, de uma forma geral, que aspectos facilitaram o desenvolvimento.</a:t>
            </a: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Comentários Adicionais</a:t>
            </a:r>
            <a:endParaRPr lang="en-US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>
                <a:solidFill>
                  <a:srgbClr val="333399"/>
                </a:solidFill>
                <a:cs typeface="Times New Roman" pitchFamily="18" charset="0"/>
              </a:rPr>
              <a:t>Colocar aqui quaisquer comentários adicionais que a equipe julgar pertinentes</a:t>
            </a:r>
            <a:endParaRPr lang="pt-BR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42938" y="928688"/>
            <a:ext cx="8358187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Documentos </a:t>
            </a:r>
            <a:r>
              <a:rPr lang="pt-BR" sz="2400" dirty="0">
                <a:solidFill>
                  <a:srgbClr val="333399"/>
                </a:solidFill>
                <a:cs typeface="Times New Roman" pitchFamily="18" charset="0"/>
              </a:rPr>
              <a:t>PREPARADOS pela </a:t>
            </a: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equipe (10 minutos)</a:t>
            </a:r>
            <a:endParaRPr lang="pt-BR" sz="2400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Especificação de Requisitos e Casos de Uso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Modelos de Projeto (Alto Nível)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Plano de Testes</a:t>
            </a: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Código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Gerado e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Evidência dos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Testes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Sistema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Entregue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2400" dirty="0" smtClean="0">
                <a:solidFill>
                  <a:srgbClr val="333399"/>
                </a:solidFill>
                <a:cs typeface="Times New Roman" pitchFamily="18" charset="0"/>
              </a:rPr>
              <a:t>Cenário Geral de Desenvolvimento (10 minutos)</a:t>
            </a:r>
            <a:endParaRPr lang="pt-BR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Papéis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dos Membros da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Equipe e Esforço Individual</a:t>
            </a: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Utilização dos Modelos de Projeto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Dificuldades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Facilidades</a:t>
            </a:r>
          </a:p>
          <a:p>
            <a:pPr marL="914400" lvl="1" indent="-4572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Comentários Adicionais</a:t>
            </a:r>
          </a:p>
          <a:p>
            <a:pPr marL="457200" indent="-457200">
              <a:spcBef>
                <a:spcPct val="0"/>
              </a:spcBef>
              <a:buFont typeface="Wingdings" pitchFamily="2" charset="2"/>
              <a:buChar char="Ø"/>
            </a:pPr>
            <a:endParaRPr lang="pt-BR" sz="2400" dirty="0" smtClean="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  <a:noFill/>
        </p:spPr>
        <p:txBody>
          <a:bodyPr/>
          <a:lstStyle/>
          <a:p>
            <a:pPr eaLnBrk="1" hangingPunct="1"/>
            <a:r>
              <a:rPr lang="pt-BR" dirty="0" smtClean="0"/>
              <a:t>Sumário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9036496" cy="785813"/>
          </a:xfrm>
        </p:spPr>
        <p:txBody>
          <a:bodyPr/>
          <a:lstStyle/>
          <a:p>
            <a:pPr eaLnBrk="1" hangingPunct="1"/>
            <a:r>
              <a:rPr lang="pt-BR" dirty="0" smtClean="0"/>
              <a:t>Especificação de Requisitos e Casos de Uso </a:t>
            </a:r>
            <a:endParaRPr lang="en-US" dirty="0" smtClean="0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Apresentar aqui o diagrama de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UC do projeto. Adicionalmente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à apresentação do diagrama, devem ser respondidas as seguintes questões: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Foi necessário algum acerto/ajuste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na especificação de requisitos e casos de uso durante o desenvolvimento do projeto (releases 1 e 2)?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acertos/ajustes foram realizados e por quê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Modelos de Projeto – Alto Nível</a:t>
            </a:r>
            <a:endParaRPr lang="en-US" sz="2400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Apresentar aqui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os modelos de projeto de alto nível.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Adicionalmente à apresentação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dos modelos,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devem ser respondidas as seguintes questões: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Qual a relevância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desses modelos,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percebida pela equipe, no contexto do desenvolvimento proposto?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correções/evoluções tiveram que ser aplicadas no modelo recebido ao longo do projeto? Por que?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processo foi utilizado para construção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desses modelos? 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Como foram definidos os aspectos estáticos e dinâmicos desses modelos?</a:t>
            </a:r>
            <a:endParaRPr lang="pt-BR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Código Gerado e Evidência de Testes</a:t>
            </a:r>
            <a:endParaRPr lang="en-US" sz="2400" dirty="0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Apresentar aqui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exemplo do código gerado, um exemplo de teste planejado e os resultados dos testes realizados, caso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eles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tenham ocorrido. Adicionalmente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à apresentação </a:t>
            </a: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dos exemplos, </a:t>
            </a:r>
            <a:r>
              <a:rPr lang="pt-BR" dirty="0">
                <a:solidFill>
                  <a:srgbClr val="333399"/>
                </a:solidFill>
                <a:cs typeface="Times New Roman" pitchFamily="18" charset="0"/>
              </a:rPr>
              <a:t>devem ser respondidas as seguintes questões:</a:t>
            </a: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plataformas de desenvolvimento foram utilizadas para a construção do software? Por que a equipe escolheu esta configuração? 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Qual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a relevância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dos testes,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percebida pela equipe, no contexto do desenvolvimento proposto?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Que estratégia foi utilizada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para </a:t>
            </a: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o planejamento e execução dos testes?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 smtClean="0">
                <a:solidFill>
                  <a:srgbClr val="333399"/>
                </a:solidFill>
                <a:cs typeface="Times New Roman" pitchFamily="18" charset="0"/>
              </a:rPr>
              <a:t>Alguma ferramenta de testes </a:t>
            </a:r>
            <a:r>
              <a:rPr lang="pt-BR" sz="1800" dirty="0">
                <a:solidFill>
                  <a:srgbClr val="333399"/>
                </a:solidFill>
                <a:cs typeface="Times New Roman" pitchFamily="18" charset="0"/>
              </a:rPr>
              <a:t>foi utilizada ?</a:t>
            </a: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94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78581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Sistema Gerado</a:t>
            </a:r>
            <a:endParaRPr lang="en-US" sz="2400" dirty="0" smtClean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 smtClean="0">
                <a:solidFill>
                  <a:srgbClr val="333399"/>
                </a:solidFill>
                <a:cs typeface="Times New Roman" pitchFamily="18" charset="0"/>
              </a:rPr>
              <a:t>DEMO DO SISTEMA (Gerar um vídeo com duração de 3 a 4 minutos mostrando as características principais ou apresentar o sistema funcionando)</a:t>
            </a:r>
          </a:p>
          <a:p>
            <a:pPr marL="342900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  <a:p>
            <a:pPr marL="800100" lvl="1" indent="-342900" algn="just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pt-BR" dirty="0" smtClean="0"/>
              <a:t>Papéis dos Membros da Equipe e Esforço Individual</a:t>
            </a:r>
            <a:endParaRPr lang="en-US" dirty="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14313" y="857250"/>
            <a:ext cx="8858250" cy="588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O quanto a estimativa de esforço e cronograma estabelecido no inicio do projeto se aproximou da realidade? O que pode ser melhorado?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Que atividades foram realizadas durante o processo de 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desenvolvimento (vale um </a:t>
            </a:r>
            <a:r>
              <a:rPr lang="pt-BR" sz="1600" i="1" dirty="0" err="1" smtClean="0">
                <a:solidFill>
                  <a:srgbClr val="333399"/>
                </a:solidFill>
                <a:cs typeface="Times New Roman" pitchFamily="18" charset="0"/>
              </a:rPr>
              <a:t>print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 do </a:t>
            </a:r>
            <a:r>
              <a:rPr lang="pt-BR" sz="1600" dirty="0" err="1" smtClean="0">
                <a:solidFill>
                  <a:srgbClr val="333399"/>
                </a:solidFill>
                <a:cs typeface="Times New Roman" pitchFamily="18" charset="0"/>
              </a:rPr>
              <a:t>Kanban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 do </a:t>
            </a:r>
            <a:r>
              <a:rPr lang="pt-BR" sz="1600" dirty="0" err="1" smtClean="0">
                <a:solidFill>
                  <a:srgbClr val="333399"/>
                </a:solidFill>
                <a:cs typeface="Times New Roman" pitchFamily="18" charset="0"/>
              </a:rPr>
              <a:t>Github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) ?</a:t>
            </a: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Como a equipe se organizou em termos da divisão dessas atividades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Essa organização foi planejada antecipadamente ou ocorreu conforme o andamento do desenvolvimento?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O trabalho foi realizado, na maioria das vezes, de forma assíncrona (indivíduos trabalhando isoladamente usando meio de comunicação) ou síncrona (equipe reunida em um mesmo local</a:t>
            </a:r>
            <a:r>
              <a:rPr lang="pt-BR" sz="1600" dirty="0" smtClean="0">
                <a:solidFill>
                  <a:srgbClr val="333399"/>
                </a:solidFill>
                <a:cs typeface="Times New Roman" pitchFamily="18" charset="0"/>
              </a:rPr>
              <a:t>)?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Qual o esforço dedicado por cada membro da equipe ao longo do projeto?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Que dificuldades ou facilidades essa divisão trouxe especificamente para 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  <a:cs typeface="Times New Roman" pitchFamily="18" charset="0"/>
              </a:rPr>
              <a:t>A divisão das atividades se mostrou efetiva ou seria feita de uma forma diferente hoje?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Construção dos Modelos de Projeto</a:t>
            </a:r>
            <a:endParaRPr lang="en-US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14313" y="857250"/>
            <a:ext cx="885825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De uma forma geral, quais foram as dificuldades encontradas para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Que aspectos facilitaram a construção dos modelos? 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Qual foi a ordem de adotada pela equipe para construção dos modelos?  A equipe pode afirmar que essa ordem foi efetiva ou adotaria uma ordem diferente em um nova oportunidade?</a:t>
            </a:r>
          </a:p>
          <a:p>
            <a:pPr marL="342900" indent="-342900">
              <a:spcBef>
                <a:spcPct val="0"/>
              </a:spcBef>
              <a:buFontTx/>
              <a:buNone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Qual o esforço percebido pela equipe para construção de cada um desses modelos? </a:t>
            </a:r>
            <a:r>
              <a:rPr lang="pt-BR" sz="1800" dirty="0" smtClean="0">
                <a:solidFill>
                  <a:srgbClr val="333399"/>
                </a:solidFill>
              </a:rPr>
              <a:t>O </a:t>
            </a:r>
            <a:r>
              <a:rPr lang="pt-BR" sz="1800" dirty="0">
                <a:solidFill>
                  <a:srgbClr val="333399"/>
                </a:solidFill>
              </a:rPr>
              <a:t>que poderia ser feito para diminuir esses esforço?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sz="1800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800" dirty="0">
                <a:solidFill>
                  <a:srgbClr val="333399"/>
                </a:solidFill>
              </a:rPr>
              <a:t>Dentre os modelos vistos durante o curso, quais a equipe classificaria como essenciais, desejáveis ou descartáveis no contexto do desenvolvimento proposto (justifique a resposta)?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</a:rPr>
              <a:t>Diagrama de Classes</a:t>
            </a:r>
            <a:endParaRPr lang="pt-BR" sz="1600" dirty="0">
              <a:solidFill>
                <a:srgbClr val="333399"/>
              </a:solidFill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</a:t>
            </a:r>
            <a:r>
              <a:rPr lang="pt-BR" sz="1600" dirty="0" smtClean="0">
                <a:solidFill>
                  <a:srgbClr val="333399"/>
                </a:solidFill>
              </a:rPr>
              <a:t>Sequência</a:t>
            </a:r>
            <a:endParaRPr lang="pt-BR" sz="1600" dirty="0">
              <a:solidFill>
                <a:srgbClr val="333399"/>
              </a:solidFill>
            </a:endParaRP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Estado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>
                <a:solidFill>
                  <a:srgbClr val="333399"/>
                </a:solidFill>
              </a:rPr>
              <a:t>Diagrama de </a:t>
            </a:r>
            <a:r>
              <a:rPr lang="pt-BR" sz="1600" dirty="0" smtClean="0">
                <a:solidFill>
                  <a:srgbClr val="333399"/>
                </a:solidFill>
              </a:rPr>
              <a:t>Atividades</a:t>
            </a:r>
          </a:p>
          <a:p>
            <a:pPr marL="800100" lvl="1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sz="1600" dirty="0" smtClean="0">
                <a:solidFill>
                  <a:srgbClr val="333399"/>
                </a:solidFill>
              </a:rPr>
              <a:t>Diagrama de Componentes (ou alguma evidência de integração com outro sistema)</a:t>
            </a:r>
            <a:endParaRPr lang="pt-BR" sz="16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785813"/>
          </a:xfrm>
        </p:spPr>
        <p:txBody>
          <a:bodyPr/>
          <a:lstStyle/>
          <a:p>
            <a:pPr eaLnBrk="1" hangingPunct="1"/>
            <a:r>
              <a:rPr lang="pt-BR" smtClean="0"/>
              <a:t>Construção dos Modelos de Projeto</a:t>
            </a:r>
            <a:endParaRPr lang="en-US" smtClean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00063" y="857250"/>
            <a:ext cx="8572500" cy="57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Em termos de treinamento para construção desses modelos,  o que poderia ser aprimorado?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Que tipo de </a:t>
            </a:r>
            <a:r>
              <a:rPr lang="pt-BR" dirty="0" smtClean="0">
                <a:solidFill>
                  <a:srgbClr val="333399"/>
                </a:solidFill>
              </a:rPr>
              <a:t>ferramenta </a:t>
            </a:r>
            <a:r>
              <a:rPr lang="pt-BR" dirty="0">
                <a:solidFill>
                  <a:srgbClr val="333399"/>
                </a:solidFill>
              </a:rPr>
              <a:t>poderia apoiar a construção dos modelos?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Que estratégia poderia ser adotada para garantir a qualidade dos modelos construídos?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pt-BR" dirty="0">
              <a:solidFill>
                <a:srgbClr val="333399"/>
              </a:solidFill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pt-BR" dirty="0">
                <a:solidFill>
                  <a:srgbClr val="333399"/>
                </a:solidFill>
              </a:rPr>
              <a:t>A equipe sentiu a necessidade de modelos adicionais para capturar características do problema proposto que não puderam ser representadas com os modelos vistos no curso</a:t>
            </a:r>
            <a:r>
              <a:rPr lang="pt-BR" dirty="0" smtClean="0">
                <a:solidFill>
                  <a:srgbClr val="333399"/>
                </a:solidFill>
              </a:rPr>
              <a:t>? </a:t>
            </a:r>
            <a:r>
              <a:rPr lang="pt-BR" dirty="0">
                <a:solidFill>
                  <a:srgbClr val="333399"/>
                </a:solidFill>
              </a:rPr>
              <a:t>Quais seriam?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</TotalTime>
  <Words>754</Words>
  <Application>Microsoft Office PowerPoint</Application>
  <PresentationFormat>Apresentação na tela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Default Design</vt:lpstr>
      <vt:lpstr>Slide 1</vt:lpstr>
      <vt:lpstr>Sumário</vt:lpstr>
      <vt:lpstr>Especificação de Requisitos e Casos de Uso </vt:lpstr>
      <vt:lpstr>Modelos de Projeto – Alto Nível</vt:lpstr>
      <vt:lpstr>Código Gerado e Evidência de Testes</vt:lpstr>
      <vt:lpstr>Sistema Gerado</vt:lpstr>
      <vt:lpstr>Papéis dos Membros da Equipe e Esforço Individual</vt:lpstr>
      <vt:lpstr>Construção dos Modelos de Projeto</vt:lpstr>
      <vt:lpstr>Construção dos Modelos de Projeto</vt:lpstr>
      <vt:lpstr>Dificuldades</vt:lpstr>
      <vt:lpstr>Facilidades</vt:lpstr>
      <vt:lpstr>Comentários Adicionais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GHT</dc:creator>
  <cp:lastModifiedBy>CF</cp:lastModifiedBy>
  <cp:revision>644</cp:revision>
  <dcterms:created xsi:type="dcterms:W3CDTF">1601-01-01T00:00:00Z</dcterms:created>
  <dcterms:modified xsi:type="dcterms:W3CDTF">2016-12-15T13:38:35Z</dcterms:modified>
</cp:coreProperties>
</file>