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2" r:id="rId3"/>
    <p:sldId id="260" r:id="rId4"/>
    <p:sldId id="441" r:id="rId5"/>
    <p:sldId id="454" r:id="rId6"/>
    <p:sldId id="455" r:id="rId7"/>
    <p:sldId id="445" r:id="rId8"/>
    <p:sldId id="446" r:id="rId9"/>
    <p:sldId id="453" r:id="rId10"/>
    <p:sldId id="447" r:id="rId11"/>
    <p:sldId id="448" r:id="rId12"/>
    <p:sldId id="449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T" initials="G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CC"/>
    <a:srgbClr val="FF99CC"/>
    <a:srgbClr val="FFCCFF"/>
    <a:srgbClr val="FFCC00"/>
    <a:srgbClr val="FF9966"/>
    <a:srgbClr val="6699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6327" autoAdjust="0"/>
    <p:restoredTop sz="93109" autoAdjust="0"/>
  </p:normalViewPr>
  <p:slideViewPr>
    <p:cSldViewPr>
      <p:cViewPr varScale="1">
        <p:scale>
          <a:sx n="78" d="100"/>
          <a:sy n="78" d="100"/>
        </p:scale>
        <p:origin x="16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fld id="{4FACEBE3-B315-4F9A-AB88-A59F45A7F4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E6CE3B2-1015-4B5D-B1F3-5A7A8B9BF902}" type="datetimeFigureOut">
              <a:rPr lang="pt-BR"/>
              <a:pPr>
                <a:defRPr/>
              </a:pPr>
              <a:t>20/12/2016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0EB13C-A0B9-44C0-ABCC-4830678897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 userDrawn="1"/>
        </p:nvSpPr>
        <p:spPr>
          <a:xfrm>
            <a:off x="8572500" y="6550025"/>
            <a:ext cx="5461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13D4F593-7173-48CB-B394-767784999CE0}" type="slidenum">
              <a:rPr lang="pt-BR" sz="1400" b="1">
                <a:solidFill>
                  <a:schemeClr val="accent6">
                    <a:lumMod val="75000"/>
                  </a:schemeClr>
                </a:solidFill>
              </a:rPr>
              <a:pPr>
                <a:buFontTx/>
                <a:buNone/>
                <a:defRPr/>
              </a:pPr>
              <a:t>‹nº›</a:t>
            </a:fld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0"/>
            <a:ext cx="850106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Título</a:t>
            </a:r>
            <a:endParaRPr lang="en-US" smtClean="0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H="1">
            <a:off x="788988" y="785813"/>
            <a:ext cx="83550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839200" cy="54292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sz="2800" b="1" dirty="0" smtClean="0">
                <a:solidFill>
                  <a:srgbClr val="333399"/>
                </a:solidFill>
              </a:rPr>
              <a:t>Engenharia de Software – EEL873 -  2º/2016</a:t>
            </a: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sz="3600" b="1" dirty="0" smtClean="0">
                <a:solidFill>
                  <a:srgbClr val="333399"/>
                </a:solidFill>
              </a:rPr>
              <a:t>Projeto Painel Digital</a:t>
            </a: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sz="2800" b="1" dirty="0" smtClean="0">
                <a:solidFill>
                  <a:srgbClr val="333399"/>
                </a:solidFill>
              </a:rPr>
              <a:t>Equipe:</a:t>
            </a:r>
            <a:endParaRPr lang="pt-BR" sz="1400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Anderson Barbosa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Carlos Felipe Leão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Igor Abreu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Luis Otavio Costa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Renan </a:t>
            </a:r>
            <a:r>
              <a:rPr lang="pt-BR" sz="2400" dirty="0" err="1" smtClean="0">
                <a:solidFill>
                  <a:srgbClr val="333399"/>
                </a:solidFill>
              </a:rPr>
              <a:t>Fasolato</a:t>
            </a:r>
            <a:endParaRPr lang="pt-BR" sz="2400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2400" dirty="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Dificuldades</a:t>
            </a:r>
            <a:endParaRPr lang="en-US" smtClean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>
                <a:solidFill>
                  <a:srgbClr val="333399"/>
                </a:solidFill>
                <a:cs typeface="Times New Roman" pitchFamily="18" charset="0"/>
              </a:rPr>
              <a:t>Relatar, de uma forma geral, quais foram as dificuldades encontradas durante o desenvolvimento.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Facilidades</a:t>
            </a:r>
            <a:endParaRPr lang="en-US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>
                <a:solidFill>
                  <a:srgbClr val="333399"/>
                </a:solidFill>
                <a:cs typeface="Times New Roman" pitchFamily="18" charset="0"/>
              </a:rPr>
              <a:t>Relatar, de uma forma geral, que aspectos facilitaram o desenvolvimento.</a:t>
            </a:r>
            <a:endParaRPr lang="pt-BR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Comentários Adicionais</a:t>
            </a:r>
            <a:endParaRPr lang="en-US" smtClean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>
                <a:solidFill>
                  <a:srgbClr val="333399"/>
                </a:solidFill>
                <a:cs typeface="Times New Roman" pitchFamily="18" charset="0"/>
              </a:rPr>
              <a:t>Colocar aqui quaisquer comentários adicionais que a equipe julgar pertinentes</a:t>
            </a:r>
            <a:endParaRPr lang="pt-BR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42938" y="928688"/>
            <a:ext cx="8358187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2400" dirty="0" smtClean="0">
                <a:solidFill>
                  <a:srgbClr val="333399"/>
                </a:solidFill>
                <a:cs typeface="Times New Roman" pitchFamily="18" charset="0"/>
              </a:rPr>
              <a:t>Fases do ciclo de vida:</a:t>
            </a:r>
            <a:endParaRPr lang="pt-BR" sz="2400" dirty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Especificação de Requisitos e Casos de Uso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Modelos de Projeto (Alto Nível)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Plano de Testes</a:t>
            </a: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Código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Gerado e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Evidência dos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Testes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Sistema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Entregue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2400" dirty="0" smtClean="0">
                <a:solidFill>
                  <a:srgbClr val="333399"/>
                </a:solidFill>
                <a:cs typeface="Times New Roman" pitchFamily="18" charset="0"/>
              </a:rPr>
              <a:t>Cenário Geral de Desenvolvimento:</a:t>
            </a: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Papéis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dos Membros da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Equipe e Esforço Individual</a:t>
            </a: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Utilização dos Modelos de Projeto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Dificuldades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Facilidades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Comentários Adicionais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endParaRPr lang="pt-BR" sz="2400" dirty="0" smtClean="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  <a:noFill/>
        </p:spPr>
        <p:txBody>
          <a:bodyPr/>
          <a:lstStyle/>
          <a:p>
            <a:pPr eaLnBrk="1" hangingPunct="1"/>
            <a:r>
              <a:rPr lang="pt-BR" dirty="0" smtClean="0"/>
              <a:t>Sumário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9036496" cy="785813"/>
          </a:xfrm>
        </p:spPr>
        <p:txBody>
          <a:bodyPr/>
          <a:lstStyle/>
          <a:p>
            <a:pPr eaLnBrk="1" hangingPunct="1"/>
            <a:r>
              <a:rPr lang="pt-BR" dirty="0" smtClean="0"/>
              <a:t>Especificação de Requisitos e Casos de Uso </a:t>
            </a:r>
            <a:endParaRPr lang="en-US" dirty="0" smtClean="0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42844" y="928708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Alguns ajustes tiveram que ser realizados pela necessidade de tornar o projeto viável e adequado para o seu objetivo. Alguns cenários que sofreram mudanças foram: cadastro, alteração e aprovação de anúncios.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</p:txBody>
      </p:sp>
      <p:pic>
        <p:nvPicPr>
          <p:cNvPr id="4" name="Imagem 3" descr="User_Cases_Diagrama_Painel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480" y="928670"/>
            <a:ext cx="5500726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Modelos de Projeto – Alto Nível</a:t>
            </a:r>
            <a:endParaRPr lang="en-US" sz="2400" dirty="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Foram apresentados, durante o projeto, os modelos de diagrama de classes e diagrama de </a:t>
            </a:r>
            <a:r>
              <a:rPr lang="pt-BR" dirty="0" err="1" smtClean="0">
                <a:solidFill>
                  <a:srgbClr val="333399"/>
                </a:solidFill>
                <a:cs typeface="Times New Roman" pitchFamily="18" charset="0"/>
              </a:rPr>
              <a:t>sequência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. Com isso, podemos concluir: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Relevância: foram fundamentais primeiro para o entendimento (visualização) macro do projeto e depois para a organização do projeto de baixo nível e da codificação.</a:t>
            </a: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Correções/evoluções: os modelos tiveram que sofrer algumas adaptações em virtude do descobrimento de novos caminhos durante a codificação e da simplificação que pode ser feita a partir disso.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Para a criação dos modelos foi utilizada a linguagem de modelagem UML para a representação das classes, atores, atributos e métodos.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Em relação aos aspectos estáticos do diagrama de classes, o grupo definiu em conjunto quais seriam as classes, os métodos e os atributos. O mesmo foi feito para os aspectos dinâmicos do diagrama de </a:t>
            </a:r>
            <a:r>
              <a:rPr lang="pt-BR" sz="1800" dirty="0" err="1" smtClean="0">
                <a:solidFill>
                  <a:srgbClr val="333399"/>
                </a:solidFill>
                <a:cs typeface="Times New Roman" pitchFamily="18" charset="0"/>
              </a:rPr>
              <a:t>sequência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, onde definimos a troca de mensagens entre os atores e as classes pertinentes.</a:t>
            </a:r>
            <a:endParaRPr lang="pt-BR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78581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Código Gerado e Evidência de Testes</a:t>
            </a:r>
            <a:endParaRPr lang="en-US" sz="2400" dirty="0" smtClean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Para a construção do software a equipe optou por usar a linguagem </a:t>
            </a:r>
            <a:r>
              <a:rPr lang="pt-BR" sz="1800" dirty="0" err="1" smtClean="0">
                <a:solidFill>
                  <a:srgbClr val="333399"/>
                </a:solidFill>
                <a:cs typeface="Times New Roman" pitchFamily="18" charset="0"/>
              </a:rPr>
              <a:t>python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 em conjunto com o framework </a:t>
            </a:r>
            <a:r>
              <a:rPr lang="pt-BR" sz="1800" dirty="0" err="1" smtClean="0">
                <a:solidFill>
                  <a:srgbClr val="333399"/>
                </a:solidFill>
                <a:cs typeface="Times New Roman" pitchFamily="18" charset="0"/>
              </a:rPr>
              <a:t>django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 para criar aplicação web. Escolhemos esta linguagem pois, dentro das opções apresentadas, era a que pareceu de mais fácil implementação à princípio. </a:t>
            </a: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Os testes foram feitos em </a:t>
            </a:r>
            <a:r>
              <a:rPr lang="pt-BR" sz="1800" dirty="0" err="1" smtClean="0">
                <a:solidFill>
                  <a:srgbClr val="333399"/>
                </a:solidFill>
                <a:cs typeface="Times New Roman" pitchFamily="18" charset="0"/>
              </a:rPr>
              <a:t>django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 (unitários) e pelo </a:t>
            </a:r>
            <a:r>
              <a:rPr lang="pt-BR" sz="1800" dirty="0" err="1" smtClean="0">
                <a:solidFill>
                  <a:srgbClr val="333399"/>
                </a:solidFill>
                <a:cs typeface="Times New Roman" pitchFamily="18" charset="0"/>
              </a:rPr>
              <a:t>sellenium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(funcionais), e o planejamento dos testes se deu pela priorização de funções chave do software. Tais testes são importantes para validar as funcionalidades e cobrir os requisitos</a:t>
            </a: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97" y="958515"/>
            <a:ext cx="4086375" cy="249974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812500"/>
            <a:ext cx="2412743" cy="27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78581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Sistema Gerado</a:t>
            </a:r>
            <a:endParaRPr lang="en-US" sz="2400" dirty="0" smtClean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DEMO DO SISTEMA (Gerar um vídeo com duração de 3 a 4 minutos mostrando as características principais ou apresentar o sistema funcionando)</a:t>
            </a:r>
          </a:p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pt-BR" dirty="0" smtClean="0"/>
              <a:t>Papéis dos Membros da Equipe e Esforço Individual</a:t>
            </a:r>
            <a:endParaRPr lang="en-US" dirty="0" smtClean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14313" y="857250"/>
            <a:ext cx="8858250" cy="588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Um dos fatores que, sem dúvida, atrapalharam o cronograma foi a adoção de uma linguagem de programação que ninguém do grupo tinha familiaridade. Esse é um fator que sem dúvida poderia ser melhorado para que pudéssemos ter um cronograma mais assertivo. 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Durante o desenvolvimento o trabalho foi divido em pequenas partes, de forma a viabilizar uma modularização do software, e para que fosse possível os desenvolvedores trabalharem em diferentes partes ao mesmo tempo.</a:t>
            </a: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A equipe trabalhou toda em conjunto para a etapa inicial de documentação do projeto. Desde o recolhimento de requisitos até a documentação dos casos de uso e diagrama de classes e sequências. Na parte de codificação, por questões de familiaridade, 2 integrantes ficaram responsáveis pelos testes e restante da documentação, enquanto os outros 3 codificaram o projeto.</a:t>
            </a:r>
            <a:endParaRPr lang="pt-BR" sz="16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Essa 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organização foi definida durante o projeto e de acordo com todos o</a:t>
            </a: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O trabalho foi 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realizado quase que integralmente realizado de forma assíncrona, salvo as discussões do projeto durante as aulas.</a:t>
            </a:r>
            <a:endParaRPr lang="pt-BR" sz="16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Todos os membros deram o seu melhor para o trabalho, dentro de suas limitações técnicas e de horário.</a:t>
            </a: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Os modelos foram construídos em conjunto, então não foram afetados pela divisão. Mas talvez com uma distribuição mais uniforme das atividades, pudéssemos ter mais tempo.</a:t>
            </a: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Construção dos Modelos de Projeto</a:t>
            </a:r>
            <a:endParaRPr lang="en-US" smtClean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14313" y="857250"/>
            <a:ext cx="885825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De uma forma geral, quais foram as dificuldades encontradas para construção dos modelos?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Que aspectos facilitaram a construção dos modelos? 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Qual foi a ordem de adotada pela equipe para construção dos modelos?  A equipe pode afirmar que essa ordem foi efetiva ou adotaria uma ordem diferente em um nova oportunidade?</a:t>
            </a:r>
          </a:p>
          <a:p>
            <a:pPr marL="342900" indent="-342900">
              <a:spcBef>
                <a:spcPct val="0"/>
              </a:spcBef>
              <a:buFontTx/>
              <a:buNone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Qual o esforço percebido pela equipe para construção de cada um desses modelos? </a:t>
            </a:r>
            <a:r>
              <a:rPr lang="pt-BR" sz="1800" dirty="0" smtClean="0">
                <a:solidFill>
                  <a:srgbClr val="333399"/>
                </a:solidFill>
              </a:rPr>
              <a:t>O </a:t>
            </a:r>
            <a:r>
              <a:rPr lang="pt-BR" sz="1800" dirty="0">
                <a:solidFill>
                  <a:srgbClr val="333399"/>
                </a:solidFill>
              </a:rPr>
              <a:t>que poderia ser feito para diminuir esses esforço?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Dentre os modelos vistos durante o curso, quais a equipe classificaria como essenciais, desejáveis ou descartáveis no contexto do desenvolvimento proposto (justifique a resposta)?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</a:rPr>
              <a:t>Diagrama de Classes</a:t>
            </a:r>
            <a:endParaRPr lang="pt-BR" sz="1600" dirty="0">
              <a:solidFill>
                <a:srgbClr val="333399"/>
              </a:solidFill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</a:rPr>
              <a:t>Diagrama de </a:t>
            </a:r>
            <a:r>
              <a:rPr lang="pt-BR" sz="1600" dirty="0" smtClean="0">
                <a:solidFill>
                  <a:srgbClr val="333399"/>
                </a:solidFill>
              </a:rPr>
              <a:t>Sequência</a:t>
            </a:r>
            <a:endParaRPr lang="pt-BR" sz="1600" dirty="0">
              <a:solidFill>
                <a:srgbClr val="333399"/>
              </a:solidFill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</a:rPr>
              <a:t>Diagrama de Estado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</a:rPr>
              <a:t>Diagrama de </a:t>
            </a:r>
            <a:r>
              <a:rPr lang="pt-BR" sz="1600" dirty="0" smtClean="0">
                <a:solidFill>
                  <a:srgbClr val="333399"/>
                </a:solidFill>
              </a:rPr>
              <a:t>Atividades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</a:rPr>
              <a:t>Diagrama de Componentes (ou alguma evidência de integração com outro sistema)</a:t>
            </a:r>
            <a:endParaRPr lang="pt-BR" sz="16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Construção dos Modelos de Projeto</a:t>
            </a:r>
            <a:endParaRPr lang="en-US" smtClean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Em termos de treinamento para construção desses modelos,  o que poderia ser aprimorado?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Que tipo de </a:t>
            </a:r>
            <a:r>
              <a:rPr lang="pt-BR" dirty="0" smtClean="0">
                <a:solidFill>
                  <a:srgbClr val="333399"/>
                </a:solidFill>
              </a:rPr>
              <a:t>ferramenta </a:t>
            </a:r>
            <a:r>
              <a:rPr lang="pt-BR" dirty="0">
                <a:solidFill>
                  <a:srgbClr val="333399"/>
                </a:solidFill>
              </a:rPr>
              <a:t>poderia apoiar a construção dos modelos?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Que estratégia poderia ser adotada para garantir a qualidade dos modelos construídos?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A equipe sentiu a necessidade de modelos adicionais para capturar características do problema proposto que não puderam ser representadas com os modelos vistos no curso</a:t>
            </a:r>
            <a:r>
              <a:rPr lang="pt-BR" dirty="0" smtClean="0">
                <a:solidFill>
                  <a:srgbClr val="333399"/>
                </a:solidFill>
              </a:rPr>
              <a:t>? </a:t>
            </a:r>
            <a:r>
              <a:rPr lang="pt-BR" dirty="0">
                <a:solidFill>
                  <a:srgbClr val="333399"/>
                </a:solidFill>
              </a:rPr>
              <a:t>Quais seriam?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</TotalTime>
  <Words>891</Words>
  <Application>Microsoft Office PowerPoint</Application>
  <PresentationFormat>Apresentação na tela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Tahoma</vt:lpstr>
      <vt:lpstr>Times New Roman</vt:lpstr>
      <vt:lpstr>Verdana</vt:lpstr>
      <vt:lpstr>Wingdings</vt:lpstr>
      <vt:lpstr>Default Design</vt:lpstr>
      <vt:lpstr>Apresentação do PowerPoint</vt:lpstr>
      <vt:lpstr>Sumário</vt:lpstr>
      <vt:lpstr>Especificação de Requisitos e Casos de Uso </vt:lpstr>
      <vt:lpstr>Modelos de Projeto – Alto Nível</vt:lpstr>
      <vt:lpstr>Código Gerado e Evidência de Testes</vt:lpstr>
      <vt:lpstr>Sistema Gerado</vt:lpstr>
      <vt:lpstr>Papéis dos Membros da Equipe e Esforço Individual</vt:lpstr>
      <vt:lpstr>Construção dos Modelos de Projeto</vt:lpstr>
      <vt:lpstr>Construção dos Modelos de Projeto</vt:lpstr>
      <vt:lpstr>Dificuldades</vt:lpstr>
      <vt:lpstr>Facilidades</vt:lpstr>
      <vt:lpstr>Comentários Adicionais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GHT</dc:creator>
  <cp:lastModifiedBy>Luis Octávio Costa</cp:lastModifiedBy>
  <cp:revision>652</cp:revision>
  <dcterms:created xsi:type="dcterms:W3CDTF">1601-01-01T00:00:00Z</dcterms:created>
  <dcterms:modified xsi:type="dcterms:W3CDTF">2016-12-20T08:09:39Z</dcterms:modified>
</cp:coreProperties>
</file>