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64" r:id="rId4"/>
    <p:sldId id="263" r:id="rId5"/>
    <p:sldId id="259" r:id="rId6"/>
    <p:sldId id="257" r:id="rId7"/>
    <p:sldId id="258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850"/>
    <a:srgbClr val="808FA1"/>
    <a:srgbClr val="1F2237"/>
    <a:srgbClr val="008687"/>
    <a:srgbClr val="12595E"/>
    <a:srgbClr val="4D5768"/>
    <a:srgbClr val="000000"/>
    <a:srgbClr val="8D9E98"/>
    <a:srgbClr val="37716D"/>
    <a:srgbClr val="838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50"/>
  </p:normalViewPr>
  <p:slideViewPr>
    <p:cSldViewPr>
      <p:cViewPr>
        <p:scale>
          <a:sx n="109" d="100"/>
          <a:sy n="109" d="100"/>
        </p:scale>
        <p:origin x="265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376E9-F8E7-1943-B2A5-1435AF048D6B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5F98-F6CE-2C4A-824A-6615AD3CF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097" y="2932683"/>
            <a:ext cx="623420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816" y="9823840"/>
            <a:ext cx="26047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212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</a:t>
            </a:r>
            <a:r>
              <a:rPr spc="5" dirty="0"/>
              <a:t> </a:t>
            </a:r>
            <a:r>
              <a:rPr spc="-5" dirty="0"/>
              <a:t>DataESG</a:t>
            </a:r>
            <a:r>
              <a:rPr spc="5" dirty="0"/>
              <a:t> </a:t>
            </a:r>
            <a:r>
              <a:rPr spc="-5" dirty="0"/>
              <a:t>Solutions</a:t>
            </a:r>
            <a:r>
              <a:rPr dirty="0"/>
              <a:t> </a:t>
            </a:r>
            <a:r>
              <a:rPr spc="-5" dirty="0"/>
              <a:t>LLC.</a:t>
            </a:r>
            <a:r>
              <a:rPr dirty="0"/>
              <a:t> All </a:t>
            </a:r>
            <a:r>
              <a:rPr spc="-5" dirty="0"/>
              <a:t>rights</a:t>
            </a:r>
            <a:r>
              <a:rPr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7992" y="9676340"/>
            <a:ext cx="200659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539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9D226DA-E2CC-094C-967F-9B1A5EA0FC4D}"/>
              </a:ext>
            </a:extLst>
          </p:cNvPr>
          <p:cNvGrpSpPr/>
          <p:nvPr/>
        </p:nvGrpSpPr>
        <p:grpSpPr>
          <a:xfrm>
            <a:off x="-283029" y="762000"/>
            <a:ext cx="8077200" cy="4572000"/>
            <a:chOff x="-283029" y="762000"/>
            <a:chExt cx="8077200" cy="4572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7178EA-F548-3348-B7E3-9F4FD688BB83}"/>
                </a:ext>
              </a:extLst>
            </p:cNvPr>
            <p:cNvGrpSpPr/>
            <p:nvPr/>
          </p:nvGrpSpPr>
          <p:grpSpPr>
            <a:xfrm>
              <a:off x="-283029" y="762000"/>
              <a:ext cx="8077200" cy="4572000"/>
              <a:chOff x="-283029" y="457200"/>
              <a:chExt cx="8077200" cy="4572000"/>
            </a:xfrm>
          </p:grpSpPr>
          <p:pic>
            <p:nvPicPr>
              <p:cNvPr id="2" name="Picture 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C5B0F3C-DDAD-EF47-B511-16D330A53A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268" t="3974" r="3268" b="93005"/>
              <a:stretch/>
            </p:blipFill>
            <p:spPr>
              <a:xfrm>
                <a:off x="-283029" y="457200"/>
                <a:ext cx="8077200" cy="4572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5D1B5C-8938-2842-A320-29AAC2A98B0B}"/>
                  </a:ext>
                </a:extLst>
              </p:cNvPr>
              <p:cNvSpPr/>
              <p:nvPr/>
            </p:nvSpPr>
            <p:spPr>
              <a:xfrm>
                <a:off x="2438400" y="1828800"/>
                <a:ext cx="3048000" cy="304800"/>
              </a:xfrm>
              <a:prstGeom prst="rect">
                <a:avLst/>
              </a:prstGeom>
              <a:solidFill>
                <a:srgbClr val="364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7E3654-71A6-9F44-ADCB-D8B3F3D39D05}"/>
                  </a:ext>
                </a:extLst>
              </p:cNvPr>
              <p:cNvSpPr/>
              <p:nvPr/>
            </p:nvSpPr>
            <p:spPr>
              <a:xfrm>
                <a:off x="2438400" y="2365802"/>
                <a:ext cx="1524000" cy="304800"/>
              </a:xfrm>
              <a:prstGeom prst="rect">
                <a:avLst/>
              </a:prstGeom>
              <a:solidFill>
                <a:srgbClr val="364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8DB01B-6AC5-8746-A55C-2ED9C0D23D0E}"/>
                  </a:ext>
                </a:extLst>
              </p:cNvPr>
              <p:cNvSpPr txBox="1"/>
              <p:nvPr/>
            </p:nvSpPr>
            <p:spPr>
              <a:xfrm>
                <a:off x="2362200" y="1551801"/>
                <a:ext cx="1676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Companies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79A8CC-D75C-274C-8524-44972BB993FA}"/>
                  </a:ext>
                </a:extLst>
              </p:cNvPr>
              <p:cNvSpPr txBox="1"/>
              <p:nvPr/>
            </p:nvSpPr>
            <p:spPr>
              <a:xfrm>
                <a:off x="2362200" y="942201"/>
                <a:ext cx="274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ESG Performance Dashboard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7ADD24-29A1-D54E-9DC3-D93E9F84FE67}"/>
                  </a:ext>
                </a:extLst>
              </p:cNvPr>
              <p:cNvSpPr txBox="1"/>
              <p:nvPr/>
            </p:nvSpPr>
            <p:spPr>
              <a:xfrm>
                <a:off x="2418347" y="1851080"/>
                <a:ext cx="1676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All Companies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1BD120-47EF-6748-8491-B78D2EBB6D47}"/>
                  </a:ext>
                </a:extLst>
              </p:cNvPr>
              <p:cNvSpPr txBox="1"/>
              <p:nvPr/>
            </p:nvSpPr>
            <p:spPr>
              <a:xfrm>
                <a:off x="2418347" y="2395091"/>
                <a:ext cx="1086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Search</a:t>
                </a:r>
              </a:p>
            </p:txBody>
          </p:sp>
        </p:grp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410E439-6992-0949-97E8-7D9D65A5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076" y="2185288"/>
              <a:ext cx="253112" cy="253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63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E10B37E-0481-554D-A189-68B9B8B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7772400" cy="9585960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E61FC18-B852-1445-8517-F1ECA759E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7" r="45055" b="94600"/>
          <a:stretch/>
        </p:blipFill>
        <p:spPr>
          <a:xfrm>
            <a:off x="-838200" y="0"/>
            <a:ext cx="8610600" cy="40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6F283-EEE4-6541-B58E-2BC405BBAB67}"/>
              </a:ext>
            </a:extLst>
          </p:cNvPr>
          <p:cNvSpPr txBox="1"/>
          <p:nvPr/>
        </p:nvSpPr>
        <p:spPr>
          <a:xfrm>
            <a:off x="381000" y="1600200"/>
            <a:ext cx="172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Stex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tive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grenq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uxxaki</a:t>
            </a:r>
            <a:r>
              <a:rPr lang="en-US" sz="1200" dirty="0">
                <a:solidFill>
                  <a:schemeClr val="bg1"/>
                </a:solidFill>
              </a:rPr>
              <a:t> 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ED7B4-2A67-D84D-9DF4-0067EAA8FA17}"/>
              </a:ext>
            </a:extLst>
          </p:cNvPr>
          <p:cNvSpPr txBox="1"/>
          <p:nvPr/>
        </p:nvSpPr>
        <p:spPr>
          <a:xfrm>
            <a:off x="3733800" y="2743200"/>
            <a:ext cx="401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Stex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karanq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inchvor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bacvox</a:t>
            </a:r>
            <a:r>
              <a:rPr lang="en-US" sz="1200" dirty="0">
                <a:solidFill>
                  <a:schemeClr val="bg1"/>
                </a:solidFill>
              </a:rPr>
              <a:t> dropdown </a:t>
            </a:r>
            <a:r>
              <a:rPr lang="en-US" sz="1200" dirty="0" err="1">
                <a:solidFill>
                  <a:schemeClr val="bg1"/>
                </a:solidFill>
              </a:rPr>
              <a:t>dnenq</a:t>
            </a:r>
            <a:r>
              <a:rPr lang="en-US" sz="1200" dirty="0">
                <a:solidFill>
                  <a:schemeClr val="bg1"/>
                </a:solidFill>
              </a:rPr>
              <a:t> amen </a:t>
            </a:r>
            <a:r>
              <a:rPr lang="en-US" sz="1200" dirty="0" err="1">
                <a:solidFill>
                  <a:schemeClr val="bg1"/>
                </a:solidFill>
              </a:rPr>
              <a:t>meki</a:t>
            </a:r>
            <a:r>
              <a:rPr lang="en-US" sz="1200" dirty="0">
                <a:solidFill>
                  <a:schemeClr val="bg1"/>
                </a:solidFill>
              </a:rPr>
              <a:t> take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ED31B-9DEE-1544-A3FE-AC0A860A8681}"/>
              </a:ext>
            </a:extLst>
          </p:cNvPr>
          <p:cNvSpPr txBox="1"/>
          <p:nvPr/>
        </p:nvSpPr>
        <p:spPr>
          <a:xfrm>
            <a:off x="2590800" y="3533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7D906-9E3E-B54F-AF76-3781F5A2F22D}"/>
              </a:ext>
            </a:extLst>
          </p:cNvPr>
          <p:cNvSpPr txBox="1"/>
          <p:nvPr/>
        </p:nvSpPr>
        <p:spPr>
          <a:xfrm>
            <a:off x="2590800" y="3914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867A6-51D0-4545-9DDE-29281A5811B8}"/>
              </a:ext>
            </a:extLst>
          </p:cNvPr>
          <p:cNvSpPr txBox="1"/>
          <p:nvPr/>
        </p:nvSpPr>
        <p:spPr>
          <a:xfrm>
            <a:off x="2590800" y="4295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E1F58-C864-F14B-B108-19B2A73D0E67}"/>
              </a:ext>
            </a:extLst>
          </p:cNvPr>
          <p:cNvSpPr txBox="1"/>
          <p:nvPr/>
        </p:nvSpPr>
        <p:spPr>
          <a:xfrm>
            <a:off x="2592294" y="47175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A8F81-EF28-0D42-810D-C8835293E09B}"/>
              </a:ext>
            </a:extLst>
          </p:cNvPr>
          <p:cNvSpPr txBox="1"/>
          <p:nvPr/>
        </p:nvSpPr>
        <p:spPr>
          <a:xfrm>
            <a:off x="2590800" y="50898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6B41E-720C-AC4F-BB93-C99EAD61F499}"/>
              </a:ext>
            </a:extLst>
          </p:cNvPr>
          <p:cNvSpPr txBox="1"/>
          <p:nvPr/>
        </p:nvSpPr>
        <p:spPr>
          <a:xfrm>
            <a:off x="2869941" y="63109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Esi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berenq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aj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miqich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A1625-45E8-2144-8FEA-E583A6D0D41C}"/>
              </a:ext>
            </a:extLst>
          </p:cNvPr>
          <p:cNvSpPr txBox="1"/>
          <p:nvPr/>
        </p:nvSpPr>
        <p:spPr>
          <a:xfrm>
            <a:off x="29839" y="34010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Company_name</a:t>
            </a:r>
            <a:r>
              <a:rPr lang="en-US" dirty="0">
                <a:solidFill>
                  <a:schemeClr val="bg1"/>
                </a:solidFill>
              </a:rPr>
              <a:t>} ESG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4A8E-730E-064C-9364-C17AD574AC55}"/>
              </a:ext>
            </a:extLst>
          </p:cNvPr>
          <p:cNvSpPr txBox="1"/>
          <p:nvPr/>
        </p:nvSpPr>
        <p:spPr>
          <a:xfrm>
            <a:off x="3200400" y="574908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Company_name</a:t>
            </a:r>
            <a:r>
              <a:rPr lang="en-US" dirty="0">
                <a:solidFill>
                  <a:schemeClr val="bg1"/>
                </a:solidFill>
              </a:rPr>
              <a:t>} Historical ESG Score   </a:t>
            </a:r>
          </a:p>
        </p:txBody>
      </p:sp>
    </p:spTree>
    <p:extLst>
      <p:ext uri="{BB962C8B-B14F-4D97-AF65-F5344CB8AC3E}">
        <p14:creationId xmlns:p14="http://schemas.microsoft.com/office/powerpoint/2010/main" val="410386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1120DB0-274E-2046-BFD4-BE5C55167C1F}"/>
              </a:ext>
            </a:extLst>
          </p:cNvPr>
          <p:cNvGrpSpPr/>
          <p:nvPr/>
        </p:nvGrpSpPr>
        <p:grpSpPr>
          <a:xfrm>
            <a:off x="-838200" y="0"/>
            <a:ext cx="8610600" cy="10058400"/>
            <a:chOff x="-838200" y="0"/>
            <a:chExt cx="8610600" cy="100584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3B9045-70F0-0E4D-B1EC-3B6BED4BFA1D}"/>
                </a:ext>
              </a:extLst>
            </p:cNvPr>
            <p:cNvGrpSpPr/>
            <p:nvPr/>
          </p:nvGrpSpPr>
          <p:grpSpPr>
            <a:xfrm>
              <a:off x="-304800" y="304800"/>
              <a:ext cx="8077200" cy="9753600"/>
              <a:chOff x="-283029" y="457200"/>
              <a:chExt cx="8077200" cy="9753600"/>
            </a:xfrm>
          </p:grpSpPr>
          <p:pic>
            <p:nvPicPr>
              <p:cNvPr id="2" name="Picture 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4C25FC-E672-E945-83C5-A9D969E0D9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268" t="3974" r="3268" b="93005"/>
              <a:stretch/>
            </p:blipFill>
            <p:spPr>
              <a:xfrm>
                <a:off x="-283029" y="457200"/>
                <a:ext cx="8077200" cy="97536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B24915-AE08-5C40-A597-DD509136CA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102220" y="1066801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6" name="Picture 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109287-7F2E-424D-BA40-C6D5E974D6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2680010" y="1066800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7" name="Picture 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05F0760-EB94-BD48-8D8E-BC250FC72E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5257800" y="1066800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6E440A-16E1-CE41-930D-E8F710382C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102220" y="2819402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9" name="Picture 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4BCF9B2-08AF-1140-9C79-60A77608EE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2680010" y="2819401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10" name="Picture 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23337-B249-BF46-B57C-4C2C6175C5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5257800" y="2838451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11" name="Picture 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F4AE4B0-D91F-DD4B-9827-E291FDBDC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102220" y="4572002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12" name="Picture 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30D00E-927E-4F44-82B6-C373A2807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2680010" y="4572001"/>
                <a:ext cx="2362200" cy="1621809"/>
              </a:xfrm>
              <a:prstGeom prst="rect">
                <a:avLst/>
              </a:prstGeom>
            </p:spPr>
          </p:pic>
          <p:pic>
            <p:nvPicPr>
              <p:cNvPr id="13" name="Picture 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77AAC5E-889D-E44A-8AC8-FA2363CD7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06" t="58029" r="1307" b="5405"/>
              <a:stretch/>
            </p:blipFill>
            <p:spPr>
              <a:xfrm>
                <a:off x="5257800" y="4591051"/>
                <a:ext cx="2362200" cy="1621809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194259-D747-0E41-BC0E-A0190ACE25D7}"/>
                  </a:ext>
                </a:extLst>
              </p:cNvPr>
              <p:cNvSpPr/>
              <p:nvPr/>
            </p:nvSpPr>
            <p:spPr>
              <a:xfrm>
                <a:off x="102220" y="696604"/>
                <a:ext cx="1524000" cy="304800"/>
              </a:xfrm>
              <a:prstGeom prst="rect">
                <a:avLst/>
              </a:prstGeom>
              <a:solidFill>
                <a:srgbClr val="364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EE335-3BD7-F74D-A235-2232139FE82B}"/>
                  </a:ext>
                </a:extLst>
              </p:cNvPr>
              <p:cNvSpPr txBox="1"/>
              <p:nvPr/>
            </p:nvSpPr>
            <p:spPr>
              <a:xfrm>
                <a:off x="320793" y="719284"/>
                <a:ext cx="1086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Competitor List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AE4F86-5DB9-134E-8389-DCFF6FBCA1F0}"/>
                  </a:ext>
                </a:extLst>
              </p:cNvPr>
              <p:cNvSpPr txBox="1"/>
              <p:nvPr/>
            </p:nvSpPr>
            <p:spPr>
              <a:xfrm>
                <a:off x="1981200" y="1143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0E32FB-4289-B946-AF83-027A5FDEB11B}"/>
                  </a:ext>
                </a:extLst>
              </p:cNvPr>
              <p:cNvSpPr txBox="1"/>
              <p:nvPr/>
            </p:nvSpPr>
            <p:spPr>
              <a:xfrm>
                <a:off x="4632538" y="1143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AAAB5F-E567-B84E-839E-956413E85E3C}"/>
                  </a:ext>
                </a:extLst>
              </p:cNvPr>
              <p:cNvSpPr txBox="1"/>
              <p:nvPr/>
            </p:nvSpPr>
            <p:spPr>
              <a:xfrm>
                <a:off x="7213682" y="1143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083A66-DE3E-FD45-8EDE-0751ACFFAD9D}"/>
                  </a:ext>
                </a:extLst>
              </p:cNvPr>
              <p:cNvSpPr txBox="1"/>
              <p:nvPr/>
            </p:nvSpPr>
            <p:spPr>
              <a:xfrm>
                <a:off x="1981200" y="2836909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3F6E2D-7D24-9C48-AF59-8EE4B706D635}"/>
                  </a:ext>
                </a:extLst>
              </p:cNvPr>
              <p:cNvSpPr txBox="1"/>
              <p:nvPr/>
            </p:nvSpPr>
            <p:spPr>
              <a:xfrm>
                <a:off x="4632538" y="2836909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12C1C6-91F4-FB4C-8EAD-2AC2996F1F31}"/>
                  </a:ext>
                </a:extLst>
              </p:cNvPr>
              <p:cNvSpPr txBox="1"/>
              <p:nvPr/>
            </p:nvSpPr>
            <p:spPr>
              <a:xfrm>
                <a:off x="7213682" y="2836909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028FD-49D4-CF41-B490-1B8E6160EDDC}"/>
                  </a:ext>
                </a:extLst>
              </p:cNvPr>
              <p:cNvSpPr txBox="1"/>
              <p:nvPr/>
            </p:nvSpPr>
            <p:spPr>
              <a:xfrm>
                <a:off x="2034806" y="461010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DDA55-FF5D-654C-AED6-3C505CC504F7}"/>
                  </a:ext>
                </a:extLst>
              </p:cNvPr>
              <p:cNvSpPr txBox="1"/>
              <p:nvPr/>
            </p:nvSpPr>
            <p:spPr>
              <a:xfrm>
                <a:off x="4686144" y="461010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CF9796-499E-594B-985A-83FAC505CBC5}"/>
                  </a:ext>
                </a:extLst>
              </p:cNvPr>
              <p:cNvSpPr txBox="1"/>
              <p:nvPr/>
            </p:nvSpPr>
            <p:spPr>
              <a:xfrm>
                <a:off x="7267288" y="461010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63</a:t>
                </a:r>
              </a:p>
            </p:txBody>
          </p:sp>
        </p:grpSp>
        <p:pic>
          <p:nvPicPr>
            <p:cNvPr id="25" name="Picture 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061D2F-ABFF-9F4F-B4AE-B3DB6F1CE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87" r="45055" b="94600"/>
            <a:stretch/>
          </p:blipFill>
          <p:spPr>
            <a:xfrm>
              <a:off x="-838200" y="0"/>
              <a:ext cx="8610600" cy="403218"/>
            </a:xfrm>
            <a:prstGeom prst="rect">
              <a:avLst/>
            </a:prstGeom>
          </p:spPr>
        </p:pic>
        <p:pic>
          <p:nvPicPr>
            <p:cNvPr id="27" name="Picture 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EC8F4C-404C-7C49-BD54-B59C22DB6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6" t="58029" r="1307" b="5405"/>
            <a:stretch/>
          </p:blipFill>
          <p:spPr>
            <a:xfrm>
              <a:off x="1145124" y="6172201"/>
              <a:ext cx="5482151" cy="3763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8B4B6C6F-64D8-1A46-A0DF-7AF70818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7772400" cy="5981700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CB12A4B-8478-BC44-A3D5-1B39CAA65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46447" y="1755920"/>
            <a:ext cx="2357363" cy="161848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00EC0D9-AA05-3B45-B3EB-2D57A86A6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806390" y="1752599"/>
            <a:ext cx="2362200" cy="162180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AA32E00-A4E0-9243-817F-460204520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5384180" y="1752599"/>
            <a:ext cx="2362200" cy="162180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0E09D03-D3C8-B24B-B986-717C9C406F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28600" y="3505201"/>
            <a:ext cx="2362200" cy="162180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3BDC686-2BBC-2644-931B-6DF01507D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806390" y="3505200"/>
            <a:ext cx="2362200" cy="162180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8C3055B-B809-654E-A767-1D7E66EB8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5384180" y="3524250"/>
            <a:ext cx="2362200" cy="162180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FFE3D0E-BBD8-804F-8ED9-C188B07D0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28600" y="5257801"/>
            <a:ext cx="2362200" cy="162180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2AC96D1-70CC-DA48-AB73-E7667009A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2806390" y="5257800"/>
            <a:ext cx="2362200" cy="1621809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64AB47A8-8BF9-7046-A751-484FDF1EA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6" t="58029" r="1307" b="5405"/>
          <a:stretch/>
        </p:blipFill>
        <p:spPr>
          <a:xfrm>
            <a:off x="5384180" y="5276850"/>
            <a:ext cx="2362200" cy="16218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4860EA-A2F2-3347-B1C6-E49551FAF519}"/>
              </a:ext>
            </a:extLst>
          </p:cNvPr>
          <p:cNvSpPr/>
          <p:nvPr/>
        </p:nvSpPr>
        <p:spPr>
          <a:xfrm>
            <a:off x="228600" y="1382404"/>
            <a:ext cx="1524000" cy="304800"/>
          </a:xfrm>
          <a:prstGeom prst="rect">
            <a:avLst/>
          </a:prstGeom>
          <a:solidFill>
            <a:srgbClr val="364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F86EC-BC87-F84A-8CF6-7E26D831BCFD}"/>
              </a:ext>
            </a:extLst>
          </p:cNvPr>
          <p:cNvSpPr txBox="1"/>
          <p:nvPr/>
        </p:nvSpPr>
        <p:spPr>
          <a:xfrm>
            <a:off x="208547" y="1411693"/>
            <a:ext cx="108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Competitor List</a:t>
            </a:r>
          </a:p>
        </p:txBody>
      </p:sp>
    </p:spTree>
    <p:extLst>
      <p:ext uri="{BB962C8B-B14F-4D97-AF65-F5344CB8AC3E}">
        <p14:creationId xmlns:p14="http://schemas.microsoft.com/office/powerpoint/2010/main" val="15380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5C37EB-8D78-5340-96F0-72C9B5DE1B0D}"/>
              </a:ext>
            </a:extLst>
          </p:cNvPr>
          <p:cNvGrpSpPr/>
          <p:nvPr/>
        </p:nvGrpSpPr>
        <p:grpSpPr>
          <a:xfrm>
            <a:off x="-838200" y="0"/>
            <a:ext cx="8610600" cy="7467599"/>
            <a:chOff x="-609600" y="1066800"/>
            <a:chExt cx="8229600" cy="7467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595741-DC19-5042-B775-B0C52DD63D3B}"/>
                </a:ext>
              </a:extLst>
            </p:cNvPr>
            <p:cNvGrpSpPr/>
            <p:nvPr/>
          </p:nvGrpSpPr>
          <p:grpSpPr>
            <a:xfrm>
              <a:off x="-609600" y="1066800"/>
              <a:ext cx="8229600" cy="7467599"/>
              <a:chOff x="152400" y="832104"/>
              <a:chExt cx="4724400" cy="4233672"/>
            </a:xfrm>
          </p:grpSpPr>
          <p:pic>
            <p:nvPicPr>
              <p:cNvPr id="12" name="Picture 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DD24BBF-AC64-9C4B-BCCC-6EA210F5BC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49" r="21506"/>
              <a:stretch/>
            </p:blipFill>
            <p:spPr>
              <a:xfrm>
                <a:off x="609600" y="832104"/>
                <a:ext cx="4267200" cy="4233672"/>
              </a:xfrm>
              <a:prstGeom prst="rect">
                <a:avLst/>
              </a:prstGeom>
            </p:spPr>
          </p:pic>
          <p:pic>
            <p:nvPicPr>
              <p:cNvPr id="13" name="Picture 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96C57B6-5068-C84A-9E3D-09FE63A514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887" r="45055" b="94600"/>
              <a:stretch/>
            </p:blipFill>
            <p:spPr>
              <a:xfrm>
                <a:off x="152400" y="832104"/>
                <a:ext cx="4724400" cy="228600"/>
              </a:xfrm>
              <a:prstGeom prst="rect">
                <a:avLst/>
              </a:prstGeom>
            </p:spPr>
          </p:pic>
        </p:grpSp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CF45B19-B4D8-1549-8E3E-2009AB67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953000"/>
              <a:ext cx="2061087" cy="3489563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877F0BC0-1CBD-4C4A-B830-4FD22FA43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5645580"/>
              <a:ext cx="4085513" cy="2877244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AD5A1-8723-294E-8DD9-E583196123A9}"/>
              </a:ext>
            </a:extLst>
          </p:cNvPr>
          <p:cNvCxnSpPr/>
          <p:nvPr/>
        </p:nvCxnSpPr>
        <p:spPr>
          <a:xfrm>
            <a:off x="4876800" y="3429000"/>
            <a:ext cx="15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ED5E48-6B99-D74F-B494-0513B9D20AB6}"/>
              </a:ext>
            </a:extLst>
          </p:cNvPr>
          <p:cNvSpPr txBox="1"/>
          <p:nvPr/>
        </p:nvSpPr>
        <p:spPr>
          <a:xfrm>
            <a:off x="549086" y="3516868"/>
            <a:ext cx="18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News Articles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F73EEE-2D41-D64E-9F42-6190647860A3}"/>
              </a:ext>
            </a:extLst>
          </p:cNvPr>
          <p:cNvSpPr txBox="1"/>
          <p:nvPr/>
        </p:nvSpPr>
        <p:spPr>
          <a:xfrm>
            <a:off x="4381500" y="1090563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Three Separate Text Pieces</a:t>
            </a:r>
          </a:p>
        </p:txBody>
      </p:sp>
      <p:pic>
        <p:nvPicPr>
          <p:cNvPr id="1026" name="Picture 2" descr="At a Glance: Truvalue Labs Insight360 DataFeed">
            <a:extLst>
              <a:ext uri="{FF2B5EF4-FFF2-40B4-BE49-F238E27FC236}">
                <a16:creationId xmlns:a16="http://schemas.microsoft.com/office/drawing/2014/main" id="{C8DAB314-578B-2243-A5DC-20A8640F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47" y="2618831"/>
            <a:ext cx="4924353" cy="18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nancial &amp;amp; Risk Training:">
            <a:extLst>
              <a:ext uri="{FF2B5EF4-FFF2-40B4-BE49-F238E27FC236}">
                <a16:creationId xmlns:a16="http://schemas.microsoft.com/office/drawing/2014/main" id="{8FC72D20-DDA9-2648-8526-1BFE9C62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143000"/>
            <a:ext cx="7845680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72C7D2-E52F-A546-A72B-36B1E9BDF130}"/>
              </a:ext>
            </a:extLst>
          </p:cNvPr>
          <p:cNvSpPr txBox="1"/>
          <p:nvPr/>
        </p:nvSpPr>
        <p:spPr>
          <a:xfrm>
            <a:off x="38100" y="381000"/>
            <a:ext cx="339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Example Platform: </a:t>
            </a:r>
            <a:r>
              <a:rPr lang="en-US" dirty="0" err="1">
                <a:latin typeface="Cambria" panose="02040503050406030204" pitchFamily="18" charset="0"/>
              </a:rPr>
              <a:t>TruvalueLabs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ousel Image">
            <a:extLst>
              <a:ext uri="{FF2B5EF4-FFF2-40B4-BE49-F238E27FC236}">
                <a16:creationId xmlns:a16="http://schemas.microsoft.com/office/drawing/2014/main" id="{E1C923CF-5BEB-C64D-BC66-AC1EE993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77724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4CC4A-83F0-1F41-B38D-DE240CCE7B12}"/>
              </a:ext>
            </a:extLst>
          </p:cNvPr>
          <p:cNvSpPr txBox="1"/>
          <p:nvPr/>
        </p:nvSpPr>
        <p:spPr>
          <a:xfrm>
            <a:off x="38100" y="381000"/>
            <a:ext cx="317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Example Platform: Broadridge</a:t>
            </a:r>
          </a:p>
        </p:txBody>
      </p:sp>
    </p:spTree>
    <p:extLst>
      <p:ext uri="{BB962C8B-B14F-4D97-AF65-F5344CB8AC3E}">
        <p14:creationId xmlns:p14="http://schemas.microsoft.com/office/powerpoint/2010/main" val="3716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11678</TotalTime>
  <Words>73</Words>
  <Application>Microsoft Macintosh PowerPoint</Application>
  <PresentationFormat>Custom</PresentationFormat>
  <Paragraphs>29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Corbel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Viktor Aghajanyan</cp:lastModifiedBy>
  <cp:revision>986</cp:revision>
  <dcterms:created xsi:type="dcterms:W3CDTF">2021-04-21T17:53:19Z</dcterms:created>
  <dcterms:modified xsi:type="dcterms:W3CDTF">2022-01-05T16:51:22Z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LastSaved">
    <vt:filetime>2021-04-21T00:00:00Z</vt:filetime>
  </property>
</Properties>
</file>