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png" ContentType="image/png"/>
  <Default Extension="jpg" ContentType="image/jpeg"/>
  <Default Extension="rels" ContentType="application/vnd.openxmlformats-package.relationships+xml"/>
  <Default Extension="tiff" ContentType="image/tif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15"/>
  </p:notesMasterIdLst>
  <p:handoutMasterIdLst>
    <p:handoutMasterId r:id="rId16"/>
  </p:handoutMasterIdLst>
  <p:sldIdLst>
    <p:sldId id="256" r:id="rId2"/>
    <p:sldId id="257" r:id="rId3"/>
    <p:sldId id="258" r:id="rId4"/>
    <p:sldId id="259" r:id="rId5"/>
    <p:sldId id="260" r:id="rId6"/>
    <p:sldId id="266" r:id="rId7"/>
    <p:sldId id="265" r:id="rId8"/>
    <p:sldId id="267" r:id="rId9"/>
    <p:sldId id="268" r:id="rId10"/>
    <p:sldId id="264" r:id="rId11"/>
    <p:sldId id="261" r:id="rId12"/>
    <p:sldId id="262" r:id="rId13"/>
    <p:sldId id="269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8F0856"/>
    <a:srgbClr val="376092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40653"/>
    <p:restoredTop sz="88536"/>
  </p:normalViewPr>
  <p:slideViewPr>
    <p:cSldViewPr snapToGrid="0" snapToObjects="1">
      <p:cViewPr varScale="1">
        <p:scale>
          <a:sx n="63" d="100"/>
          <a:sy n="63" d="100"/>
        </p:scale>
        <p:origin x="192" y="11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 snapToObjects="1">
      <p:cViewPr varScale="1">
        <p:scale>
          <a:sx n="134" d="100"/>
          <a:sy n="134" d="100"/>
        </p:scale>
        <p:origin x="2824" y="200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8.xml"/><Relationship Id="rId20" Type="http://schemas.openxmlformats.org/officeDocument/2006/relationships/tableStyles" Target="tableStyles.xml"/><Relationship Id="rId10" Type="http://schemas.openxmlformats.org/officeDocument/2006/relationships/slide" Target="slides/slide9.xml"/><Relationship Id="rId11" Type="http://schemas.openxmlformats.org/officeDocument/2006/relationships/slide" Target="slides/slide10.xml"/><Relationship Id="rId12" Type="http://schemas.openxmlformats.org/officeDocument/2006/relationships/slide" Target="slides/slide11.xml"/><Relationship Id="rId13" Type="http://schemas.openxmlformats.org/officeDocument/2006/relationships/slide" Target="slides/slide12.xml"/><Relationship Id="rId14" Type="http://schemas.openxmlformats.org/officeDocument/2006/relationships/slide" Target="slides/slide13.xml"/><Relationship Id="rId15" Type="http://schemas.openxmlformats.org/officeDocument/2006/relationships/notesMaster" Target="notesMasters/notesMaster1.xml"/><Relationship Id="rId16" Type="http://schemas.openxmlformats.org/officeDocument/2006/relationships/handoutMaster" Target="handoutMasters/handoutMaster1.xml"/><Relationship Id="rId17" Type="http://schemas.openxmlformats.org/officeDocument/2006/relationships/presProps" Target="presProps.xml"/><Relationship Id="rId18" Type="http://schemas.openxmlformats.org/officeDocument/2006/relationships/viewProps" Target="viewProps.xml"/><Relationship Id="rId1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6F52736-5666-F541-ADDB-A00FC01BD4BB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9821360-833E-9843-9CE4-C8D55BC74C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7264442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876A4BC-6911-3342-892E-7574BF79BACA}" type="datetimeFigureOut">
              <a:rPr lang="en-US" smtClean="0"/>
              <a:t>6/4/17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403D7F3-EBE5-654C-B4B9-24A5D1B370E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748604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4.xml"/></Relationships>
</file>

<file path=ppt/notesSlides/_rels/notesSlide3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5.xml"/></Relationships>
</file>

<file path=ppt/notesSlides/_rels/notesSlide4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6.xml"/></Relationships>
</file>

<file path=ppt/notesSlides/_rels/notesSlide5.xml.rels><?xml version="1.0" encoding="UTF-8" standalone="yes"?>
<Relationships xmlns="http://schemas.openxmlformats.org/package/2006/relationships"><Relationship Id="rId1" Type="http://schemas.openxmlformats.org/officeDocument/2006/relationships/notesMaster" Target="../notesMasters/notesMaster1.xml"/><Relationship Id="rId2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3D7F3-EBE5-654C-B4B9-24A5D1B370E0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475110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smtClean="0"/>
              <a:t>* Separation</a:t>
            </a:r>
            <a:r>
              <a:rPr lang="en-US" baseline="0" dirty="0" smtClean="0"/>
              <a:t> of concerns </a:t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3D7F3-EBE5-654C-B4B9-24A5D1B370E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219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a</a:t>
            </a:r>
            <a:r>
              <a:rPr lang="en-US" baseline="0" dirty="0" smtClean="0"/>
              <a:t> given project, such as PMP, the user can switch out the driver. So same parameters, but different drivers.</a:t>
            </a:r>
          </a:p>
          <a:p>
            <a:pPr marL="171450" indent="-171450">
              <a:buFont typeface="Arial" charset="0"/>
              <a:buChar char="•"/>
            </a:pPr>
            <a:r>
              <a:rPr lang="en-US" dirty="0" smtClean="0"/>
              <a:t>In the</a:t>
            </a:r>
            <a:r>
              <a:rPr lang="en-US" baseline="0" dirty="0" smtClean="0"/>
              <a:t> ACME Diagnostics package, similar parameter keywords are used, so user can use PMP parameters on ACME Diagnostics</a:t>
            </a:r>
          </a:p>
          <a:p>
            <a:pPr marL="171450" indent="-171450">
              <a:buFont typeface="Arial" charset="0"/>
              <a:buChar char="•"/>
            </a:pP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3D7F3-EBE5-654C-B4B9-24A5D1B370E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3219253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3D7F3-EBE5-654C-B4B9-24A5D1B370E0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92206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8403D7F3-EBE5-654C-B4B9-24A5D1B370E0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523450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4" Type="http://schemas.openxmlformats.org/officeDocument/2006/relationships/image" Target="../media/image5.png"/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3.tiff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67790" y="5833015"/>
            <a:ext cx="2523009" cy="964730"/>
          </a:xfrm>
          <a:prstGeom prst="rect">
            <a:avLst/>
          </a:prstGeom>
        </p:spPr>
      </p:pic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0_end page">
    <p:bg>
      <p:bgPr>
        <a:solidFill>
          <a:srgbClr val="0F4F97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/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-8353" t="9911" r="-112" b="13799"/>
          <a:stretch/>
        </p:blipFill>
        <p:spPr>
          <a:xfrm>
            <a:off x="-1032096" y="0"/>
            <a:ext cx="13224095" cy="6858000"/>
          </a:xfrm>
          <a:prstGeom prst="rect">
            <a:avLst/>
          </a:prstGeom>
        </p:spPr>
      </p:pic>
      <p:grpSp>
        <p:nvGrpSpPr>
          <p:cNvPr id="19" name="Group 18"/>
          <p:cNvGrpSpPr/>
          <p:nvPr userDrawn="1"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20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1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2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3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4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5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pic>
        <p:nvPicPr>
          <p:cNvPr id="26" name="Picture 25" descr="LLNL_Logo_WHT-LRG.png"/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3456328" y="5430706"/>
            <a:ext cx="4803331" cy="817009"/>
          </a:xfrm>
          <a:prstGeom prst="rect">
            <a:avLst/>
          </a:prstGeom>
        </p:spPr>
      </p:pic>
      <p:pic>
        <p:nvPicPr>
          <p:cNvPr id="27" name="Picture 26"/>
          <p:cNvPicPr>
            <a:picLocks noChangeAspect="1"/>
          </p:cNvPicPr>
          <p:nvPr userDrawn="1"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963951" y="5329238"/>
            <a:ext cx="1025652" cy="1019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665422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20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2.xml"/><Relationship Id="rId13" Type="http://schemas.openxmlformats.org/officeDocument/2006/relationships/slideLayout" Target="../slideLayouts/slideLayout13.xml"/><Relationship Id="rId14" Type="http://schemas.openxmlformats.org/officeDocument/2006/relationships/slideLayout" Target="../slideLayouts/slideLayout14.xml"/><Relationship Id="rId15" Type="http://schemas.openxmlformats.org/officeDocument/2006/relationships/slideLayout" Target="../slideLayouts/slideLayout15.xml"/><Relationship Id="rId16" Type="http://schemas.openxmlformats.org/officeDocument/2006/relationships/slideLayout" Target="../slideLayouts/slideLayout16.xml"/><Relationship Id="rId17" Type="http://schemas.openxmlformats.org/officeDocument/2006/relationships/slideLayout" Target="../slideLayouts/slideLayout17.xml"/><Relationship Id="rId18" Type="http://schemas.openxmlformats.org/officeDocument/2006/relationships/slideLayout" Target="../slideLayouts/slideLayout18.xml"/><Relationship Id="rId19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6/4/17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pic>
        <p:nvPicPr>
          <p:cNvPr id="14" name="Picture 13"/>
          <p:cNvPicPr>
            <a:picLocks noChangeAspect="1"/>
          </p:cNvPicPr>
          <p:nvPr userDrawn="1"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359" t="27008" r="14231" b="37094"/>
          <a:stretch/>
        </p:blipFill>
        <p:spPr>
          <a:xfrm>
            <a:off x="27704" y="6447230"/>
            <a:ext cx="1074266" cy="410770"/>
          </a:xfrm>
          <a:prstGeom prst="rect">
            <a:avLst/>
          </a:prstGeom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60" r:id="rId9"/>
    <p:sldLayoutId id="2147483657" r:id="rId10"/>
    <p:sldLayoutId id="2147483663" r:id="rId11"/>
    <p:sldLayoutId id="2147483664" r:id="rId12"/>
    <p:sldLayoutId id="2147483665" r:id="rId13"/>
    <p:sldLayoutId id="2147483666" r:id="rId14"/>
    <p:sldLayoutId id="2147483667" r:id="rId15"/>
    <p:sldLayoutId id="2147483658" r:id="rId16"/>
    <p:sldLayoutId id="2147483659" r:id="rId17"/>
    <p:sldLayoutId id="2147483668" r:id="rId18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6.png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4" Type="http://schemas.openxmlformats.org/officeDocument/2006/relationships/image" Target="../media/image12.jpg"/><Relationship Id="rId5" Type="http://schemas.openxmlformats.org/officeDocument/2006/relationships/image" Target="../media/image13.png"/><Relationship Id="rId6" Type="http://schemas.openxmlformats.org/officeDocument/2006/relationships/image" Target="../media/image14.png"/><Relationship Id="rId7" Type="http://schemas.openxmlformats.org/officeDocument/2006/relationships/image" Target="../media/image15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0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4" Type="http://schemas.openxmlformats.org/officeDocument/2006/relationships/image" Target="../media/image2.png"/><Relationship Id="rId5" Type="http://schemas.openxmlformats.org/officeDocument/2006/relationships/image" Target="../media/image7.jpg"/><Relationship Id="rId6" Type="http://schemas.openxmlformats.org/officeDocument/2006/relationships/image" Target="../media/image12.jpg"/><Relationship Id="rId7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6.jp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6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7.jp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 </a:t>
            </a:r>
            <a:endParaRPr lang="en-US" dirty="0"/>
          </a:p>
        </p:txBody>
      </p:sp>
      <p:sp>
        <p:nvSpPr>
          <p:cNvPr id="5" name="Title 1"/>
          <p:cNvSpPr txBox="1">
            <a:spLocks/>
          </p:cNvSpPr>
          <p:nvPr/>
        </p:nvSpPr>
        <p:spPr>
          <a:xfrm>
            <a:off x="2928400" y="2314761"/>
            <a:ext cx="8574622" cy="1353606"/>
          </a:xfrm>
          <a:prstGeom prst="rect">
            <a:avLst/>
          </a:prstGeom>
          <a:noFill/>
          <a:ln>
            <a:noFill/>
          </a:ln>
          <a:effectLst/>
        </p:spPr>
        <p:txBody>
          <a:bodyPr vert="horz" lIns="91440" tIns="45720" rIns="91440" bIns="45720" rtlCol="0" anchor="b">
            <a:normAutofit fontScale="97500"/>
          </a:bodyPr>
          <a:lstStyle>
            <a:lvl1pPr algn="r" defTabSz="457200" rtl="0" eaLnBrk="1" latinLnBrk="0" hangingPunct="1">
              <a:spcBef>
                <a:spcPct val="0"/>
              </a:spcBef>
              <a:buNone/>
              <a:defRPr sz="6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en-US" b="1" dirty="0" smtClean="0">
                <a:solidFill>
                  <a:srgbClr val="8F0856"/>
                </a:solidFill>
              </a:rPr>
              <a:t>Diagnostics and Metrics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7" name="Subtitle 2"/>
          <p:cNvSpPr txBox="1">
            <a:spLocks/>
          </p:cNvSpPr>
          <p:nvPr/>
        </p:nvSpPr>
        <p:spPr>
          <a:xfrm>
            <a:off x="4515377" y="4372783"/>
            <a:ext cx="6987645" cy="2207125"/>
          </a:xfrm>
          <a:prstGeom prst="rect">
            <a:avLst/>
          </a:prstGeom>
        </p:spPr>
        <p:txBody>
          <a:bodyPr vert="horz" lIns="91440" tIns="45720" rIns="91440" bIns="45720" rtlCol="0" anchor="t">
            <a:normAutofit lnSpcReduction="10000"/>
          </a:bodyPr>
          <a:lstStyle>
            <a:lvl1pPr marL="0" indent="0" algn="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1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457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20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2pPr>
            <a:lvl3pPr marL="914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8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3pPr>
            <a:lvl4pPr marL="1371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6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4pPr>
            <a:lvl5pPr marL="18288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5pPr>
            <a:lvl6pPr marL="22860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6pPr>
            <a:lvl7pPr marL="27432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7pPr>
            <a:lvl8pPr marL="32004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8pPr>
            <a:lvl9pPr marL="3657600" indent="0" algn="ctr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None/>
              <a:defRPr sz="1400" kern="1200" cap="none">
                <a:solidFill>
                  <a:schemeClr val="tx1">
                    <a:tint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en-US" b="1" dirty="0" smtClean="0"/>
              <a:t>Zeshawn Shaheen</a:t>
            </a:r>
          </a:p>
          <a:p>
            <a:r>
              <a:rPr lang="en-US" dirty="0" smtClean="0"/>
              <a:t>Lawrence Livermore National Laboratory</a:t>
            </a:r>
          </a:p>
          <a:p>
            <a:endParaRPr lang="en-US" dirty="0" smtClean="0"/>
          </a:p>
          <a:p>
            <a:r>
              <a:rPr lang="en-US" dirty="0" smtClean="0"/>
              <a:t>2017 Triennial Project Review, Potomac, MD</a:t>
            </a:r>
          </a:p>
          <a:p>
            <a:r>
              <a:rPr lang="en-US" dirty="0" smtClean="0"/>
              <a:t>June 8 – 9, 2017</a:t>
            </a:r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301358" y="-240131"/>
            <a:ext cx="5760720" cy="2862072"/>
          </a:xfrm>
          <a:prstGeom prst="rect">
            <a:avLst/>
          </a:prstGeom>
        </p:spPr>
      </p:pic>
      <p:graphicFrame>
        <p:nvGraphicFramePr>
          <p:cNvPr id="6" name="Table 5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48817367"/>
              </p:ext>
            </p:extLst>
          </p:nvPr>
        </p:nvGraphicFramePr>
        <p:xfrm>
          <a:off x="221674" y="196809"/>
          <a:ext cx="2938086" cy="5551712"/>
        </p:xfrm>
        <a:graphic>
          <a:graphicData uri="http://schemas.openxmlformats.org/drawingml/2006/table">
            <a:tbl>
              <a:tblPr firstRow="1" bandRow="1">
                <a:tableStyleId>{6E25E649-3F16-4E02-A733-19D2CDBF48F0}</a:tableStyleId>
              </a:tblPr>
              <a:tblGrid>
                <a:gridCol w="273255">
                  <a:extLst>
                    <a:ext uri="{9D8B030D-6E8A-4147-A177-3AD203B41FA5}">
                      <a16:colId xmlns="" xmlns:a16="http://schemas.microsoft.com/office/drawing/2014/main" val="4094529835"/>
                    </a:ext>
                  </a:extLst>
                </a:gridCol>
                <a:gridCol w="308635">
                  <a:extLst>
                    <a:ext uri="{9D8B030D-6E8A-4147-A177-3AD203B41FA5}">
                      <a16:colId xmlns="" xmlns:a16="http://schemas.microsoft.com/office/drawing/2014/main" val="3537846017"/>
                    </a:ext>
                  </a:extLst>
                </a:gridCol>
                <a:gridCol w="2122152">
                  <a:extLst>
                    <a:ext uri="{9D8B030D-6E8A-4147-A177-3AD203B41FA5}">
                      <a16:colId xmlns="" xmlns:a16="http://schemas.microsoft.com/office/drawing/2014/main" val="2941850290"/>
                    </a:ext>
                  </a:extLst>
                </a:gridCol>
                <a:gridCol w="234044">
                  <a:extLst>
                    <a:ext uri="{9D8B030D-6E8A-4147-A177-3AD203B41FA5}">
                      <a16:colId xmlns="" xmlns:a16="http://schemas.microsoft.com/office/drawing/2014/main" val="3236593955"/>
                    </a:ext>
                  </a:extLst>
                </a:gridCol>
              </a:tblGrid>
              <a:tr h="269079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Task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gridSpan="2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R&amp;D Area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6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2886" marR="32886" marT="0" marB="0" anchor="ctr">
                    <a:lnL>
                      <a:noFill/>
                    </a:lnL>
                    <a:lnR>
                      <a:noFill/>
                    </a:lnR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5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4500717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Management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37134001"/>
                  </a:ext>
                </a:extLst>
              </a:tr>
              <a:tr h="215527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Interface and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944074419"/>
                  </a:ext>
                </a:extLst>
              </a:tr>
              <a:tr h="18288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Hardware &amp; Network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35505699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1.4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Transfer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864763846"/>
                  </a:ext>
                </a:extLst>
              </a:tr>
              <a:tr h="19630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1.5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Installation (Containerized)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98299037"/>
                  </a:ext>
                </a:extLst>
              </a:tr>
              <a:tr h="20320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1.6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Authentication &amp; Authorization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09794248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Federation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661158377"/>
                  </a:ext>
                </a:extLst>
              </a:tr>
              <a:tr h="18451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Quality Control &amp; Assurance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8603346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1.9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Replication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8096773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1.10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Search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706525320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1.11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Metrics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9157617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>
                          <a:effectLst/>
                        </a:rPr>
                        <a:t>1.12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User Notification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832388987"/>
                  </a:ext>
                </a:extLst>
              </a:tr>
              <a:tr h="1926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1.13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Long-tail Publication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206591972"/>
                  </a:ext>
                </a:extLst>
              </a:tr>
              <a:tr h="162560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Distributed Computation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66253454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1.15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Data Citation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164405793"/>
                  </a:ext>
                </a:extLst>
              </a:tr>
              <a:tr h="175988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2.1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Provenance Capture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19050" cap="flat" cmpd="sng" algn="ctr">
                      <a:solidFill>
                        <a:schemeClr val="bg1">
                          <a:lumMod val="50000"/>
                        </a:schemeClr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4072766819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2.2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Workflow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78930218"/>
                  </a:ext>
                </a:extLst>
              </a:tr>
              <a:tr h="209736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2.3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Dynamic Resources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171878957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2.4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In situ Analysis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197707956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2.5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Machine Learning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3101986888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2.6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UQ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2234931023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2.7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Analytical Modeling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1046339322"/>
                  </a:ext>
                </a:extLst>
              </a:tr>
              <a:tr h="147084">
                <a:tc gridSpan="2">
                  <a:txBody>
                    <a:bodyPr/>
                    <a:lstStyle/>
                    <a:p>
                      <a:pPr marL="0" marR="0" algn="ctr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>
                          <a:effectLst/>
                        </a:rPr>
                        <a:t>2.8</a:t>
                      </a:r>
                      <a:endParaRPr lang="en-US" sz="110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0"/>
                        </a:spcAft>
                      </a:pPr>
                      <a:r>
                        <a:rPr lang="en-US" sz="1200" dirty="0">
                          <a:effectLst/>
                        </a:rPr>
                        <a:t>Mobile Apps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200" dirty="0">
                          <a:effectLst/>
                        </a:rPr>
                        <a:t> </a:t>
                      </a: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 w="31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extLst>
                  <a:ext uri="{0D108BD9-81ED-4DB2-BD59-A6C34878D82A}">
                    <a16:rowId xmlns="" xmlns:a16="http://schemas.microsoft.com/office/drawing/2014/main" val="503005057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T w="635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noFill/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2150295991"/>
                  </a:ext>
                </a:extLst>
              </a:tr>
              <a:tr h="147084">
                <a:tc gridSpan="4"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100"/>
                        </a:spcBef>
                        <a:spcAft>
                          <a:spcPts val="10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000" dirty="0">
                          <a:effectLst/>
                        </a:rPr>
                        <a:t>Current capability status: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4040973922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solidFill>
                      <a:schemeClr val="accent1">
                        <a:lumMod val="75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Usable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887399386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B>
                      <a:noFill/>
                    </a:lnB>
                    <a:solidFill>
                      <a:schemeClr val="accent1">
                        <a:lumMod val="40000"/>
                        <a:lumOff val="6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Prototype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B>
                      <a:noFill/>
                    </a:lnB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281168"/>
                  </a:ext>
                </a:extLst>
              </a:tr>
              <a:tr h="147084">
                <a:tc>
                  <a:txBody>
                    <a:bodyPr/>
                    <a:lstStyle/>
                    <a:p>
                      <a:pPr marL="0" marR="0" algn="l">
                        <a:spcBef>
                          <a:spcPts val="0"/>
                        </a:spcBef>
                        <a:spcAft>
                          <a:spcPts val="0"/>
                        </a:spcAft>
                      </a:pPr>
                      <a:r>
                        <a:rPr lang="en-US" sz="1000" dirty="0">
                          <a:effectLst/>
                        </a:rPr>
                        <a:t> 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0" marR="0" marT="0" marB="0"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accent1">
                        <a:lumMod val="20000"/>
                        <a:lumOff val="80000"/>
                      </a:schemeClr>
                    </a:solidFill>
                  </a:tcPr>
                </a:tc>
                <a:tc gridSpan="3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r>
                        <a:rPr lang="en-US" sz="1000" dirty="0">
                          <a:effectLst/>
                        </a:rPr>
                        <a:t>Research activity</a:t>
                      </a:r>
                      <a:endParaRPr lang="en-US" sz="10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 w="25400" cmpd="sng">
                      <a:noFill/>
                    </a:lnB>
                    <a:lnTlToBr w="12700" cmpd="sng">
                      <a:noFill/>
                      <a:prstDash val="solid"/>
                    </a:lnTlToBr>
                    <a:lnBlToTr w="12700" cmpd="sng">
                      <a:noFill/>
                      <a:prstDash val="solid"/>
                    </a:lnBlToTr>
                    <a:solidFill>
                      <a:schemeClr val="bg1">
                        <a:lumMod val="85000"/>
                      </a:schemeClr>
                    </a:solidFill>
                  </a:tcPr>
                </a:tc>
                <a:tc hMerge="1">
                  <a:txBody>
                    <a:bodyPr/>
                    <a:lstStyle/>
                    <a:p>
                      <a:pPr marL="0" marR="0" algn="l">
                        <a:spcBef>
                          <a:spcPts val="100"/>
                        </a:spcBef>
                        <a:spcAft>
                          <a:spcPts val="100"/>
                        </a:spcAft>
                      </a:pPr>
                      <a:endParaRPr lang="en-US" sz="1100" dirty="0">
                        <a:effectLst/>
                        <a:latin typeface="Times New Roman" panose="020206030504050203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endParaRPr>
                    </a:p>
                  </a:txBody>
                  <a:tcPr marL="35018" marR="17661" marT="4263" marB="4263"/>
                </a:tc>
                <a:tc h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extLst>
                  <a:ext uri="{0D108BD9-81ED-4DB2-BD59-A6C34878D82A}">
                    <a16:rowId xmlns="" xmlns:a16="http://schemas.microsoft.com/office/drawing/2014/main" val="338667669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62034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Design and architecture (6)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4784"/>
            <a:ext cx="9200623" cy="5278016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Data parallelism</a:t>
            </a:r>
          </a:p>
          <a:p>
            <a:pPr lvl="1"/>
            <a:r>
              <a:rPr lang="en-US" dirty="0" smtClean="0"/>
              <a:t>User can submit multiple runs:</a:t>
            </a:r>
          </a:p>
          <a:p>
            <a:pPr lvl="2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diags_package.py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-p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myparams1.py myparams2.py</a:t>
            </a:r>
          </a:p>
          <a:p>
            <a:pPr lvl="2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diags_package.py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-p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myparams.json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Compose parameters: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2"/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diags_package.py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>
                <a:latin typeface="Consolas" charset="0"/>
                <a:ea typeface="Consolas" charset="0"/>
                <a:cs typeface="Consolas" charset="0"/>
              </a:rPr>
              <a:t>-p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myparams.py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 –d </a:t>
            </a:r>
            <a:r>
              <a:rPr lang="en-US" b="1" dirty="0" err="1">
                <a:latin typeface="Consolas" charset="0"/>
                <a:ea typeface="Consolas" charset="0"/>
                <a:cs typeface="Consolas" charset="0"/>
              </a:rPr>
              <a:t>myparams.json</a:t>
            </a:r>
            <a:endParaRPr lang="en-US" dirty="0" smtClean="0"/>
          </a:p>
          <a:p>
            <a:pPr lvl="1"/>
            <a:r>
              <a:rPr lang="en-US" dirty="0" smtClean="0"/>
              <a:t>Middleware: Runs can be ran distributed on a cluster using Distributed Resource Management Application API (DRMAA)</a:t>
            </a:r>
          </a:p>
          <a:p>
            <a:pPr lvl="2"/>
            <a:r>
              <a:rPr lang="en-US" dirty="0" smtClean="0"/>
              <a:t>DRMAA: interface for workload managers (SLURM, </a:t>
            </a:r>
            <a:r>
              <a:rPr lang="en-US" dirty="0" err="1" smtClean="0"/>
              <a:t>HTCondor</a:t>
            </a:r>
            <a:r>
              <a:rPr lang="en-US" dirty="0" smtClean="0"/>
              <a:t>, Torque/PBS, more)</a:t>
            </a:r>
          </a:p>
          <a:p>
            <a:pPr lvl="2"/>
            <a:r>
              <a:rPr lang="en-US" b="1" dirty="0" smtClean="0"/>
              <a:t>Distributed transparency</a:t>
            </a:r>
            <a:r>
              <a:rPr lang="en-US" dirty="0" smtClean="0"/>
              <a:t>: interface to run is same on single machine </a:t>
            </a:r>
            <a:r>
              <a:rPr lang="en-US" smtClean="0"/>
              <a:t>and cluster</a:t>
            </a:r>
            <a:endParaRPr lang="en-US" dirty="0" smtClean="0"/>
          </a:p>
          <a:p>
            <a:pPr lvl="1"/>
            <a:r>
              <a:rPr lang="en-US" dirty="0"/>
              <a:t>CDP </a:t>
            </a:r>
            <a:r>
              <a:rPr lang="en-US" dirty="0" smtClean="0"/>
              <a:t>Command-Line Interface (CLI)</a:t>
            </a:r>
            <a:endParaRPr lang="en-US" dirty="0"/>
          </a:p>
          <a:p>
            <a:pPr lvl="2"/>
            <a:r>
              <a:rPr lang="en-US" dirty="0" smtClean="0"/>
              <a:t>Tool </a:t>
            </a:r>
            <a:r>
              <a:rPr lang="en-US" dirty="0"/>
              <a:t>for viewing status of, restarting, killing </a:t>
            </a:r>
            <a:r>
              <a:rPr lang="en-US" dirty="0" smtClean="0"/>
              <a:t>jobs</a:t>
            </a:r>
          </a:p>
          <a:p>
            <a:pPr lvl="2"/>
            <a:r>
              <a:rPr lang="en-US" dirty="0" smtClean="0"/>
              <a:t>Optional, workload manager works as well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8893058" y="1220511"/>
            <a:ext cx="3298942" cy="2616101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TextBox 3"/>
          <p:cNvSpPr txBox="1"/>
          <p:nvPr/>
        </p:nvSpPr>
        <p:spPr>
          <a:xfrm>
            <a:off x="8893058" y="1220511"/>
            <a:ext cx="3298942" cy="26161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"run_id1": {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en-US" sz="1600" dirty="0" err="1" smtClean="0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": "T",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 "regions": ["ANN", "SON"]</a:t>
            </a: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 },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"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run_id2": 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{</a:t>
            </a: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en-US" sz="1600" dirty="0" err="1">
                <a:latin typeface="Consolas" charset="0"/>
                <a:ea typeface="Consolas" charset="0"/>
                <a:cs typeface="Consolas" charset="0"/>
              </a:rPr>
              <a:t>var</a:t>
            </a:r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":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"PRECT",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  "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regions": ["JJA",]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  <a:endParaRPr lang="en-US" sz="1600" dirty="0">
              <a:latin typeface="Consolas" charset="0"/>
              <a:ea typeface="Consolas" charset="0"/>
              <a:cs typeface="Consolas" charset="0"/>
            </a:endParaRPr>
          </a:p>
          <a:p>
            <a:r>
              <a:rPr lang="en-US" sz="1600" dirty="0" smtClean="0">
                <a:latin typeface="Consolas" charset="0"/>
                <a:ea typeface="Consolas" charset="0"/>
                <a:cs typeface="Consolas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38080582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1"/>
            <a:ext cx="3930373" cy="1246094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Uses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9" y="2039470"/>
            <a:ext cx="3887018" cy="3124201"/>
          </a:xfrm>
        </p:spPr>
        <p:txBody>
          <a:bodyPr>
            <a:normAutofit fontScale="92500" lnSpcReduction="20000"/>
          </a:bodyPr>
          <a:lstStyle/>
          <a:p>
            <a:r>
              <a:rPr lang="en-US" dirty="0" smtClean="0"/>
              <a:t>PCMDI Metrics Package:</a:t>
            </a:r>
          </a:p>
          <a:p>
            <a:pPr lvl="1"/>
            <a:r>
              <a:rPr lang="en-US" dirty="0" smtClean="0"/>
              <a:t>Completed January 2017</a:t>
            </a:r>
          </a:p>
          <a:p>
            <a:pPr lvl="1"/>
            <a:r>
              <a:rPr lang="en-US" dirty="0" smtClean="0"/>
              <a:t> Need to add new features</a:t>
            </a:r>
          </a:p>
          <a:p>
            <a:r>
              <a:rPr lang="en-US" dirty="0" smtClean="0"/>
              <a:t>ACME Diagnostics Package</a:t>
            </a:r>
          </a:p>
          <a:p>
            <a:pPr lvl="1"/>
            <a:r>
              <a:rPr lang="en-US" dirty="0" smtClean="0"/>
              <a:t>In progress, ETA end of 2017</a:t>
            </a:r>
          </a:p>
          <a:p>
            <a:pPr lvl="1"/>
            <a:r>
              <a:rPr lang="en-US" dirty="0" smtClean="0"/>
              <a:t>Replacement for AMWG Diagnostics</a:t>
            </a:r>
          </a:p>
          <a:p>
            <a:r>
              <a:rPr lang="en-US" dirty="0" smtClean="0"/>
              <a:t>ARM Diagnostics</a:t>
            </a:r>
          </a:p>
          <a:p>
            <a:pPr lvl="1"/>
            <a:endParaRPr lang="en-US" dirty="0" smtClean="0"/>
          </a:p>
          <a:p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72781" y="85091"/>
            <a:ext cx="794110" cy="598724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56403" y="632536"/>
            <a:ext cx="1803772" cy="782837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4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6999" y="4593987"/>
            <a:ext cx="1344144" cy="464150"/>
          </a:xfrm>
          <a:prstGeom prst="rect">
            <a:avLst/>
          </a:prstGeom>
        </p:spPr>
      </p:pic>
      <p:grpSp>
        <p:nvGrpSpPr>
          <p:cNvPr id="8" name="Group 7"/>
          <p:cNvGrpSpPr/>
          <p:nvPr/>
        </p:nvGrpSpPr>
        <p:grpSpPr>
          <a:xfrm>
            <a:off x="8915352" y="84953"/>
            <a:ext cx="3379408" cy="4266625"/>
            <a:chOff x="8795521" y="2272366"/>
            <a:chExt cx="3379408" cy="4266625"/>
          </a:xfrm>
        </p:grpSpPr>
        <p:sp>
          <p:nvSpPr>
            <p:cNvPr id="9" name="Rectangle 15"/>
            <p:cNvSpPr>
              <a:spLocks noChangeArrowheads="1"/>
            </p:cNvSpPr>
            <p:nvPr/>
          </p:nvSpPr>
          <p:spPr bwMode="auto">
            <a:xfrm>
              <a:off x="8945362" y="5637961"/>
              <a:ext cx="28157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/>
              <a:r>
                <a:rPr lang="en-US" altLang="en-US" sz="1600" dirty="0" smtClean="0">
                  <a:latin typeface="Helvetica" charset="0"/>
                </a:rPr>
                <a:t>Package of climate model evaluation metrics that </a:t>
              </a:r>
              <a:r>
                <a:rPr lang="en-US" altLang="en-US" sz="1600" smtClean="0">
                  <a:latin typeface="Helvetica" charset="0"/>
                </a:rPr>
                <a:t>is developed for CMIP</a:t>
              </a:r>
              <a:endParaRPr lang="en-US" altLang="en-US" sz="1600" dirty="0">
                <a:latin typeface="Helvetica" charset="0"/>
              </a:endParaRPr>
            </a:p>
          </p:txBody>
        </p:sp>
        <p:pic>
          <p:nvPicPr>
            <p:cNvPr id="10" name="Picture 16" descr="Screen Shot 2016-05-27 at 11.32.42 AM.png"/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1315"/>
            <a:stretch>
              <a:fillRect/>
            </a:stretch>
          </p:blipFill>
          <p:spPr bwMode="auto">
            <a:xfrm>
              <a:off x="9048188" y="2733166"/>
              <a:ext cx="2722247" cy="279439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pic>
          <p:nvPicPr>
            <p:cNvPr id="11" name="Picture 14"/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/>
            <a:stretch>
              <a:fillRect/>
            </a:stretch>
          </p:blipFill>
          <p:spPr bwMode="auto">
            <a:xfrm>
              <a:off x="9038832" y="4453136"/>
              <a:ext cx="2722247" cy="1074421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pic>
        <p:sp>
          <p:nvSpPr>
            <p:cNvPr id="12" name="Rounded Rectangle 11"/>
            <p:cNvSpPr/>
            <p:nvPr/>
          </p:nvSpPr>
          <p:spPr>
            <a:xfrm>
              <a:off x="8837401" y="2617027"/>
              <a:ext cx="3123375" cy="3921964"/>
            </a:xfrm>
            <a:prstGeom prst="roundRect">
              <a:avLst>
                <a:gd name="adj" fmla="val 15320"/>
              </a:avLst>
            </a:prstGeom>
            <a:noFill/>
            <a:ln>
              <a:solidFill>
                <a:schemeClr val="tx2"/>
              </a:solidFill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anchor="ctr"/>
            <a:lstStyle/>
            <a:p>
              <a:pPr algn="ctr">
                <a:defRPr/>
              </a:pPr>
              <a:endParaRPr lang="en-US" sz="1100"/>
            </a:p>
          </p:txBody>
        </p:sp>
        <p:sp>
          <p:nvSpPr>
            <p:cNvPr id="13" name="Text Box 22"/>
            <p:cNvSpPr txBox="1">
              <a:spLocks noChangeArrowheads="1"/>
            </p:cNvSpPr>
            <p:nvPr/>
          </p:nvSpPr>
          <p:spPr bwMode="auto">
            <a:xfrm>
              <a:off x="8795521" y="2272366"/>
              <a:ext cx="3379408" cy="338554"/>
            </a:xfrm>
            <a:prstGeom prst="rect">
              <a:avLst/>
            </a:prstGeom>
            <a:noFill/>
            <a:ln>
              <a:noFill/>
            </a:ln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algn="ctr">
                <a:spcBef>
                  <a:spcPct val="50000"/>
                </a:spcBef>
              </a:pPr>
              <a:r>
                <a:rPr lang="en-US" altLang="en-US" sz="1600" b="1" dirty="0">
                  <a:solidFill>
                    <a:schemeClr val="tx2"/>
                  </a:solidFill>
                  <a:latin typeface="Helvetica" charset="0"/>
                </a:rPr>
                <a:t>PCMDI’s Metrics Package (PMP)</a:t>
              </a:r>
            </a:p>
          </p:txBody>
        </p:sp>
      </p:grpSp>
      <p:grpSp>
        <p:nvGrpSpPr>
          <p:cNvPr id="16" name="Group 15"/>
          <p:cNvGrpSpPr/>
          <p:nvPr/>
        </p:nvGrpSpPr>
        <p:grpSpPr>
          <a:xfrm>
            <a:off x="5756458" y="1376108"/>
            <a:ext cx="3123375" cy="3928071"/>
            <a:chOff x="5756458" y="1376108"/>
            <a:chExt cx="3123375" cy="3928071"/>
          </a:xfrm>
        </p:grpSpPr>
        <p:pic>
          <p:nvPicPr>
            <p:cNvPr id="14" name="Picture 13"/>
            <p:cNvPicPr>
              <a:picLocks noChangeAspect="1"/>
            </p:cNvPicPr>
            <p:nvPr/>
          </p:nvPicPr>
          <p:blipFill rotWithShape="1"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3685" t="9656" r="8701" b="12641"/>
            <a:stretch/>
          </p:blipFill>
          <p:spPr>
            <a:xfrm>
              <a:off x="6449245" y="1485811"/>
              <a:ext cx="1737800" cy="2945934"/>
            </a:xfrm>
            <a:prstGeom prst="rect">
              <a:avLst/>
            </a:prstGeom>
          </p:spPr>
        </p:pic>
        <p:sp>
          <p:nvSpPr>
            <p:cNvPr id="4" name="Rounded Rectangle 3"/>
            <p:cNvSpPr/>
            <p:nvPr/>
          </p:nvSpPr>
          <p:spPr>
            <a:xfrm>
              <a:off x="5756458" y="1376108"/>
              <a:ext cx="3123375" cy="3928071"/>
            </a:xfrm>
            <a:prstGeom prst="roundRect">
              <a:avLst/>
            </a:prstGeom>
            <a:noFill/>
            <a:ln w="635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15" name="Rectangle 15"/>
            <p:cNvSpPr>
              <a:spLocks noChangeArrowheads="1"/>
            </p:cNvSpPr>
            <p:nvPr/>
          </p:nvSpPr>
          <p:spPr bwMode="auto">
            <a:xfrm>
              <a:off x="5910287" y="4402744"/>
              <a:ext cx="2815717" cy="830997"/>
            </a:xfrm>
            <a:prstGeom prst="rect">
              <a:avLst/>
            </a:prstGeom>
            <a:noFill/>
            <a:ln>
              <a:noFill/>
            </a:ln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 wrap="square">
              <a:spAutoFit/>
            </a:bodyPr>
            <a:lstStyle>
              <a:lvl1pPr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1pPr>
              <a:lvl2pPr marL="742950" indent="-28575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2pPr>
              <a:lvl3pPr marL="11430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3pPr>
              <a:lvl4pPr marL="16002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4pPr>
              <a:lvl5pPr marL="2057400" indent="-228600"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5pPr>
              <a:lvl6pPr marL="25146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6pPr>
              <a:lvl7pPr marL="29718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7pPr>
              <a:lvl8pPr marL="34290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8pPr>
              <a:lvl9pPr marL="3886200" indent="-228600" eaLnBrk="0" fontAlgn="base" hangingPunct="0">
                <a:spcBef>
                  <a:spcPct val="0"/>
                </a:spcBef>
                <a:spcAft>
                  <a:spcPct val="0"/>
                </a:spcAft>
                <a:defRPr sz="2400">
                  <a:solidFill>
                    <a:schemeClr val="tx1"/>
                  </a:solidFill>
                  <a:latin typeface="Times" charset="0"/>
                  <a:ea typeface="MS PGothic" charset="-128"/>
                </a:defRPr>
              </a:lvl9pPr>
            </a:lstStyle>
            <a:p>
              <a:pPr marL="0" lvl="1" indent="0" algn="ctr"/>
              <a:r>
                <a:rPr lang="en-US" altLang="en-US" sz="1600" dirty="0">
                  <a:latin typeface="Helvetica" charset="0"/>
                </a:rPr>
                <a:t>D</a:t>
              </a:r>
              <a:r>
                <a:rPr lang="en-US" altLang="en-US" sz="1600" dirty="0" smtClean="0">
                  <a:latin typeface="Helvetica" charset="0"/>
                </a:rPr>
                <a:t>iagnostics output of the ACME model run, using the built-in viewer to view results</a:t>
              </a:r>
              <a:endParaRPr lang="en-US" altLang="en-US" sz="1600" dirty="0">
                <a:latin typeface="Helvetica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6182202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Future work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dirty="0" err="1" smtClean="0"/>
              <a:t>Jupyter</a:t>
            </a:r>
            <a:r>
              <a:rPr lang="en-US" dirty="0" smtClean="0"/>
              <a:t> Notebook: Run </a:t>
            </a:r>
            <a:r>
              <a:rPr lang="en-US" dirty="0" err="1" smtClean="0"/>
              <a:t>diags</a:t>
            </a:r>
            <a:r>
              <a:rPr lang="en-US" dirty="0" smtClean="0"/>
              <a:t> server-side via tutorial</a:t>
            </a:r>
          </a:p>
          <a:p>
            <a:r>
              <a:rPr lang="en-US" dirty="0" smtClean="0"/>
              <a:t>Implement distributed computation</a:t>
            </a:r>
          </a:p>
          <a:p>
            <a:pPr lvl="1"/>
            <a:r>
              <a:rPr lang="en-US" dirty="0" err="1" smtClean="0"/>
              <a:t>PyDRMAA</a:t>
            </a:r>
            <a:r>
              <a:rPr lang="en-US" dirty="0"/>
              <a:t> </a:t>
            </a:r>
            <a:r>
              <a:rPr lang="en-US" dirty="0" smtClean="0"/>
              <a:t>for scheduling</a:t>
            </a:r>
          </a:p>
          <a:p>
            <a:pPr lvl="1"/>
            <a:r>
              <a:rPr lang="en-US" dirty="0" err="1" smtClean="0"/>
              <a:t>RabbitMQ</a:t>
            </a:r>
            <a:r>
              <a:rPr lang="en-US" dirty="0" smtClean="0"/>
              <a:t> for task queue, </a:t>
            </a:r>
            <a:r>
              <a:rPr lang="en-US" dirty="0" err="1" smtClean="0"/>
              <a:t>Redis</a:t>
            </a:r>
            <a:r>
              <a:rPr lang="en-US" dirty="0" smtClean="0"/>
              <a:t> for results backend</a:t>
            </a:r>
          </a:p>
          <a:p>
            <a:r>
              <a:rPr lang="en-US" dirty="0" smtClean="0"/>
              <a:t>Interface for plotting reference, test, and diff data</a:t>
            </a:r>
          </a:p>
          <a:p>
            <a:pPr lvl="1"/>
            <a:r>
              <a:rPr lang="en-US" dirty="0">
                <a:latin typeface="Consolas" charset="0"/>
                <a:ea typeface="Consolas" charset="0"/>
                <a:cs typeface="Consolas" charset="0"/>
              </a:rPr>
              <a:t>plot(reference, test, 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difference)</a:t>
            </a:r>
            <a:endParaRPr lang="en-US" dirty="0" smtClean="0"/>
          </a:p>
          <a:p>
            <a:r>
              <a:rPr lang="en-US" dirty="0" smtClean="0"/>
              <a:t>Finish implementing ACME Diagnostics, ARM Diagnostics,  and expand on PCMDI Metrics Package</a:t>
            </a:r>
            <a:endParaRPr lang="en-US" dirty="0"/>
          </a:p>
          <a:p>
            <a:pPr lvl="1"/>
            <a:endParaRPr lang="en-US" dirty="0" smtClean="0"/>
          </a:p>
          <a:p>
            <a:pPr lvl="1"/>
            <a:endParaRPr lang="en-US" dirty="0" smtClean="0"/>
          </a:p>
          <a:p>
            <a:pPr lvl="1"/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552011" y="5555421"/>
            <a:ext cx="962676" cy="845846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679563" y="5537372"/>
            <a:ext cx="2033520" cy="88194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4" t="26865" r="13533" b="36546"/>
          <a:stretch/>
        </p:blipFill>
        <p:spPr>
          <a:xfrm>
            <a:off x="9436910" y="5650782"/>
            <a:ext cx="1703244" cy="65512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5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t="9578" r="6134" b="9391"/>
          <a:stretch/>
        </p:blipFill>
        <p:spPr>
          <a:xfrm>
            <a:off x="7492022" y="5642794"/>
            <a:ext cx="1429847" cy="671101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56787" y="5690275"/>
            <a:ext cx="1668453" cy="576138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37268" y="900474"/>
            <a:ext cx="5760720" cy="28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429831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856526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Contents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752599"/>
            <a:ext cx="10018713" cy="3124201"/>
          </a:xfrm>
        </p:spPr>
        <p:txBody>
          <a:bodyPr/>
          <a:lstStyle/>
          <a:p>
            <a:r>
              <a:rPr lang="en-US" dirty="0" smtClean="0"/>
              <a:t>Introduction</a:t>
            </a:r>
          </a:p>
          <a:p>
            <a:r>
              <a:rPr lang="en-US" dirty="0" smtClean="0"/>
              <a:t>Problems solved</a:t>
            </a:r>
          </a:p>
          <a:p>
            <a:r>
              <a:rPr lang="en-US" dirty="0" smtClean="0"/>
              <a:t>Design and architecture</a:t>
            </a:r>
          </a:p>
          <a:p>
            <a:r>
              <a:rPr lang="en-US" dirty="0" smtClean="0"/>
              <a:t>Uses</a:t>
            </a:r>
          </a:p>
          <a:p>
            <a:r>
              <a:rPr lang="en-US" dirty="0" smtClean="0"/>
              <a:t>Future work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089086" y="1883663"/>
            <a:ext cx="5760720" cy="2862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6860035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Introduction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776046"/>
            <a:ext cx="10018713" cy="5081953"/>
          </a:xfrm>
        </p:spPr>
        <p:txBody>
          <a:bodyPr>
            <a:normAutofit/>
          </a:bodyPr>
          <a:lstStyle/>
          <a:p>
            <a:r>
              <a:rPr lang="en-US" dirty="0" smtClean="0"/>
              <a:t>Framework for managing and modularizing tasks related to diagnostics</a:t>
            </a:r>
          </a:p>
          <a:p>
            <a:pPr lvl="1"/>
            <a:r>
              <a:rPr lang="en-US" dirty="0" smtClean="0"/>
              <a:t>Handle user input</a:t>
            </a:r>
          </a:p>
          <a:p>
            <a:pPr lvl="1"/>
            <a:r>
              <a:rPr lang="en-US" dirty="0" smtClean="0"/>
              <a:t>Computing metrics</a:t>
            </a:r>
          </a:p>
          <a:p>
            <a:pPr lvl="1"/>
            <a:r>
              <a:rPr lang="en-US" dirty="0" smtClean="0"/>
              <a:t>Provenance capture</a:t>
            </a:r>
          </a:p>
          <a:p>
            <a:pPr lvl="1"/>
            <a:r>
              <a:rPr lang="en-US" dirty="0" smtClean="0"/>
              <a:t>Distributed job runs and more</a:t>
            </a:r>
          </a:p>
          <a:p>
            <a:r>
              <a:rPr lang="en-US" dirty="0" smtClean="0"/>
              <a:t>Basic structure but allows for independence (no dependencies)</a:t>
            </a:r>
          </a:p>
          <a:p>
            <a:r>
              <a:rPr lang="en-US" dirty="0" smtClean="0"/>
              <a:t>Optional support for commonly used tasks</a:t>
            </a:r>
          </a:p>
          <a:p>
            <a:pPr lvl="1"/>
            <a:r>
              <a:rPr lang="en-US" dirty="0" smtClean="0"/>
              <a:t>Graphing with Visualization Control System (VCS)</a:t>
            </a:r>
          </a:p>
          <a:p>
            <a:pPr lvl="1"/>
            <a:r>
              <a:rPr lang="en-US" dirty="0" smtClean="0"/>
              <a:t>Viewing output with built-in viewer</a:t>
            </a:r>
          </a:p>
          <a:p>
            <a:pPr lvl="1"/>
            <a:r>
              <a:rPr lang="en-US" dirty="0" smtClean="0"/>
              <a:t>Metric calculations with CDAT( </a:t>
            </a:r>
            <a:r>
              <a:rPr lang="en-US" dirty="0" err="1" smtClean="0"/>
              <a:t>GenUtil</a:t>
            </a:r>
            <a:r>
              <a:rPr lang="en-US" dirty="0" smtClean="0"/>
              <a:t>, </a:t>
            </a:r>
            <a:r>
              <a:rPr lang="en-US" dirty="0" err="1" smtClean="0"/>
              <a:t>CdUtil</a:t>
            </a:r>
            <a:r>
              <a:rPr lang="en-US" dirty="0" smtClean="0"/>
              <a:t>)</a:t>
            </a:r>
          </a:p>
          <a:p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65" t="9578" r="6134" b="9391"/>
          <a:stretch/>
        </p:blipFill>
        <p:spPr>
          <a:xfrm>
            <a:off x="8115108" y="4845401"/>
            <a:ext cx="3387914" cy="159012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07731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Problems solved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342663"/>
            <a:ext cx="10018713" cy="6319778"/>
          </a:xfrm>
        </p:spPr>
        <p:txBody>
          <a:bodyPr>
            <a:normAutofit/>
          </a:bodyPr>
          <a:lstStyle/>
          <a:p>
            <a:r>
              <a:rPr lang="en-US" dirty="0" smtClean="0"/>
              <a:t>Scientific code is complex and in many cases has a short life</a:t>
            </a:r>
          </a:p>
          <a:p>
            <a:r>
              <a:rPr lang="en-US" dirty="0" smtClean="0"/>
              <a:t>Scientists do not have the urgency to implement good software engineering principles</a:t>
            </a:r>
          </a:p>
          <a:p>
            <a:pPr lvl="1"/>
            <a:r>
              <a:rPr lang="en-US" dirty="0" smtClean="0"/>
              <a:t>Should focus on science domain work, not output viewing, parallelism, etc.</a:t>
            </a:r>
          </a:p>
          <a:p>
            <a:r>
              <a:rPr lang="en-US" dirty="0" smtClean="0"/>
              <a:t>Provides a framework for diagnostics and algorithms to be shared</a:t>
            </a:r>
          </a:p>
          <a:p>
            <a:r>
              <a:rPr lang="en-US" dirty="0" smtClean="0"/>
              <a:t>Diagnostic packages built with the Community Diagnostics Package (CDP) have similar architecture and is easy for developers to transition across projects </a:t>
            </a:r>
          </a:p>
          <a:p>
            <a:endParaRPr lang="en-US" dirty="0" smtClean="0"/>
          </a:p>
          <a:p>
            <a:endParaRPr lang="en-US" dirty="0" smtClean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436423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Design and architecture (1)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300842" y="3076720"/>
            <a:ext cx="4066391" cy="1973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63714163"/>
              </p:ext>
            </p:extLst>
          </p:nvPr>
        </p:nvGraphicFramePr>
        <p:xfrm>
          <a:off x="2585903" y="3746465"/>
          <a:ext cx="1597433" cy="115268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433"/>
              </a:tblGrid>
              <a:tr h="34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Parameters</a:t>
                      </a:r>
                      <a:endParaRPr lang="en-US" sz="1600" dirty="0"/>
                    </a:p>
                  </a:txBody>
                  <a:tcPr marL="73541" marR="73541" marT="36771" marB="36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Cleans and handles user input</a:t>
                      </a:r>
                      <a:endParaRPr lang="en-US" sz="1600" dirty="0"/>
                    </a:p>
                  </a:txBody>
                  <a:tcPr marL="73541" marR="73541" marT="36771" marB="36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5250445"/>
              </p:ext>
            </p:extLst>
          </p:nvPr>
        </p:nvGraphicFramePr>
        <p:xfrm>
          <a:off x="518466" y="3746465"/>
          <a:ext cx="1597433" cy="112244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433"/>
              </a:tblGrid>
              <a:tr h="27568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Parser</a:t>
                      </a:r>
                      <a:endParaRPr lang="en-US" sz="1600" dirty="0"/>
                    </a:p>
                  </a:txBody>
                  <a:tcPr marL="73541" marR="73541" marT="36771" marB="36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3216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Command line parser to</a:t>
                      </a:r>
                      <a:r>
                        <a:rPr lang="en-US" sz="1600" baseline="0" dirty="0" smtClean="0"/>
                        <a:t> create Parameters</a:t>
                      </a:r>
                      <a:endParaRPr lang="en-US" sz="1600" dirty="0"/>
                    </a:p>
                  </a:txBody>
                  <a:tcPr marL="73541" marR="73541" marT="36771" marB="36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cxnSp>
        <p:nvCxnSpPr>
          <p:cNvPr id="10" name="Straight Arrow Connector 9"/>
          <p:cNvCxnSpPr/>
          <p:nvPr/>
        </p:nvCxnSpPr>
        <p:spPr>
          <a:xfrm>
            <a:off x="2119564" y="4115761"/>
            <a:ext cx="461161" cy="765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14" name="TextBox 13"/>
          <p:cNvSpPr txBox="1"/>
          <p:nvPr/>
        </p:nvSpPr>
        <p:spPr>
          <a:xfrm>
            <a:off x="275386" y="3160130"/>
            <a:ext cx="406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Inputs</a:t>
            </a:r>
            <a:endParaRPr lang="en-US" sz="2400" b="1" dirty="0"/>
          </a:p>
        </p:txBody>
      </p:sp>
      <p:sp>
        <p:nvSpPr>
          <p:cNvPr id="15" name="Rectangle 14"/>
          <p:cNvSpPr/>
          <p:nvPr/>
        </p:nvSpPr>
        <p:spPr>
          <a:xfrm>
            <a:off x="5550921" y="1586449"/>
            <a:ext cx="6386128" cy="1973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17" name="Table 1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094520150"/>
              </p:ext>
            </p:extLst>
          </p:nvPr>
        </p:nvGraphicFramePr>
        <p:xfrm>
          <a:off x="5741494" y="2141359"/>
          <a:ext cx="1887056" cy="1018771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056"/>
              </a:tblGrid>
              <a:tr h="41064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Metrics</a:t>
                      </a:r>
                      <a:endParaRPr lang="en-US" sz="1700" dirty="0"/>
                    </a:p>
                  </a:txBody>
                  <a:tcPr marL="86874" marR="86874" marT="43437" marB="43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12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Cacheable</a:t>
                      </a:r>
                      <a:r>
                        <a:rPr lang="en-US" sz="1700" baseline="0" dirty="0" smtClean="0"/>
                        <a:t> and </a:t>
                      </a:r>
                      <a:r>
                        <a:rPr lang="en-US" sz="1700" dirty="0" smtClean="0"/>
                        <a:t>sharable</a:t>
                      </a:r>
                      <a:endParaRPr lang="en-US" sz="1700" dirty="0"/>
                    </a:p>
                  </a:txBody>
                  <a:tcPr marL="86874" marR="86874" marT="43437" marB="43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19" name="TextBox 18"/>
          <p:cNvSpPr txBox="1"/>
          <p:nvPr/>
        </p:nvSpPr>
        <p:spPr>
          <a:xfrm>
            <a:off x="5550921" y="1669859"/>
            <a:ext cx="638613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Driver</a:t>
            </a:r>
            <a:endParaRPr lang="en-US" sz="2400" b="1" dirty="0"/>
          </a:p>
        </p:txBody>
      </p:sp>
      <p:graphicFrame>
        <p:nvGraphicFramePr>
          <p:cNvPr id="20" name="Table 19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1449883"/>
              </p:ext>
            </p:extLst>
          </p:nvPr>
        </p:nvGraphicFramePr>
        <p:xfrm>
          <a:off x="7789566" y="2143308"/>
          <a:ext cx="1887056" cy="1016822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056"/>
              </a:tblGrid>
              <a:tr h="408700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I/O</a:t>
                      </a:r>
                      <a:endParaRPr lang="en-US" sz="1700" dirty="0"/>
                    </a:p>
                  </a:txBody>
                  <a:tcPr marL="86874" marR="86874" marT="43437" marB="43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608122">
                <a:tc>
                  <a:txBody>
                    <a:bodyPr/>
                    <a:lstStyle/>
                    <a:p>
                      <a:pPr algn="ctr"/>
                      <a:r>
                        <a:rPr lang="en-US" sz="1700" dirty="0" smtClean="0"/>
                        <a:t>Single interface, multiple outputs</a:t>
                      </a:r>
                      <a:endParaRPr lang="en-US" sz="1700" dirty="0"/>
                    </a:p>
                  </a:txBody>
                  <a:tcPr marL="86874" marR="86874" marT="43437" marB="43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21" name="Table 2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941062981"/>
              </p:ext>
            </p:extLst>
          </p:nvPr>
        </p:nvGraphicFramePr>
        <p:xfrm>
          <a:off x="9837639" y="2141833"/>
          <a:ext cx="1887056" cy="991530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887056"/>
              </a:tblGrid>
              <a:tr h="991530">
                <a:tc>
                  <a:txBody>
                    <a:bodyPr/>
                    <a:lstStyle/>
                    <a:p>
                      <a:pPr algn="ctr"/>
                      <a:endParaRPr lang="en-US" sz="1700" dirty="0" smtClean="0"/>
                    </a:p>
                    <a:p>
                      <a:pPr algn="ctr"/>
                      <a:r>
                        <a:rPr lang="en-US" sz="1700" dirty="0" smtClean="0"/>
                        <a:t>User Code</a:t>
                      </a:r>
                      <a:endParaRPr lang="en-US" sz="1700" dirty="0"/>
                    </a:p>
                  </a:txBody>
                  <a:tcPr marL="86874" marR="86874" marT="43437" marB="43437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0" name="Rectangle 39"/>
          <p:cNvSpPr/>
          <p:nvPr/>
        </p:nvSpPr>
        <p:spPr>
          <a:xfrm>
            <a:off x="6519121" y="4610080"/>
            <a:ext cx="4066391" cy="197335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aphicFrame>
        <p:nvGraphicFramePr>
          <p:cNvPr id="41" name="Table 40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124487050"/>
              </p:ext>
            </p:extLst>
          </p:nvPr>
        </p:nvGraphicFramePr>
        <p:xfrm>
          <a:off x="8762618" y="5307700"/>
          <a:ext cx="1597433" cy="908845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433"/>
              </a:tblGrid>
              <a:tr h="347623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Provenance</a:t>
                      </a:r>
                      <a:endParaRPr lang="en-US" sz="1600" dirty="0"/>
                    </a:p>
                  </a:txBody>
                  <a:tcPr marL="73541" marR="73541" marT="36771" marB="36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14788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Metadata to</a:t>
                      </a:r>
                      <a:r>
                        <a:rPr lang="en-US" sz="1600" baseline="0" dirty="0" smtClean="0"/>
                        <a:t> recreate a run</a:t>
                      </a:r>
                      <a:endParaRPr lang="en-US" sz="1600" dirty="0"/>
                    </a:p>
                  </a:txBody>
                  <a:tcPr marL="73541" marR="73541" marT="36771" marB="36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graphicFrame>
        <p:nvGraphicFramePr>
          <p:cNvPr id="42" name="Table 41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08089277"/>
              </p:ext>
            </p:extLst>
          </p:nvPr>
        </p:nvGraphicFramePr>
        <p:xfrm>
          <a:off x="6695181" y="5307700"/>
          <a:ext cx="1597433" cy="902984"/>
        </p:xfrm>
        <a:graphic>
          <a:graphicData uri="http://schemas.openxmlformats.org/drawingml/2006/table">
            <a:tbl>
              <a:tblPr firstRow="1" bandRow="1">
                <a:tableStyleId>{2D5ABB26-0587-4C30-8999-92F81FD0307C}</a:tableStyleId>
              </a:tblPr>
              <a:tblGrid>
                <a:gridCol w="1597433"/>
              </a:tblGrid>
              <a:tr h="276809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Viewer</a:t>
                      </a:r>
                      <a:endParaRPr lang="en-US" sz="1600" dirty="0"/>
                    </a:p>
                  </a:txBody>
                  <a:tcPr marL="73541" marR="73541" marT="36771" marB="36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  <a:tr h="585602">
                <a:tc>
                  <a:txBody>
                    <a:bodyPr/>
                    <a:lstStyle/>
                    <a:p>
                      <a:pPr algn="ctr"/>
                      <a:r>
                        <a:rPr lang="en-US" sz="1600" dirty="0" smtClean="0"/>
                        <a:t>View images,</a:t>
                      </a:r>
                      <a:r>
                        <a:rPr lang="en-US" sz="1600" baseline="0" dirty="0" smtClean="0"/>
                        <a:t> data files, etc.</a:t>
                      </a:r>
                      <a:endParaRPr lang="en-US" sz="1600" dirty="0"/>
                    </a:p>
                  </a:txBody>
                  <a:tcPr marL="73541" marR="73541" marT="36771" marB="36771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</a:tr>
            </a:tbl>
          </a:graphicData>
        </a:graphic>
      </p:graphicFrame>
      <p:sp>
        <p:nvSpPr>
          <p:cNvPr id="44" name="TextBox 43"/>
          <p:cNvSpPr txBox="1"/>
          <p:nvPr/>
        </p:nvSpPr>
        <p:spPr>
          <a:xfrm>
            <a:off x="6493665" y="4693490"/>
            <a:ext cx="406639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dirty="0" smtClean="0"/>
              <a:t>Results</a:t>
            </a:r>
            <a:endParaRPr lang="en-US" sz="2400" b="1" dirty="0"/>
          </a:p>
        </p:txBody>
      </p:sp>
      <p:sp>
        <p:nvSpPr>
          <p:cNvPr id="45" name="Right Arrow 44"/>
          <p:cNvSpPr/>
          <p:nvPr/>
        </p:nvSpPr>
        <p:spPr>
          <a:xfrm rot="19907160">
            <a:off x="4474848" y="2380560"/>
            <a:ext cx="892176" cy="4987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7" name="Right Arrow 46"/>
          <p:cNvSpPr/>
          <p:nvPr/>
        </p:nvSpPr>
        <p:spPr>
          <a:xfrm rot="5400000">
            <a:off x="8142966" y="3845476"/>
            <a:ext cx="892176" cy="498763"/>
          </a:xfrm>
          <a:prstGeom prst="rightArrow">
            <a:avLst/>
          </a:prstGeom>
          <a:solidFill>
            <a:schemeClr val="accent2">
              <a:lumMod val="75000"/>
            </a:schemeClr>
          </a:solidFill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74038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Design and architecture (2)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884785"/>
            <a:ext cx="10018713" cy="4749280"/>
          </a:xfrm>
        </p:spPr>
        <p:txBody>
          <a:bodyPr>
            <a:normAutofit lnSpcReduction="10000"/>
          </a:bodyPr>
          <a:lstStyle/>
          <a:p>
            <a:r>
              <a:rPr lang="en-US" dirty="0" smtClean="0"/>
              <a:t>Parameters object:</a:t>
            </a:r>
          </a:p>
          <a:p>
            <a:pPr lvl="1"/>
            <a:r>
              <a:rPr lang="en-US" dirty="0" smtClean="0"/>
              <a:t>Used as input, created from a Python script</a:t>
            </a:r>
          </a:p>
          <a:p>
            <a:pPr lvl="1"/>
            <a:r>
              <a:rPr lang="en-US" dirty="0" smtClean="0"/>
              <a:t>Encapsulates sanitization of user input</a:t>
            </a:r>
          </a:p>
          <a:p>
            <a:r>
              <a:rPr lang="en-US" dirty="0" smtClean="0"/>
              <a:t>Parser object: creates Parameters object from the command line</a:t>
            </a:r>
          </a:p>
          <a:p>
            <a:pPr lvl="1"/>
            <a:r>
              <a:rPr lang="en-US" dirty="0" smtClean="0"/>
              <a:t>Takes raw file: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diags_package.py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-p </a:t>
            </a:r>
            <a:r>
              <a:rPr lang="en-US" b="1" dirty="0" err="1" smtClean="0">
                <a:latin typeface="Consolas" charset="0"/>
                <a:ea typeface="Consolas" charset="0"/>
                <a:cs typeface="Consolas" charset="0"/>
              </a:rPr>
              <a:t>myparams.py</a:t>
            </a:r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r>
              <a:rPr lang="en-US" dirty="0" smtClean="0"/>
              <a:t>Individual parameters are command line arguments, ex: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dirty="0" err="1">
                <a:latin typeface="Consolas" charset="0"/>
                <a:ea typeface="Consolas" charset="0"/>
                <a:cs typeface="Consolas" charset="0"/>
              </a:rPr>
              <a:t>diags_package.py</a:t>
            </a:r>
            <a:r>
              <a:rPr lang="en-US" dirty="0">
                <a:latin typeface="Consolas" charset="0"/>
                <a:ea typeface="Consolas" charset="0"/>
                <a:cs typeface="Consolas" charset="0"/>
              </a:rPr>
              <a:t> -p </a:t>
            </a:r>
            <a:r>
              <a:rPr lang="en-US" dirty="0" err="1" smtClean="0">
                <a:latin typeface="Consolas" charset="0"/>
                <a:ea typeface="Consolas" charset="0"/>
                <a:cs typeface="Consolas" charset="0"/>
              </a:rPr>
              <a:t>myparams.py</a:t>
            </a: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b="1" dirty="0" smtClean="0">
                <a:latin typeface="Consolas" charset="0"/>
                <a:ea typeface="Consolas" charset="0"/>
                <a:cs typeface="Consolas" charset="0"/>
              </a:rPr>
              <a:t>–-region ANN</a:t>
            </a:r>
          </a:p>
          <a:p>
            <a:r>
              <a:rPr lang="en-US" dirty="0" smtClean="0"/>
              <a:t>Example parameters script: </a:t>
            </a:r>
          </a:p>
          <a:p>
            <a:pPr marL="914400" lvl="2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variables = [‘T’, ‘PRECT’]</a:t>
            </a:r>
          </a:p>
          <a:p>
            <a:pPr marL="914400" lvl="2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regions = [‘global’]</a:t>
            </a:r>
          </a:p>
          <a:p>
            <a:pPr marL="914400" lvl="2" indent="0">
              <a:buNone/>
            </a:pPr>
            <a:r>
              <a:rPr lang="en-US" dirty="0" smtClean="0">
                <a:latin typeface="Consolas" charset="0"/>
                <a:ea typeface="Consolas" charset="0"/>
                <a:cs typeface="Consolas" charset="0"/>
              </a:rPr>
              <a:t>seasons = [‘ANN’, ‘DJF’]</a:t>
            </a:r>
          </a:p>
          <a:p>
            <a:endParaRPr lang="en-US" b="1" dirty="0" smtClean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40055954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Design and architecture (3)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642531"/>
            <a:ext cx="10018713" cy="474928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Metrics:</a:t>
            </a:r>
          </a:p>
          <a:p>
            <a:pPr lvl="1"/>
            <a:r>
              <a:rPr lang="is-IS" dirty="0" smtClean="0"/>
              <a:t>Cacheable </a:t>
            </a:r>
            <a:endParaRPr lang="is-IS" dirty="0"/>
          </a:p>
          <a:p>
            <a:pPr lvl="1"/>
            <a:r>
              <a:rPr lang="is-IS" dirty="0"/>
              <a:t>Single interface to work with Fortran, C, Python code</a:t>
            </a:r>
          </a:p>
          <a:p>
            <a:pPr lvl="1"/>
            <a:r>
              <a:rPr lang="is-IS" dirty="0"/>
              <a:t>Works with CDP </a:t>
            </a:r>
            <a:r>
              <a:rPr lang="is-IS" dirty="0" smtClean="0"/>
              <a:t>Provenance</a:t>
            </a:r>
          </a:p>
          <a:p>
            <a:pPr lvl="1"/>
            <a:r>
              <a:rPr lang="is-IS" dirty="0" smtClean="0"/>
              <a:t>ESGF Compute API metrics as well</a:t>
            </a:r>
            <a:endParaRPr lang="is-IS" dirty="0"/>
          </a:p>
          <a:p>
            <a:r>
              <a:rPr lang="en-US" dirty="0" smtClean="0"/>
              <a:t>I/O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Handles input/output with JSON, </a:t>
            </a:r>
            <a:r>
              <a:rPr lang="en-US" dirty="0" smtClean="0"/>
              <a:t>NetCDF, HDF file formats</a:t>
            </a:r>
          </a:p>
          <a:p>
            <a:r>
              <a:rPr lang="en-US" dirty="0" smtClean="0"/>
              <a:t>Main script (driver), designed for a single run</a:t>
            </a:r>
          </a:p>
          <a:p>
            <a:pPr lvl="1"/>
            <a:r>
              <a:rPr lang="en-US" dirty="0" smtClean="0"/>
              <a:t>Input: Parameters object</a:t>
            </a:r>
          </a:p>
          <a:p>
            <a:pPr lvl="1"/>
            <a:r>
              <a:rPr lang="en-US" dirty="0" smtClean="0"/>
              <a:t>Do calculations using metrics, I/O for data files</a:t>
            </a:r>
          </a:p>
          <a:p>
            <a:pPr lvl="1"/>
            <a:r>
              <a:rPr lang="en-US" dirty="0" smtClean="0"/>
              <a:t>Results: View results with </a:t>
            </a:r>
            <a:r>
              <a:rPr lang="en-US" dirty="0" smtClean="0">
                <a:ea typeface="Consolas" charset="0"/>
                <a:cs typeface="Consolas" charset="0"/>
              </a:rPr>
              <a:t>CDP Viewer</a:t>
            </a:r>
            <a:r>
              <a:rPr lang="en-US" dirty="0" smtClean="0"/>
              <a:t>, provenance capture through </a:t>
            </a:r>
            <a:r>
              <a:rPr lang="en-US" dirty="0" smtClean="0">
                <a:ea typeface="Consolas" charset="0"/>
                <a:cs typeface="Consolas" charset="0"/>
              </a:rPr>
              <a:t>CDP Provenance.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5124" t="26865" r="13533" b="36546"/>
          <a:stretch/>
        </p:blipFill>
        <p:spPr>
          <a:xfrm>
            <a:off x="8166847" y="3189630"/>
            <a:ext cx="2151505" cy="8275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457832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09" y="0"/>
            <a:ext cx="10018713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Design and architecture (4)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08" y="1226301"/>
            <a:ext cx="10018713" cy="4749280"/>
          </a:xfrm>
        </p:spPr>
        <p:txBody>
          <a:bodyPr>
            <a:normAutofit/>
          </a:bodyPr>
          <a:lstStyle/>
          <a:p>
            <a:r>
              <a:rPr lang="en-US" dirty="0" smtClean="0"/>
              <a:t>Viewer:</a:t>
            </a:r>
          </a:p>
          <a:p>
            <a:pPr lvl="1"/>
            <a:r>
              <a:rPr lang="en-US" dirty="0" smtClean="0"/>
              <a:t>Easily create an interactive, sharable HTML page</a:t>
            </a:r>
          </a:p>
          <a:p>
            <a:r>
              <a:rPr lang="en-US" dirty="0" smtClean="0"/>
              <a:t>Provenance:</a:t>
            </a:r>
          </a:p>
          <a:p>
            <a:pPr lvl="1"/>
            <a:r>
              <a:rPr lang="en-US" dirty="0" smtClean="0"/>
              <a:t>Create a backup of the parameters object</a:t>
            </a:r>
          </a:p>
          <a:p>
            <a:pPr lvl="1"/>
            <a:r>
              <a:rPr lang="en-US" dirty="0" smtClean="0"/>
              <a:t>Log of output, </a:t>
            </a:r>
            <a:r>
              <a:rPr lang="en-US" dirty="0" err="1" smtClean="0"/>
              <a:t>utils</a:t>
            </a:r>
            <a:r>
              <a:rPr lang="en-US" dirty="0" smtClean="0"/>
              <a:t> for data validation (hashing, etc.)</a:t>
            </a:r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2772468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0" y="0"/>
            <a:ext cx="4731296" cy="1752599"/>
          </a:xfrm>
          <a:effectLst/>
        </p:spPr>
        <p:txBody>
          <a:bodyPr/>
          <a:lstStyle/>
          <a:p>
            <a:r>
              <a:rPr lang="en-US" b="1" dirty="0" smtClean="0">
                <a:solidFill>
                  <a:srgbClr val="8F0856"/>
                </a:solidFill>
              </a:rPr>
              <a:t>Design and architecture (5)</a:t>
            </a:r>
            <a:endParaRPr lang="en-US" b="1" dirty="0">
              <a:solidFill>
                <a:srgbClr val="8F0856"/>
              </a:solidFill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484310" y="1951919"/>
            <a:ext cx="4731295" cy="4796122"/>
          </a:xfrm>
        </p:spPr>
        <p:txBody>
          <a:bodyPr>
            <a:normAutofit fontScale="70000" lnSpcReduction="20000"/>
          </a:bodyPr>
          <a:lstStyle/>
          <a:p>
            <a:r>
              <a:rPr lang="en-US" dirty="0" smtClean="0"/>
              <a:t>Only  12 lines of code</a:t>
            </a:r>
          </a:p>
          <a:p>
            <a:pPr marL="0" indent="0">
              <a:buNone/>
            </a:pPr>
            <a:endParaRPr lang="en-US" sz="1400" b="1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b="1" dirty="0" smtClean="0">
                <a:latin typeface="Consolas" charset="0"/>
                <a:ea typeface="Consolas" charset="0"/>
                <a:cs typeface="Consolas" charset="0"/>
              </a:rPr>
              <a:t>from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 err="1">
                <a:latin typeface="Consolas" charset="0"/>
                <a:ea typeface="Consolas" charset="0"/>
                <a:cs typeface="Consolas" charset="0"/>
              </a:rPr>
              <a:t>cdp.cdp_viewer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b="1" dirty="0">
                <a:latin typeface="Consolas" charset="0"/>
                <a:ea typeface="Consolas" charset="0"/>
                <a:cs typeface="Consolas" charset="0"/>
              </a:rPr>
              <a:t>import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OutputViewer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viewer 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OutputViewer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index_name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='My Cool Results')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add_page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("My Results", ['Description', 'Generated File']) </a:t>
            </a:r>
          </a:p>
          <a:p>
            <a:pPr marL="0" indent="0">
              <a:buNone/>
            </a:pP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add_group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('Results of addition')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add_row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('Result of 1 + 1')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viewer.add_col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('Some description for add')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add_col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output.png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', </a:t>
            </a: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is_file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=True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)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add_row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('Another Result')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add_col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('Another description for add') 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add_col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output.png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',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is_file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=True) </a:t>
            </a:r>
            <a:endParaRPr lang="en-US" sz="1400" dirty="0" smtClean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endParaRPr lang="en-US" sz="1400" dirty="0">
              <a:latin typeface="Consolas" charset="0"/>
              <a:ea typeface="Consolas" charset="0"/>
              <a:cs typeface="Consolas" charset="0"/>
            </a:endParaRP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add_group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('Results of subtraction') 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</a:t>
            </a:r>
            <a:r>
              <a:rPr lang="en-US" sz="1400" b="1" dirty="0" err="1" smtClean="0">
                <a:latin typeface="Consolas" charset="0"/>
                <a:ea typeface="Consolas" charset="0"/>
                <a:cs typeface="Consolas" charset="0"/>
              </a:rPr>
              <a:t>add_row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('Some Result')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viewer.add_col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('Some description for sub')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viewer.add_col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('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output.png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', </a:t>
            </a:r>
            <a:r>
              <a:rPr lang="en-US" sz="1400" dirty="0" err="1">
                <a:latin typeface="Consolas" charset="0"/>
                <a:ea typeface="Consolas" charset="0"/>
                <a:cs typeface="Consolas" charset="0"/>
              </a:rPr>
              <a:t>is_file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=True</a:t>
            </a:r>
            <a:r>
              <a:rPr lang="en-US" sz="1400" dirty="0" smtClean="0">
                <a:latin typeface="Consolas" charset="0"/>
                <a:ea typeface="Consolas" charset="0"/>
                <a:cs typeface="Consolas" charset="0"/>
              </a:rPr>
              <a:t>)</a:t>
            </a:r>
          </a:p>
          <a:p>
            <a:pPr marL="0" indent="0">
              <a:buNone/>
            </a:pPr>
            <a:r>
              <a:rPr lang="en-US" sz="1400" dirty="0" err="1" smtClean="0">
                <a:latin typeface="Consolas" charset="0"/>
                <a:ea typeface="Consolas" charset="0"/>
                <a:cs typeface="Consolas" charset="0"/>
              </a:rPr>
              <a:t>viewer.generate_viewer</a:t>
            </a:r>
            <a:r>
              <a:rPr lang="en-US" sz="1400" dirty="0">
                <a:latin typeface="Consolas" charset="0"/>
                <a:ea typeface="Consolas" charset="0"/>
                <a:cs typeface="Consolas" charset="0"/>
              </a:rPr>
              <a:t>() </a:t>
            </a:r>
            <a:r>
              <a:rPr lang="en-US" dirty="0"/>
              <a:t/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endParaRPr lang="en-US" dirty="0" smtClean="0"/>
          </a:p>
          <a:p>
            <a:pPr lvl="1"/>
            <a:endParaRPr lang="en-US" dirty="0">
              <a:latin typeface="Consolas" charset="0"/>
              <a:ea typeface="Consolas" charset="0"/>
              <a:cs typeface="Consolas" charset="0"/>
            </a:endParaRPr>
          </a:p>
          <a:p>
            <a:pPr lvl="1"/>
            <a:endParaRPr lang="en-US" dirty="0" smtClean="0">
              <a:latin typeface="Consolas" charset="0"/>
              <a:ea typeface="Consolas" charset="0"/>
              <a:cs typeface="Consolas" charset="0"/>
            </a:endParaRP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85337" y="-212244"/>
            <a:ext cx="6732364" cy="460897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32360"/>
          <a:stretch/>
        </p:blipFill>
        <p:spPr>
          <a:xfrm>
            <a:off x="5785338" y="3630551"/>
            <a:ext cx="6732363" cy="3117490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116535671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Yu Gothic Light"/>
        <a:font script="Hang" typeface="맑은 고딕"/>
        <a:font script="Hans" typeface="DengXian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Yu Gothic"/>
        <a:font script="Hang" typeface="맑은 고딕"/>
        <a:font script="Hans" typeface="DengXia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Parallax</Template>
  <TotalTime>2233</TotalTime>
  <Words>950</Words>
  <Application>Microsoft Macintosh PowerPoint</Application>
  <PresentationFormat>Widescreen</PresentationFormat>
  <Paragraphs>228</Paragraphs>
  <Slides>13</Slides>
  <Notes>5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21" baseType="lpstr">
      <vt:lpstr>Calibri</vt:lpstr>
      <vt:lpstr>Consolas</vt:lpstr>
      <vt:lpstr>Corbel</vt:lpstr>
      <vt:lpstr>Helvetica</vt:lpstr>
      <vt:lpstr>MS PGothic</vt:lpstr>
      <vt:lpstr>Times New Roman</vt:lpstr>
      <vt:lpstr>Arial</vt:lpstr>
      <vt:lpstr>Parallax</vt:lpstr>
      <vt:lpstr> </vt:lpstr>
      <vt:lpstr>Contents</vt:lpstr>
      <vt:lpstr>Introduction</vt:lpstr>
      <vt:lpstr>Problems solved</vt:lpstr>
      <vt:lpstr>Design and architecture (1)</vt:lpstr>
      <vt:lpstr>Design and architecture (2)</vt:lpstr>
      <vt:lpstr>Design and architecture (3)</vt:lpstr>
      <vt:lpstr>Design and architecture (4)</vt:lpstr>
      <vt:lpstr>Design and architecture (5)</vt:lpstr>
      <vt:lpstr>Design and architecture (6)</vt:lpstr>
      <vt:lpstr>Uses</vt:lpstr>
      <vt:lpstr>Future work</vt:lpstr>
      <vt:lpstr>PowerPoint Presentation</vt:lpstr>
    </vt:vector>
  </TitlesOfParts>
  <Company/>
  <LinksUpToDate>false</LinksUpToDate>
  <SharedDoc>false</SharedDoc>
  <HyperlinksChanged>false</HyperlinksChanged>
  <AppVersion>15.0034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Dean Williams</dc:creator>
  <cp:lastModifiedBy>Williams, Dean N.</cp:lastModifiedBy>
  <cp:revision>67</cp:revision>
  <dcterms:created xsi:type="dcterms:W3CDTF">2017-04-12T15:43:38Z</dcterms:created>
  <dcterms:modified xsi:type="dcterms:W3CDTF">2017-06-05T01:37:57Z</dcterms:modified>
</cp:coreProperties>
</file>