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5" r:id="rId10"/>
    <p:sldId id="314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0856"/>
    <a:srgbClr val="376092"/>
    <a:srgbClr val="E7E3D5"/>
    <a:srgbClr val="D8E7F1"/>
    <a:srgbClr val="A5DAFE"/>
    <a:srgbClr val="D6EEFB"/>
    <a:srgbClr val="84B6E3"/>
    <a:srgbClr val="0F79AA"/>
    <a:srgbClr val="D7B260"/>
    <a:srgbClr val="9AB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23"/>
    <p:restoredTop sz="94798"/>
  </p:normalViewPr>
  <p:slideViewPr>
    <p:cSldViewPr snapToGrid="0" snapToObjects="1">
      <p:cViewPr varScale="1">
        <p:scale>
          <a:sx n="97" d="100"/>
          <a:sy n="97" d="100"/>
        </p:scale>
        <p:origin x="208" y="728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2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52736-5666-F541-ADDB-A00FC01BD4BB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1360-833E-9843-9CE4-C8D55BC7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8C4F8-BD4F-9D40-85AD-397D102E986D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99A2A-AE15-504D-AA81-B5E44F4F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Django</a:t>
            </a:r>
            <a:r>
              <a:rPr lang="en-US" baseline="0" dirty="0" smtClean="0"/>
              <a:t> based Web Processing (WPS) implementation</a:t>
            </a:r>
          </a:p>
          <a:p>
            <a:pPr marL="171450" lvl="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Stack (Django, Celery,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Redis</a:t>
            </a:r>
            <a:r>
              <a:rPr lang="en-US" baseline="0" dirty="0" smtClean="0"/>
              <a:t>, PostgreSQL, THREDDS)</a:t>
            </a:r>
          </a:p>
          <a:p>
            <a:pPr marL="171450" lvl="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Support multiple computational </a:t>
            </a:r>
            <a:r>
              <a:rPr lang="en-US" baseline="0" dirty="0" err="1" smtClean="0"/>
              <a:t>backends</a:t>
            </a:r>
            <a:endParaRPr lang="en-US" baseline="0" dirty="0" smtClean="0"/>
          </a:p>
          <a:p>
            <a:pPr marL="628650" lvl="1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Climate Data Analytic Service (CDAS2) Nasa</a:t>
            </a:r>
          </a:p>
          <a:p>
            <a:pPr marL="628650" lvl="1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Climate Data Analysis Tools (CDAT) LLNL</a:t>
            </a:r>
          </a:p>
          <a:p>
            <a:pPr marL="628650" lvl="1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Ophidia CMCC</a:t>
            </a:r>
          </a:p>
          <a:p>
            <a:pPr marL="171450" lvl="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User Management</a:t>
            </a:r>
          </a:p>
          <a:p>
            <a:pPr marL="171450" lvl="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Resource Management</a:t>
            </a:r>
          </a:p>
          <a:p>
            <a:pPr marL="171450" lvl="0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Access to ESGF data</a:t>
            </a:r>
          </a:p>
          <a:p>
            <a:pPr marL="628650" lvl="1" indent="-171450">
              <a:spcBef>
                <a:spcPts val="0"/>
              </a:spcBef>
              <a:buFont typeface="Arial" charset="0"/>
              <a:buChar char="•"/>
            </a:pPr>
            <a:r>
              <a:rPr lang="en-US" baseline="0" dirty="0" smtClean="0"/>
              <a:t>OAuth2 &amp; </a:t>
            </a:r>
            <a:r>
              <a:rPr lang="en-US" baseline="0" dirty="0" err="1" smtClean="0"/>
              <a:t>MyProxyClient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48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59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54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7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306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50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22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67790" y="5833015"/>
            <a:ext cx="2523009" cy="964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3" t="9911" r="-112" b="13799"/>
          <a:stretch/>
        </p:blipFill>
        <p:spPr>
          <a:xfrm>
            <a:off x="-1032096" y="0"/>
            <a:ext cx="13224095" cy="6858000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6" name="Picture 2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56328" y="5430706"/>
            <a:ext cx="4803331" cy="8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32295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27704" y="6447230"/>
            <a:ext cx="1074266" cy="410770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590107" y="6447230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sgf-compute-api.readthedocs.io/en/latest/" TargetMode="External"/><Relationship Id="rId4" Type="http://schemas.openxmlformats.org/officeDocument/2006/relationships/hyperlink" Target="http://esgf-compute-api.readthedocs.io/en/latest/cwt.compat.html" TargetMode="External"/><Relationship Id="rId5" Type="http://schemas.openxmlformats.org/officeDocument/2006/relationships/hyperlink" Target="https://github.com/ESGF/esgf-compute-wp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1148713"/>
            <a:ext cx="8574622" cy="2616199"/>
          </a:xfrm>
          <a:noFill/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8F0856"/>
                </a:solidFill>
              </a:rPr>
              <a:t>Server-side Computing: Application Programming Interface (API)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4057993"/>
            <a:ext cx="6987645" cy="22071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Jason Boutte</a:t>
            </a:r>
          </a:p>
          <a:p>
            <a:r>
              <a:rPr lang="en-US" dirty="0" smtClean="0"/>
              <a:t>Lawrence Livermore National Laboratory</a:t>
            </a:r>
          </a:p>
          <a:p>
            <a:endParaRPr lang="en-US" dirty="0" smtClean="0"/>
          </a:p>
          <a:p>
            <a:r>
              <a:rPr lang="en-US" dirty="0" smtClean="0"/>
              <a:t>2017 </a:t>
            </a:r>
            <a:r>
              <a:rPr lang="en-US" dirty="0"/>
              <a:t>Triennial Project </a:t>
            </a:r>
            <a:r>
              <a:rPr lang="en-US" dirty="0" smtClean="0"/>
              <a:t>Review, Potomac, MD</a:t>
            </a:r>
            <a:endParaRPr lang="en-US" dirty="0"/>
          </a:p>
          <a:p>
            <a:r>
              <a:rPr lang="en-US" dirty="0" smtClean="0"/>
              <a:t>June 8 – 9, 2017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1415" y="6358144"/>
            <a:ext cx="4452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work was performed under the auspices of the U.S. Department of Energy by Lawrence Livermore National Laboratory under Contract DEAC52-07NA27344.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62121"/>
              </p:ext>
            </p:extLst>
          </p:nvPr>
        </p:nvGraphicFramePr>
        <p:xfrm>
          <a:off x="221674" y="196809"/>
          <a:ext cx="2938086" cy="55517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255">
                  <a:extLst>
                    <a:ext uri="{9D8B030D-6E8A-4147-A177-3AD203B41FA5}">
                      <a16:colId xmlns="" xmlns:a16="http://schemas.microsoft.com/office/drawing/2014/main" val="4094529835"/>
                    </a:ext>
                  </a:extLst>
                </a:gridCol>
                <a:gridCol w="308635">
                  <a:extLst>
                    <a:ext uri="{9D8B030D-6E8A-4147-A177-3AD203B41FA5}">
                      <a16:colId xmlns="" xmlns:a16="http://schemas.microsoft.com/office/drawing/2014/main" val="3537846017"/>
                    </a:ext>
                  </a:extLst>
                </a:gridCol>
                <a:gridCol w="2122152">
                  <a:extLst>
                    <a:ext uri="{9D8B030D-6E8A-4147-A177-3AD203B41FA5}">
                      <a16:colId xmlns="" xmlns:a16="http://schemas.microsoft.com/office/drawing/2014/main" val="2941850290"/>
                    </a:ext>
                  </a:extLst>
                </a:gridCol>
                <a:gridCol w="234044">
                  <a:extLst>
                    <a:ext uri="{9D8B030D-6E8A-4147-A177-3AD203B41FA5}">
                      <a16:colId xmlns="" xmlns:a16="http://schemas.microsoft.com/office/drawing/2014/main" val="3236593955"/>
                    </a:ext>
                  </a:extLst>
                </a:gridCol>
              </a:tblGrid>
              <a:tr h="2690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R&amp;D Area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00717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Management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7134001"/>
                  </a:ext>
                </a:extLst>
              </a:tr>
              <a:tr h="21552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Interface and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407441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Hardware &amp; Network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505699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Transfer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4763846"/>
                  </a:ext>
                </a:extLst>
              </a:tr>
              <a:tr h="19630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(Containerized)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829903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Authentication &amp; Authorization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794248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Federation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1158377"/>
                  </a:ext>
                </a:extLst>
              </a:tr>
              <a:tr h="18451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Quality Control &amp; Assurance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603346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96773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652532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Metrics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157617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Notification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2388987"/>
                  </a:ext>
                </a:extLst>
              </a:tr>
              <a:tr h="1926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Long-tail Publication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6591972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Computation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625345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Citation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4405793"/>
                  </a:ext>
                </a:extLst>
              </a:tr>
              <a:tr h="17598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Provenance Capture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2766819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Workflow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30218"/>
                  </a:ext>
                </a:extLst>
              </a:tr>
              <a:tr h="20973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Dynamic Resources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1878957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In situ 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770795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Machine Learning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198688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UQ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493102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Analytical Modeling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633932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Mobile Apps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3005057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0295991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Current capability status: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0973922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Usable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7399386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Prototype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81168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Research activity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667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912" y="2184816"/>
            <a:ext cx="8930747" cy="2110382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 smtClean="0">
                <a:solidFill>
                  <a:srgbClr val="8F0856"/>
                </a:solidFill>
              </a:rPr>
              <a:t>DEMO</a:t>
            </a:r>
            <a:endParaRPr lang="en-US" sz="7200" dirty="0">
              <a:solidFill>
                <a:srgbClr val="8F0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2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9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1484300" y="221343"/>
            <a:ext cx="10018800" cy="1058700"/>
          </a:xfrm>
          <a:prstGeom prst="rect">
            <a:avLst/>
          </a:prstGeom>
          <a:effectLst/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F0856"/>
                </a:solidFill>
              </a:rPr>
              <a:t>Computer Node </a:t>
            </a:r>
            <a:r>
              <a:rPr lang="en-US" b="1" smtClean="0">
                <a:solidFill>
                  <a:srgbClr val="8F0856"/>
                </a:solidFill>
              </a:rPr>
              <a:t>(i.e., server-side) </a:t>
            </a:r>
            <a:r>
              <a:rPr lang="en-US" b="1" dirty="0">
                <a:solidFill>
                  <a:srgbClr val="8F0856"/>
                </a:solidFill>
              </a:rPr>
              <a:t>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6" y="1280043"/>
            <a:ext cx="8431447" cy="52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484300" y="2017050"/>
            <a:ext cx="10018800" cy="377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</a:pPr>
            <a:r>
              <a:rPr lang="en-US" sz="2800" dirty="0"/>
              <a:t>Designed to work on top of WPS specification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-US" sz="2400" dirty="0"/>
              <a:t>Targets working with gridded data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-US" sz="2800" dirty="0"/>
              <a:t>Provides a standardized interface for client and server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</a:pPr>
            <a:r>
              <a:rPr lang="en-US" sz="2800" dirty="0"/>
              <a:t>Allows for various implementations of client and server software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88" y="221974"/>
            <a:ext cx="10018712" cy="1331249"/>
          </a:xfrm>
          <a:effectLst/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8F0856"/>
                </a:solidFill>
              </a:rPr>
              <a:t>Server-side API</a:t>
            </a:r>
            <a:endParaRPr lang="en-US" b="1">
              <a:solidFill>
                <a:srgbClr val="8F0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484300" y="685800"/>
            <a:ext cx="10018800" cy="1058700"/>
          </a:xfrm>
          <a:prstGeom prst="rect">
            <a:avLst/>
          </a:prstGeom>
          <a:effectLst/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8F0856"/>
                </a:solidFill>
              </a:rPr>
              <a:t>End-user API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1484300" y="2017050"/>
            <a:ext cx="10018800" cy="39628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</a:pPr>
            <a:r>
              <a:rPr lang="en-US" sz="2800" dirty="0"/>
              <a:t>Written in </a:t>
            </a:r>
            <a:r>
              <a:rPr lang="en-US" sz="2800" dirty="0" smtClean="0"/>
              <a:t>Python</a:t>
            </a:r>
          </a:p>
          <a:p>
            <a: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</a:pPr>
            <a:r>
              <a:rPr lang="en-US" sz="2800" dirty="0" smtClean="0"/>
              <a:t>Implements </a:t>
            </a:r>
            <a:r>
              <a:rPr lang="en-US" sz="2800" dirty="0"/>
              <a:t>CWT </a:t>
            </a:r>
            <a:r>
              <a:rPr lang="en-US" sz="2800" dirty="0" smtClean="0"/>
              <a:t>API</a:t>
            </a:r>
          </a:p>
          <a:p>
            <a:pPr marL="914400" lvl="1" indent="-449580">
              <a:spcBef>
                <a:spcPts val="480"/>
              </a:spcBef>
              <a:buClr>
                <a:srgbClr val="1186C3"/>
              </a:buClr>
            </a:pPr>
            <a:r>
              <a:rPr lang="en-US" sz="2400" dirty="0" smtClean="0"/>
              <a:t>Allows </a:t>
            </a:r>
            <a:r>
              <a:rPr lang="en-US" sz="2400" dirty="0"/>
              <a:t>for server-agnostic </a:t>
            </a:r>
            <a:r>
              <a:rPr lang="en-US" sz="2400" dirty="0" smtClean="0"/>
              <a:t>requests</a:t>
            </a:r>
          </a:p>
          <a:p>
            <a:pPr marL="457200" indent="-449580">
              <a:spcBef>
                <a:spcPts val="480"/>
              </a:spcBef>
              <a:buClr>
                <a:srgbClr val="1186C3"/>
              </a:buClr>
            </a:pPr>
            <a:r>
              <a:rPr lang="en-US" sz="2800" dirty="0" smtClean="0"/>
              <a:t>Abstracts </a:t>
            </a:r>
            <a:r>
              <a:rPr lang="en-US" sz="2800" dirty="0"/>
              <a:t>complicated WPS URL </a:t>
            </a:r>
            <a:r>
              <a:rPr lang="en-US" sz="2800" dirty="0" smtClean="0"/>
              <a:t>requests</a:t>
            </a:r>
          </a:p>
          <a:p>
            <a:pPr marL="457200" indent="-449580">
              <a:spcBef>
                <a:spcPts val="480"/>
              </a:spcBef>
              <a:buClr>
                <a:srgbClr val="1186C3"/>
              </a:buClr>
            </a:pPr>
            <a:r>
              <a:rPr lang="en-US" sz="2800" dirty="0" smtClean="0"/>
              <a:t>Easy </a:t>
            </a:r>
            <a:r>
              <a:rPr lang="en-US" sz="2800" dirty="0"/>
              <a:t>to use/understand </a:t>
            </a:r>
            <a:r>
              <a:rPr lang="en-US" sz="2800" dirty="0" smtClean="0"/>
              <a:t>library</a:t>
            </a:r>
          </a:p>
          <a:p>
            <a:pPr marL="914400" lvl="1" indent="-228600">
              <a:spcBef>
                <a:spcPts val="480"/>
              </a:spcBef>
            </a:pPr>
            <a:r>
              <a:rPr lang="en-US" sz="2400" dirty="0" smtClean="0"/>
              <a:t>Representations </a:t>
            </a:r>
            <a:r>
              <a:rPr lang="en-US" sz="2400" dirty="0"/>
              <a:t>of variable, domain, process as python classes</a:t>
            </a:r>
          </a:p>
        </p:txBody>
      </p:sp>
    </p:spTree>
    <p:extLst>
      <p:ext uri="{BB962C8B-B14F-4D97-AF65-F5344CB8AC3E}">
        <p14:creationId xmlns:p14="http://schemas.microsoft.com/office/powerpoint/2010/main" val="48608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2564225" y="268350"/>
            <a:ext cx="8756400" cy="191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dirty="0"/>
              <a:t>https://aims2.llnl.gov/</a:t>
            </a:r>
            <a:r>
              <a:rPr lang="en-US" dirty="0" err="1"/>
              <a:t>wps?service</a:t>
            </a:r>
            <a:r>
              <a:rPr lang="en-US" dirty="0"/>
              <a:t>=</a:t>
            </a:r>
            <a:r>
              <a:rPr lang="en-US" dirty="0" err="1"/>
              <a:t>WPS&amp;request</a:t>
            </a:r>
            <a:r>
              <a:rPr lang="en-US" dirty="0"/>
              <a:t>=</a:t>
            </a:r>
            <a:r>
              <a:rPr lang="en-US" dirty="0" err="1"/>
              <a:t>Execute&amp;data_inputs</a:t>
            </a:r>
            <a:r>
              <a:rPr lang="en-US" dirty="0"/>
              <a:t>="[variable=[{"</a:t>
            </a:r>
            <a:r>
              <a:rPr lang="en-US" dirty="0" err="1"/>
              <a:t>uri</a:t>
            </a:r>
            <a:r>
              <a:rPr lang="en-US" dirty="0"/>
              <a:t>":&lt;file1&gt;,"id":"tas|m1v0"},{"</a:t>
            </a:r>
            <a:r>
              <a:rPr lang="en-US" dirty="0" err="1"/>
              <a:t>uri</a:t>
            </a:r>
            <a:r>
              <a:rPr lang="en-US" dirty="0"/>
              <a:t>":&lt;file2&gt;,"id":"tas|m1v1"},{"</a:t>
            </a:r>
            <a:r>
              <a:rPr lang="en-US" dirty="0" err="1"/>
              <a:t>uri</a:t>
            </a:r>
            <a:r>
              <a:rPr lang="en-US" dirty="0"/>
              <a:t>":&lt;file3&gt;,"id":"tas|m1v2"},{"</a:t>
            </a:r>
            <a:r>
              <a:rPr lang="en-US" dirty="0" err="1"/>
              <a:t>uri</a:t>
            </a:r>
            <a:r>
              <a:rPr lang="en-US" dirty="0"/>
              <a:t>":&lt;file4&gt;,"id":"tas|m2v0"},{"</a:t>
            </a:r>
            <a:r>
              <a:rPr lang="en-US" dirty="0" err="1"/>
              <a:t>uri</a:t>
            </a:r>
            <a:r>
              <a:rPr lang="en-US" dirty="0"/>
              <a:t>":&lt;file5&gt;,"id":"tas|m2v1"},{"</a:t>
            </a:r>
            <a:r>
              <a:rPr lang="en-US" dirty="0" err="1"/>
              <a:t>uri</a:t>
            </a:r>
            <a:r>
              <a:rPr lang="en-US" dirty="0"/>
              <a:t>":&lt;file6&gt;,"id":"tas|m2v2"}];domain=[{"id":"d0","time":{"start":200,"end":2000,"crs":"values","step":1},"latitude":{"start":90,"end":0,"crs":"values","step":1},"longitude":{"start":180,"end":360,"crs":"values","step":1}}];operation=[{"</a:t>
            </a:r>
            <a:r>
              <a:rPr lang="en-US" dirty="0" err="1"/>
              <a:t>name":"CDAT.aggregate","input</a:t>
            </a:r>
            <a:r>
              <a:rPr lang="en-US" dirty="0"/>
              <a:t>":["m1v0","m1v1","m1v2"],"result":"agg1","domain":"d0"},{"</a:t>
            </a:r>
            <a:r>
              <a:rPr lang="en-US" dirty="0" err="1"/>
              <a:t>name":"CDAT.aggregate","input</a:t>
            </a:r>
            <a:r>
              <a:rPr lang="en-US" dirty="0"/>
              <a:t>":["m2v0","m2v1","m2v2"],"result":"agg2","domain":"d0"},{"</a:t>
            </a:r>
            <a:r>
              <a:rPr lang="en-US" dirty="0" err="1"/>
              <a:t>name":"CDAT.average","input</a:t>
            </a:r>
            <a:r>
              <a:rPr lang="en-US" dirty="0"/>
              <a:t>":["agg1","agg2"],"</a:t>
            </a:r>
            <a:r>
              <a:rPr lang="en-US" dirty="0" err="1"/>
              <a:t>gridder</a:t>
            </a:r>
            <a:r>
              <a:rPr lang="en-US" dirty="0"/>
              <a:t>":{"tool":"esmf","method":"linear","grid":"gaussian~32"}}]]"&amp;</a:t>
            </a:r>
            <a:r>
              <a:rPr lang="en-US" dirty="0" err="1"/>
              <a:t>api_key</a:t>
            </a:r>
            <a:r>
              <a:rPr lang="en-US" dirty="0"/>
              <a:t>=owXzjKr54P1ARC3BYjr30JvAfyhTMFNE6KhCDfUi5jc8UXzhKozyEwvYOs1h8rjg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l="18914" t="8940" r="27150" b="43829"/>
          <a:stretch/>
        </p:blipFill>
        <p:spPr>
          <a:xfrm>
            <a:off x="2564225" y="2286000"/>
            <a:ext cx="8756376" cy="4313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01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484300" y="124160"/>
            <a:ext cx="10577071" cy="1058700"/>
          </a:xfrm>
          <a:prstGeom prst="rect">
            <a:avLst/>
          </a:prstGeom>
          <a:effectLst/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8F0856"/>
                </a:solidFill>
              </a:rPr>
              <a:t>Docker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484300" y="1499205"/>
            <a:ext cx="10018800" cy="484163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</a:pPr>
            <a:r>
              <a:rPr lang="en-US" sz="2800" dirty="0" smtClean="0"/>
              <a:t>All </a:t>
            </a:r>
            <a:r>
              <a:rPr lang="en-US" sz="2800" dirty="0"/>
              <a:t>services have been </a:t>
            </a:r>
            <a:r>
              <a:rPr lang="en-US" sz="2800" dirty="0" smtClean="0"/>
              <a:t>“</a:t>
            </a:r>
            <a:r>
              <a:rPr lang="en-US" sz="2800" dirty="0" err="1" smtClean="0"/>
              <a:t>dockerized</a:t>
            </a:r>
            <a:r>
              <a:rPr lang="en-US" sz="2800" dirty="0" smtClean="0"/>
              <a:t>”</a:t>
            </a:r>
            <a:endParaRPr lang="en-US" sz="2800" dirty="0"/>
          </a:p>
          <a:p>
            <a:pPr marL="914400" lvl="1" indent="-449580">
              <a:spcBef>
                <a:spcPts val="480"/>
              </a:spcBef>
              <a:buClr>
                <a:srgbClr val="1186C3"/>
              </a:buClr>
            </a:pPr>
            <a:r>
              <a:rPr lang="en-US" sz="2400" dirty="0" smtClean="0"/>
              <a:t>WPS</a:t>
            </a:r>
            <a:r>
              <a:rPr lang="en-US" sz="2400" dirty="0"/>
              <a:t>, Celery, CDAS2, </a:t>
            </a:r>
            <a:r>
              <a:rPr lang="en-US" sz="2400" dirty="0" smtClean="0"/>
              <a:t>THREDDS</a:t>
            </a:r>
            <a:endParaRPr lang="en-US" sz="2400" dirty="0"/>
          </a:p>
          <a:p>
            <a:pPr marL="457200" indent="-449580">
              <a:spcBef>
                <a:spcPts val="480"/>
              </a:spcBef>
              <a:buClr>
                <a:srgbClr val="1186C3"/>
              </a:buClr>
            </a:pPr>
            <a:r>
              <a:rPr lang="en-US" sz="2800" dirty="0" smtClean="0"/>
              <a:t>Scalability </a:t>
            </a:r>
            <a:r>
              <a:rPr lang="en-US" sz="2800" dirty="0"/>
              <a:t>through </a:t>
            </a:r>
            <a:r>
              <a:rPr lang="en-US" sz="2800" dirty="0" smtClean="0"/>
              <a:t>Docker swarm</a:t>
            </a:r>
            <a:endParaRPr lang="en-US" sz="2800" dirty="0"/>
          </a:p>
          <a:p>
            <a:pPr marL="457200" indent="-449580">
              <a:spcBef>
                <a:spcPts val="480"/>
              </a:spcBef>
              <a:buClr>
                <a:srgbClr val="1186C3"/>
              </a:buClr>
            </a:pPr>
            <a:r>
              <a:rPr lang="en-US" sz="2800" dirty="0" smtClean="0"/>
              <a:t>Provides reliability</a:t>
            </a:r>
          </a:p>
          <a:p>
            <a:pPr marL="914400" lvl="1" indent="-449580">
              <a:spcBef>
                <a:spcPts val="480"/>
              </a:spcBef>
              <a:buClr>
                <a:srgbClr val="1186C3"/>
              </a:buClr>
            </a:pPr>
            <a:r>
              <a:rPr lang="en-US" sz="2400" dirty="0" smtClean="0"/>
              <a:t>Automatic </a:t>
            </a:r>
            <a:r>
              <a:rPr lang="en-US" sz="2400" dirty="0"/>
              <a:t>service </a:t>
            </a:r>
            <a:r>
              <a:rPr lang="en-US" sz="2400" dirty="0" smtClean="0"/>
              <a:t>recovery</a:t>
            </a:r>
          </a:p>
          <a:p>
            <a:pPr marL="457200" indent="-449580">
              <a:spcBef>
                <a:spcPts val="480"/>
              </a:spcBef>
              <a:buClr>
                <a:srgbClr val="1186C3"/>
              </a:buClr>
            </a:pPr>
            <a:r>
              <a:rPr lang="en-US" sz="2800" dirty="0" smtClean="0"/>
              <a:t>Upgradeability/maintainability</a:t>
            </a:r>
          </a:p>
          <a:p>
            <a:pPr marL="914400" lvl="1" indent="-449580">
              <a:spcBef>
                <a:spcPts val="480"/>
              </a:spcBef>
              <a:buClr>
                <a:srgbClr val="1186C3"/>
              </a:buClr>
            </a:pPr>
            <a:r>
              <a:rPr lang="en-US" sz="2400" dirty="0" smtClean="0"/>
              <a:t>Pre-built </a:t>
            </a:r>
            <a:r>
              <a:rPr lang="en-US" sz="2400" dirty="0"/>
              <a:t>images versus installing from scratch or having system </a:t>
            </a:r>
            <a:r>
              <a:rPr lang="en-US" sz="2400" dirty="0" smtClean="0"/>
              <a:t>images</a:t>
            </a:r>
            <a:endParaRPr lang="en-US" sz="2400" dirty="0"/>
          </a:p>
          <a:p>
            <a:pPr marL="457200" indent="-449580">
              <a:spcBef>
                <a:spcPts val="480"/>
              </a:spcBef>
              <a:buClr>
                <a:srgbClr val="1186C3"/>
              </a:buClr>
            </a:pPr>
            <a:r>
              <a:rPr lang="en-US" sz="2800" dirty="0" smtClean="0"/>
              <a:t>Capable of running on cloud service (AWS, Google)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316" y="1381643"/>
            <a:ext cx="5050258" cy="339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484300" y="235226"/>
            <a:ext cx="10018800" cy="1058700"/>
          </a:xfrm>
          <a:prstGeom prst="rect">
            <a:avLst/>
          </a:prstGeom>
          <a:effectLst/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>
                <a:solidFill>
                  <a:srgbClr val="8F0856"/>
                </a:solidFill>
              </a:rPr>
              <a:t>Documentation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484300" y="2017050"/>
            <a:ext cx="10018800" cy="377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64820" lvl="0" indent="-457200" defTabSz="91440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Tx/>
              <a:buFont typeface="Arial" charset="0"/>
              <a:buChar char="•"/>
            </a:pPr>
            <a:r>
              <a:rPr lang="en-US" sz="3200" dirty="0" smtClean="0"/>
              <a:t>End-user </a:t>
            </a:r>
            <a:r>
              <a:rPr lang="en-US" sz="3200" dirty="0"/>
              <a:t>API documentation on </a:t>
            </a:r>
            <a:r>
              <a:rPr lang="en-US" sz="3200" dirty="0" smtClean="0">
                <a:hlinkClick r:id="rId3"/>
              </a:rPr>
              <a:t>readthedocs</a:t>
            </a:r>
            <a:endParaRPr lang="en-US" sz="3200" dirty="0" smtClean="0"/>
          </a:p>
          <a:p>
            <a:pPr marL="464820" lvl="0" indent="-457200" defTabSz="91440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Tx/>
              <a:buFont typeface="Arial" charset="0"/>
              <a:buChar char="•"/>
            </a:pPr>
            <a:r>
              <a:rPr lang="en-US" sz="3200" dirty="0" smtClean="0"/>
              <a:t>Server-side API </a:t>
            </a:r>
            <a:r>
              <a:rPr lang="en-US" sz="3200" dirty="0"/>
              <a:t>documentation on </a:t>
            </a:r>
            <a:r>
              <a:rPr lang="en-US" sz="3200" dirty="0" smtClean="0">
                <a:hlinkClick r:id="rId4"/>
              </a:rPr>
              <a:t>readthedocs</a:t>
            </a:r>
            <a:endParaRPr lang="en-US" sz="3200" dirty="0" smtClean="0"/>
          </a:p>
          <a:p>
            <a:pPr marL="464820" lvl="0" indent="-457200" defTabSz="91440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Tx/>
              <a:buFont typeface="Arial" charset="0"/>
              <a:buChar char="•"/>
            </a:pPr>
            <a:r>
              <a:rPr lang="en-US" sz="3200" dirty="0" smtClean="0"/>
              <a:t>Compute Node documentation </a:t>
            </a:r>
            <a:r>
              <a:rPr lang="en-US" sz="3200" dirty="0"/>
              <a:t>on </a:t>
            </a:r>
            <a:r>
              <a:rPr lang="en-US" sz="3200" dirty="0" smtClean="0">
                <a:hlinkClick r:id="rId5"/>
              </a:rPr>
              <a:t>github</a:t>
            </a:r>
            <a:endParaRPr lang="en-US" sz="3200" dirty="0" smtClean="0"/>
          </a:p>
          <a:p>
            <a:pPr marL="464820" lvl="0" indent="-457200" defTabSz="91440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Tx/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45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484300" y="274982"/>
            <a:ext cx="10018800" cy="1058700"/>
          </a:xfrm>
          <a:prstGeom prst="rect">
            <a:avLst/>
          </a:prstGeom>
          <a:effectLst/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8F0856"/>
                </a:solidFill>
              </a:rPr>
              <a:t>Proposed Future </a:t>
            </a:r>
            <a:r>
              <a:rPr lang="en-US" b="1" dirty="0">
                <a:solidFill>
                  <a:srgbClr val="8F0856"/>
                </a:solidFill>
              </a:rPr>
              <a:t>Work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1484300" y="2017049"/>
            <a:ext cx="10018800" cy="42488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</a:pPr>
            <a:r>
              <a:rPr lang="en-US" sz="2800" dirty="0"/>
              <a:t>Add support for additional computational </a:t>
            </a:r>
            <a:r>
              <a:rPr lang="en-US" sz="2800" dirty="0" smtClean="0"/>
              <a:t>back-ends</a:t>
            </a:r>
          </a:p>
          <a:p>
            <a:pPr marL="914400" lvl="1" indent="-449580">
              <a:spcBef>
                <a:spcPts val="480"/>
              </a:spcBef>
              <a:buClr>
                <a:srgbClr val="1186C3"/>
              </a:buClr>
            </a:pPr>
            <a:r>
              <a:rPr lang="en-US" dirty="0" smtClean="0"/>
              <a:t>Diagnostics</a:t>
            </a:r>
          </a:p>
          <a:p>
            <a:pPr marL="914400" lvl="1" indent="-449580">
              <a:spcBef>
                <a:spcPts val="480"/>
              </a:spcBef>
              <a:buClr>
                <a:srgbClr val="1186C3"/>
              </a:buClr>
            </a:pPr>
            <a:r>
              <a:rPr lang="en-US" dirty="0" smtClean="0"/>
              <a:t>Machine Learning</a:t>
            </a:r>
          </a:p>
          <a:p>
            <a: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rgbClr val="1186C3"/>
              </a:buClr>
              <a:buSzPct val="145000"/>
              <a:buFont typeface="Arial"/>
            </a:pPr>
            <a:r>
              <a:rPr lang="en-US" sz="2800" dirty="0" smtClean="0"/>
              <a:t>Distributed </a:t>
            </a:r>
            <a:r>
              <a:rPr lang="en-US" sz="2800" dirty="0"/>
              <a:t>workflow </a:t>
            </a:r>
            <a:r>
              <a:rPr lang="en-US" sz="2800" dirty="0" smtClean="0"/>
              <a:t>in ESGF</a:t>
            </a:r>
          </a:p>
          <a:p>
            <a:pPr marL="914400" lvl="1" indent="-449580">
              <a:spcBef>
                <a:spcPts val="480"/>
              </a:spcBef>
              <a:buClr>
                <a:srgbClr val="1186C3"/>
              </a:buClr>
            </a:pPr>
            <a:r>
              <a:rPr lang="en-US" sz="2400" dirty="0" smtClean="0"/>
              <a:t>Localize </a:t>
            </a:r>
            <a:r>
              <a:rPr lang="en-US" sz="2400" dirty="0"/>
              <a:t>computations to </a:t>
            </a:r>
            <a:r>
              <a:rPr lang="en-US" sz="2400" dirty="0" smtClean="0"/>
              <a:t>data</a:t>
            </a:r>
          </a:p>
          <a:p>
            <a:pPr marL="457200" lvl="1" indent="-449580">
              <a:spcBef>
                <a:spcPts val="480"/>
              </a:spcBef>
              <a:buClr>
                <a:srgbClr val="1186C3"/>
              </a:buClr>
            </a:pPr>
            <a:r>
              <a:rPr lang="en-US" sz="3200" dirty="0"/>
              <a:t>Add support for provenance capture</a:t>
            </a:r>
          </a:p>
          <a:p>
            <a:pPr marL="457200" indent="-449580">
              <a:spcBef>
                <a:spcPts val="480"/>
              </a:spcBef>
              <a:buClr>
                <a:srgbClr val="1186C3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54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0" y="330200"/>
            <a:ext cx="65786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20313</TotalTime>
  <Words>555</Words>
  <Application>Microsoft Macintosh PowerPoint</Application>
  <PresentationFormat>Widescreen</PresentationFormat>
  <Paragraphs>131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Times New Roman</vt:lpstr>
      <vt:lpstr>Arial</vt:lpstr>
      <vt:lpstr>Parallax</vt:lpstr>
      <vt:lpstr>Server-side Computing: Application Programming Interface (API)</vt:lpstr>
      <vt:lpstr>Computer Node (i.e., server-side) architecture</vt:lpstr>
      <vt:lpstr>Server-side API</vt:lpstr>
      <vt:lpstr>End-user API</vt:lpstr>
      <vt:lpstr>PowerPoint Presentation</vt:lpstr>
      <vt:lpstr>Docker</vt:lpstr>
      <vt:lpstr>Documentation</vt:lpstr>
      <vt:lpstr>Proposed Future Work</vt:lpstr>
      <vt:lpstr>PowerPoint Presentation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Williams</dc:creator>
  <cp:lastModifiedBy>Williams, Dean N.</cp:lastModifiedBy>
  <cp:revision>336</cp:revision>
  <cp:lastPrinted>2017-05-08T19:05:33Z</cp:lastPrinted>
  <dcterms:created xsi:type="dcterms:W3CDTF">2017-04-12T15:43:38Z</dcterms:created>
  <dcterms:modified xsi:type="dcterms:W3CDTF">2017-06-05T00:41:07Z</dcterms:modified>
</cp:coreProperties>
</file>