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2" r:id="rId5"/>
    <p:sldId id="258" r:id="rId6"/>
    <p:sldId id="267" r:id="rId7"/>
    <p:sldId id="268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Enerney, James F." initials="MJF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8F0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4751"/>
  </p:normalViewPr>
  <p:slideViewPr>
    <p:cSldViewPr snapToGrid="0" snapToObjects="1">
      <p:cViewPr varScale="1">
        <p:scale>
          <a:sx n="90" d="100"/>
          <a:sy n="90" d="100"/>
        </p:scale>
        <p:origin x="23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4" d="100"/>
          <a:sy n="134" d="100"/>
        </p:scale>
        <p:origin x="28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52736-5666-F541-ADDB-A00FC01BD4BB}" type="datetimeFigureOut">
              <a:rPr lang="en-US" smtClean="0"/>
              <a:t>6/4/17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21360-833E-9843-9CE4-C8D55BC74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44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6D0F5-8225-414B-8CA6-891BDA00C6A3}" type="datetimeFigureOut">
              <a:rPr lang="en-US" smtClean="0"/>
              <a:t>6/4/17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DAF36-7790-D24B-93BA-CBD73749A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28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9" t="27008" r="14231" b="37094"/>
          <a:stretch/>
        </p:blipFill>
        <p:spPr>
          <a:xfrm>
            <a:off x="67790" y="5833015"/>
            <a:ext cx="2523009" cy="9647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end page">
    <p:bg>
      <p:bgPr>
        <a:solidFill>
          <a:srgbClr val="0F4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53" t="9911" r="-112" b="13799"/>
          <a:stretch/>
        </p:blipFill>
        <p:spPr>
          <a:xfrm>
            <a:off x="-1032096" y="0"/>
            <a:ext cx="13224095" cy="6858000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26" name="Picture 25" descr="LLNL_Logo_WHT-LR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56328" y="5430706"/>
            <a:ext cx="4803331" cy="81700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951" y="5329238"/>
            <a:ext cx="1025652" cy="101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9" t="27008" r="14231" b="37094"/>
          <a:stretch/>
        </p:blipFill>
        <p:spPr>
          <a:xfrm>
            <a:off x="27704" y="6447230"/>
            <a:ext cx="1074266" cy="410770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590107" y="6447230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8F0856"/>
                </a:solidFill>
              </a:rPr>
              <a:t>Uncertainty </a:t>
            </a:r>
            <a:r>
              <a:rPr lang="en-US" b="1" dirty="0" smtClean="0">
                <a:solidFill>
                  <a:srgbClr val="8F0856"/>
                </a:solidFill>
              </a:rPr>
              <a:t>Quantification  and </a:t>
            </a:r>
            <a:br>
              <a:rPr lang="en-US" b="1" dirty="0" smtClean="0">
                <a:solidFill>
                  <a:srgbClr val="8F0856"/>
                </a:solidFill>
              </a:rPr>
            </a:br>
            <a:r>
              <a:rPr lang="en-US" b="1" dirty="0" smtClean="0">
                <a:solidFill>
                  <a:srgbClr val="8F0856"/>
                </a:solidFill>
              </a:rPr>
              <a:t>Analytical Modeling</a:t>
            </a:r>
            <a:endParaRPr lang="en-US" dirty="0">
              <a:solidFill>
                <a:srgbClr val="8F0856"/>
              </a:solidFill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515377" y="4372783"/>
            <a:ext cx="6987645" cy="2207125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James </a:t>
            </a:r>
            <a:r>
              <a:rPr lang="en-US" b="1" dirty="0" err="1" smtClean="0"/>
              <a:t>McEnerney</a:t>
            </a:r>
            <a:r>
              <a:rPr lang="en-US" b="1" dirty="0" smtClean="0"/>
              <a:t>, Ph.D.</a:t>
            </a:r>
          </a:p>
          <a:p>
            <a:r>
              <a:rPr lang="en-US" dirty="0" smtClean="0"/>
              <a:t>Lawrence Livermore National Laboratory</a:t>
            </a:r>
          </a:p>
          <a:p>
            <a:endParaRPr lang="en-US" dirty="0" smtClean="0"/>
          </a:p>
          <a:p>
            <a:r>
              <a:rPr lang="en-US" dirty="0" smtClean="0"/>
              <a:t>2017 </a:t>
            </a:r>
            <a:r>
              <a:rPr lang="en-US" dirty="0"/>
              <a:t>Triennial Project </a:t>
            </a:r>
            <a:r>
              <a:rPr lang="en-US" dirty="0" smtClean="0"/>
              <a:t>Review, Potomac, MD</a:t>
            </a:r>
            <a:endParaRPr lang="en-US" dirty="0"/>
          </a:p>
          <a:p>
            <a:r>
              <a:rPr lang="en-US" dirty="0" smtClean="0"/>
              <a:t>June 8 – 9, 2017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958782"/>
              </p:ext>
            </p:extLst>
          </p:nvPr>
        </p:nvGraphicFramePr>
        <p:xfrm>
          <a:off x="221674" y="196809"/>
          <a:ext cx="2938086" cy="555171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3255">
                  <a:extLst>
                    <a:ext uri="{9D8B030D-6E8A-4147-A177-3AD203B41FA5}">
                      <a16:colId xmlns:a16="http://schemas.microsoft.com/office/drawing/2014/main" xmlns="" val="4094529835"/>
                    </a:ext>
                  </a:extLst>
                </a:gridCol>
                <a:gridCol w="308635">
                  <a:extLst>
                    <a:ext uri="{9D8B030D-6E8A-4147-A177-3AD203B41FA5}">
                      <a16:colId xmlns:a16="http://schemas.microsoft.com/office/drawing/2014/main" xmlns="" val="3537846017"/>
                    </a:ext>
                  </a:extLst>
                </a:gridCol>
                <a:gridCol w="2122152">
                  <a:extLst>
                    <a:ext uri="{9D8B030D-6E8A-4147-A177-3AD203B41FA5}">
                      <a16:colId xmlns:a16="http://schemas.microsoft.com/office/drawing/2014/main" xmlns="" val="2941850290"/>
                    </a:ext>
                  </a:extLst>
                </a:gridCol>
                <a:gridCol w="234044">
                  <a:extLst>
                    <a:ext uri="{9D8B030D-6E8A-4147-A177-3AD203B41FA5}">
                      <a16:colId xmlns:a16="http://schemas.microsoft.com/office/drawing/2014/main" xmlns="" val="3236593955"/>
                    </a:ext>
                  </a:extLst>
                </a:gridCol>
              </a:tblGrid>
              <a:tr h="269079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886" marR="3288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R&amp;D Area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886" marR="3288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886" marR="3288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5007178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Management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7134001"/>
                  </a:ext>
                </a:extLst>
              </a:tr>
              <a:tr h="215527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Interface and Search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4074419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Hardware &amp; Network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056994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Transfer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4763846"/>
                  </a:ext>
                </a:extLst>
              </a:tr>
              <a:tr h="196308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Installation (Containerized)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8299037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Authentication &amp; Authorization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7942482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Federation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1158377"/>
                  </a:ext>
                </a:extLst>
              </a:tr>
              <a:tr h="18451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Quality Control &amp; Assurance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6033466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Replication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967730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Distributed Search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6525320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Metrics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1576173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Notification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2388987"/>
                  </a:ext>
                </a:extLst>
              </a:tr>
              <a:tr h="1926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Long-tail Publication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6591972"/>
                  </a:ext>
                </a:extLst>
              </a:tr>
              <a:tr h="16256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Distributed Computation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6253454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Citation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4405793"/>
                  </a:ext>
                </a:extLst>
              </a:tr>
              <a:tr h="175988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Provenance Capture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2766819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Workflow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930218"/>
                  </a:ext>
                </a:extLst>
              </a:tr>
              <a:tr h="209736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2.3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Dynamic Resources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1878957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In situ Analysis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7707956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Machine Learning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1986888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UQ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4931023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Analytical Modeling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6339322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2.8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Mobile Apps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3005057"/>
                  </a:ext>
                </a:extLst>
              </a:tr>
              <a:tr h="147084">
                <a:tc gridSpan="4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0295991"/>
                  </a:ext>
                </a:extLst>
              </a:tr>
              <a:tr h="14708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Current capability status: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0973922"/>
                  </a:ext>
                </a:extLst>
              </a:tr>
              <a:tr h="1470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Usable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7399386"/>
                  </a:ext>
                </a:extLst>
              </a:tr>
              <a:tr h="1470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Prototype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81168"/>
                  </a:ext>
                </a:extLst>
              </a:tr>
              <a:tr h="1470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Research activity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6676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171575"/>
          </a:xfrm>
          <a:effectLst/>
        </p:spPr>
        <p:txBody>
          <a:bodyPr/>
          <a:lstStyle/>
          <a:p>
            <a:r>
              <a:rPr lang="en-US" b="1" dirty="0">
                <a:solidFill>
                  <a:srgbClr val="8F0856"/>
                </a:solidFill>
              </a:rPr>
              <a:t>Uncertainty Quantification (UQ) </a:t>
            </a:r>
            <a:endParaRPr lang="en-US" dirty="0">
              <a:solidFill>
                <a:srgbClr val="8F08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89351"/>
            <a:ext cx="10018713" cy="5621311"/>
          </a:xfrm>
        </p:spPr>
        <p:txBody>
          <a:bodyPr>
            <a:noAutofit/>
          </a:bodyPr>
          <a:lstStyle/>
          <a:p>
            <a:r>
              <a:rPr lang="en-US" sz="2800" dirty="0" smtClean="0"/>
              <a:t>Science of quantitative characterization and assessment of uncertainties in applications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ools for greater emphasis to understand simulation error</a:t>
            </a:r>
          </a:p>
          <a:p>
            <a:pPr lvl="1"/>
            <a:r>
              <a:rPr lang="en-US" sz="2800" dirty="0"/>
              <a:t>C</a:t>
            </a:r>
            <a:r>
              <a:rPr lang="en-US" sz="2800" dirty="0" smtClean="0"/>
              <a:t>ompute error bars from climate simulations</a:t>
            </a:r>
          </a:p>
          <a:p>
            <a:pPr lvl="1"/>
            <a:r>
              <a:rPr lang="en-US" sz="2800" dirty="0" smtClean="0"/>
              <a:t>Assess most sensitive model parameters</a:t>
            </a:r>
          </a:p>
          <a:p>
            <a:r>
              <a:rPr lang="en-US" sz="2800" dirty="0" smtClean="0"/>
              <a:t>Ensemble calculation with low resolution</a:t>
            </a:r>
          </a:p>
          <a:p>
            <a:pPr lvl="1"/>
            <a:r>
              <a:rPr lang="en-US" sz="2800" dirty="0" smtClean="0"/>
              <a:t>Derive response surfaces as an estimator</a:t>
            </a:r>
          </a:p>
        </p:txBody>
      </p:sp>
    </p:spTree>
    <p:extLst>
      <p:ext uri="{BB962C8B-B14F-4D97-AF65-F5344CB8AC3E}">
        <p14:creationId xmlns:p14="http://schemas.microsoft.com/office/powerpoint/2010/main" val="96860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245642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UQ techniques and methodologies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46" y="2168235"/>
            <a:ext cx="10018713" cy="3618203"/>
          </a:xfrm>
        </p:spPr>
        <p:txBody>
          <a:bodyPr>
            <a:noAutofit/>
          </a:bodyPr>
          <a:lstStyle/>
          <a:p>
            <a:r>
              <a:rPr lang="en-US" dirty="0" smtClean="0"/>
              <a:t>Leverage PSUADE (LLNL) and/or Dakota (SNL)</a:t>
            </a:r>
          </a:p>
          <a:p>
            <a:pPr lvl="1"/>
            <a:r>
              <a:rPr lang="en-US" sz="2400" dirty="0" smtClean="0"/>
              <a:t>Toolkits supported by NNSA</a:t>
            </a:r>
          </a:p>
          <a:p>
            <a:r>
              <a:rPr lang="en-US" dirty="0" smtClean="0"/>
              <a:t>Response surface or surrogate model </a:t>
            </a:r>
            <a:r>
              <a:rPr lang="en-US" dirty="0"/>
              <a:t>generation </a:t>
            </a:r>
            <a:r>
              <a:rPr lang="en-US" dirty="0" smtClean="0"/>
              <a:t>methods</a:t>
            </a:r>
          </a:p>
          <a:p>
            <a:pPr lvl="1"/>
            <a:r>
              <a:rPr lang="en-US" sz="2400" dirty="0" smtClean="0"/>
              <a:t>Purpose: use these functions instead of the application for output estimate</a:t>
            </a:r>
          </a:p>
          <a:p>
            <a:pPr lvl="1"/>
            <a:r>
              <a:rPr lang="en-US" sz="2400" dirty="0" smtClean="0"/>
              <a:t>Requirement: run the application many times for training data</a:t>
            </a:r>
          </a:p>
          <a:p>
            <a:r>
              <a:rPr lang="en-US" dirty="0" smtClean="0"/>
              <a:t>Principle  techniques</a:t>
            </a:r>
          </a:p>
          <a:p>
            <a:pPr lvl="1"/>
            <a:r>
              <a:rPr lang="en-US" sz="2400" dirty="0" smtClean="0"/>
              <a:t>Multivariate Adaptive Regression Splines (MARS)</a:t>
            </a:r>
          </a:p>
          <a:p>
            <a:pPr lvl="1"/>
            <a:r>
              <a:rPr lang="en-US" sz="2400" dirty="0" smtClean="0"/>
              <a:t>Alternate response surfaces based on other generators </a:t>
            </a:r>
          </a:p>
          <a:p>
            <a:pPr lvl="2"/>
            <a:r>
              <a:rPr lang="en-US" sz="2400" dirty="0" smtClean="0"/>
              <a:t>Kriging, Radial basis functions, and others</a:t>
            </a:r>
          </a:p>
        </p:txBody>
      </p: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26136600" y="12039600"/>
            <a:ext cx="3962400" cy="3048000"/>
            <a:chOff x="20304" y="14256"/>
            <a:chExt cx="3072" cy="2448"/>
          </a:xfrm>
        </p:grpSpPr>
        <p:sp>
          <p:nvSpPr>
            <p:cNvPr id="6" name="Rectangle 75"/>
            <p:cNvSpPr>
              <a:spLocks noChangeArrowheads="1"/>
            </p:cNvSpPr>
            <p:nvPr/>
          </p:nvSpPr>
          <p:spPr bwMode="auto">
            <a:xfrm>
              <a:off x="20304" y="14256"/>
              <a:ext cx="3072" cy="2448"/>
            </a:xfrm>
            <a:prstGeom prst="rect">
              <a:avLst/>
            </a:prstGeom>
            <a:solidFill>
              <a:srgbClr val="CCFFFF"/>
            </a:solidFill>
            <a:ln w="1016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7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52" y="14364"/>
              <a:ext cx="2928" cy="2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26289000" y="12192000"/>
            <a:ext cx="3962400" cy="3048000"/>
            <a:chOff x="20304" y="14256"/>
            <a:chExt cx="3072" cy="2448"/>
          </a:xfrm>
        </p:grpSpPr>
        <p:sp>
          <p:nvSpPr>
            <p:cNvPr id="9" name="Rectangle 75"/>
            <p:cNvSpPr>
              <a:spLocks noChangeArrowheads="1"/>
            </p:cNvSpPr>
            <p:nvPr/>
          </p:nvSpPr>
          <p:spPr bwMode="auto">
            <a:xfrm>
              <a:off x="20304" y="14256"/>
              <a:ext cx="3072" cy="2448"/>
            </a:xfrm>
            <a:prstGeom prst="rect">
              <a:avLst/>
            </a:prstGeom>
            <a:solidFill>
              <a:srgbClr val="CCFFFF"/>
            </a:solidFill>
            <a:ln w="1016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" name="Picture 7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52" y="14364"/>
              <a:ext cx="2928" cy="2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84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734683" y="119741"/>
            <a:ext cx="10018712" cy="870860"/>
          </a:xfrm>
          <a:effectLst/>
        </p:spPr>
        <p:txBody>
          <a:bodyPr>
            <a:normAutofit/>
          </a:bodyPr>
          <a:lstStyle/>
          <a:p>
            <a:r>
              <a:rPr lang="en-US" altLang="x-none" b="1" dirty="0">
                <a:solidFill>
                  <a:srgbClr val="8F0856"/>
                </a:solidFill>
                <a:ea typeface="ＭＳ Ｐゴシック" charset="-128"/>
              </a:rPr>
              <a:t>MARS </a:t>
            </a:r>
            <a:r>
              <a:rPr lang="en-US" altLang="x-none" b="1" dirty="0" smtClean="0">
                <a:solidFill>
                  <a:srgbClr val="8F0856"/>
                </a:solidFill>
                <a:ea typeface="ＭＳ Ｐゴシック" charset="-128"/>
              </a:rPr>
              <a:t>algorithm</a:t>
            </a:r>
            <a:endParaRPr lang="en-US" altLang="x-none" b="1" dirty="0">
              <a:solidFill>
                <a:srgbClr val="8F0856"/>
              </a:solidFill>
              <a:ea typeface="ＭＳ Ｐゴシック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84310" y="2362200"/>
            <a:ext cx="10018713" cy="4203492"/>
          </a:xfrm>
        </p:spPr>
        <p:txBody>
          <a:bodyPr>
            <a:normAutofit fontScale="62500" lnSpcReduction="20000"/>
          </a:bodyPr>
          <a:lstStyle/>
          <a:p>
            <a:r>
              <a:rPr lang="en-US" sz="5100" dirty="0" smtClean="0"/>
              <a:t>Created by Jerome Friedman from Stanford University </a:t>
            </a:r>
            <a:endParaRPr lang="en-US" sz="5100" dirty="0"/>
          </a:p>
          <a:p>
            <a:pPr lvl="1"/>
            <a:r>
              <a:rPr lang="en-US" sz="5100" dirty="0" smtClean="0"/>
              <a:t>late ‘80s-early ‘90s</a:t>
            </a:r>
          </a:p>
          <a:p>
            <a:r>
              <a:rPr lang="en-US" sz="5100" dirty="0" smtClean="0"/>
              <a:t>Algorithm fits a continuous function from an arbitrary training data set</a:t>
            </a:r>
          </a:p>
          <a:p>
            <a:r>
              <a:rPr lang="en-US" sz="5100" dirty="0" smtClean="0"/>
              <a:t>Takes advantage of a specific generator for performance</a:t>
            </a:r>
          </a:p>
          <a:p>
            <a:r>
              <a:rPr lang="en-US" sz="5100" dirty="0" smtClean="0"/>
              <a:t>Serves as an estimator for application output instead running simulation</a:t>
            </a:r>
          </a:p>
          <a:p>
            <a:r>
              <a:rPr lang="en-US" sz="5100" dirty="0" smtClean="0"/>
              <a:t>Python interface to MARS is available in the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391816"/>
            <a:ext cx="1508662" cy="77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1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714500"/>
          </a:xfrm>
          <a:effectLst/>
        </p:spPr>
        <p:txBody>
          <a:bodyPr/>
          <a:lstStyle/>
          <a:p>
            <a:r>
              <a:rPr lang="en-US" b="1" dirty="0">
                <a:solidFill>
                  <a:srgbClr val="8F0856"/>
                </a:solidFill>
              </a:rPr>
              <a:t>Analytical Modeling (AM)</a:t>
            </a:r>
            <a:br>
              <a:rPr lang="en-US" b="1" dirty="0">
                <a:solidFill>
                  <a:srgbClr val="8F0856"/>
                </a:solidFill>
              </a:rPr>
            </a:b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610" y="1379094"/>
            <a:ext cx="10018713" cy="4332158"/>
          </a:xfrm>
        </p:spPr>
        <p:txBody>
          <a:bodyPr>
            <a:noAutofit/>
          </a:bodyPr>
          <a:lstStyle/>
          <a:p>
            <a:r>
              <a:rPr lang="en-US" sz="3200" dirty="0" smtClean="0"/>
              <a:t>How </a:t>
            </a:r>
            <a:r>
              <a:rPr lang="en-US" sz="3200" dirty="0"/>
              <a:t>much time is needed to perform computations in </a:t>
            </a:r>
            <a:r>
              <a:rPr lang="en-US" sz="3200" dirty="0" smtClean="0"/>
              <a:t>the workflow?</a:t>
            </a:r>
          </a:p>
          <a:p>
            <a:pPr lvl="1"/>
            <a:r>
              <a:rPr lang="en-US" sz="3200" dirty="0" smtClean="0"/>
              <a:t>Will it take 5 </a:t>
            </a:r>
            <a:r>
              <a:rPr lang="en-US" sz="3200" dirty="0" smtClean="0">
                <a:solidFill>
                  <a:srgbClr val="376092"/>
                </a:solidFill>
              </a:rPr>
              <a:t>minutes</a:t>
            </a:r>
            <a:r>
              <a:rPr lang="en-US" sz="3200" dirty="0" smtClean="0">
                <a:solidFill>
                  <a:srgbClr val="8F0856"/>
                </a:solidFill>
              </a:rPr>
              <a:t> </a:t>
            </a:r>
            <a:r>
              <a:rPr lang="en-US" sz="3200" dirty="0" smtClean="0"/>
              <a:t>or 5 </a:t>
            </a:r>
            <a:r>
              <a:rPr lang="en-US" sz="3200" dirty="0" smtClean="0">
                <a:solidFill>
                  <a:srgbClr val="376092"/>
                </a:solidFill>
              </a:rPr>
              <a:t>weeks</a:t>
            </a:r>
            <a:r>
              <a:rPr lang="en-US" sz="3200" dirty="0" smtClean="0">
                <a:solidFill>
                  <a:srgbClr val="8F0856"/>
                </a:solidFill>
              </a:rPr>
              <a:t> </a:t>
            </a:r>
            <a:r>
              <a:rPr lang="en-US" sz="3200" dirty="0" smtClean="0"/>
              <a:t>to access ESGF data?</a:t>
            </a:r>
          </a:p>
          <a:p>
            <a:r>
              <a:rPr lang="en-US" sz="3200" dirty="0" smtClean="0"/>
              <a:t>Goal: determine best recommendation! </a:t>
            </a:r>
          </a:p>
          <a:p>
            <a:pPr marL="285750" lvl="1"/>
            <a:r>
              <a:rPr lang="en-US" sz="2800" dirty="0" smtClean="0"/>
              <a:t>Required for </a:t>
            </a:r>
            <a:r>
              <a:rPr lang="en-US" sz="2800" dirty="0"/>
              <a:t>global computing </a:t>
            </a:r>
            <a:r>
              <a:rPr lang="en-US" sz="2800" dirty="0" smtClean="0"/>
              <a:t>environment</a:t>
            </a:r>
          </a:p>
          <a:p>
            <a:pPr marL="742950" lvl="2"/>
            <a:r>
              <a:rPr lang="en-US" sz="2600" dirty="0" smtClean="0"/>
              <a:t>many </a:t>
            </a:r>
            <a:r>
              <a:rPr lang="en-US" sz="2600" dirty="0"/>
              <a:t>choices of resource allocation</a:t>
            </a:r>
          </a:p>
          <a:p>
            <a:endParaRPr lang="en-US" sz="3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370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5"/>
            <a:ext cx="10607843" cy="723511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Integrated data ecosystem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778" y="1927854"/>
            <a:ext cx="2148962" cy="3742803"/>
          </a:xfrm>
          <a:noFill/>
          <a:ln>
            <a:noFill/>
          </a:ln>
          <a:effectLst/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376092"/>
                </a:solidFill>
              </a:rPr>
              <a:t>Enabling integrated research</a:t>
            </a:r>
          </a:p>
          <a:p>
            <a:r>
              <a:rPr lang="en-US" dirty="0" smtClean="0">
                <a:solidFill>
                  <a:srgbClr val="376092"/>
                </a:solidFill>
              </a:rPr>
              <a:t>Data Center and interoperable services</a:t>
            </a:r>
          </a:p>
          <a:p>
            <a:r>
              <a:rPr lang="en-US" dirty="0" smtClean="0">
                <a:solidFill>
                  <a:srgbClr val="376092"/>
                </a:solidFill>
              </a:rPr>
              <a:t>Virtual Laboratory infrastructure</a:t>
            </a:r>
            <a:endParaRPr lang="en-US" dirty="0">
              <a:solidFill>
                <a:srgbClr val="37609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93359" y="2211832"/>
            <a:ext cx="2774779" cy="2709784"/>
            <a:chOff x="282999" y="2422603"/>
            <a:chExt cx="2774779" cy="2709784"/>
          </a:xfr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8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">
                <a:srgbClr val="376092"/>
              </a:gs>
            </a:gsLst>
            <a:lin ang="5400000" scaled="0"/>
          </a:gradFill>
          <a:effectLst/>
        </p:grpSpPr>
        <p:sp>
          <p:nvSpPr>
            <p:cNvPr id="5" name="Rounded Rectangle 4"/>
            <p:cNvSpPr/>
            <p:nvPr/>
          </p:nvSpPr>
          <p:spPr>
            <a:xfrm>
              <a:off x="282999" y="2422603"/>
              <a:ext cx="2774779" cy="2709784"/>
            </a:xfrm>
            <a:prstGeom prst="roundRect">
              <a:avLst/>
            </a:prstGeom>
            <a:grpFill/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/>
                <a:t>Critical Complex Data Generation Systems</a:t>
              </a:r>
              <a:endParaRPr lang="en-US" sz="14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60990" y="3035836"/>
              <a:ext cx="2604018" cy="2043419"/>
              <a:chOff x="360990" y="2935960"/>
              <a:chExt cx="2604018" cy="2043419"/>
            </a:xfrm>
            <a:grpFill/>
          </p:grpSpPr>
          <p:pic>
            <p:nvPicPr>
              <p:cNvPr id="7" name="Picture 4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787394" y="3862419"/>
                <a:ext cx="1177614" cy="897947"/>
              </a:xfrm>
              <a:prstGeom prst="roundRect">
                <a:avLst>
                  <a:gd name="adj" fmla="val 16667"/>
                </a:avLst>
              </a:prstGeom>
              <a:grpFill/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5354" y="4081432"/>
                <a:ext cx="1182623" cy="897947"/>
              </a:xfrm>
              <a:prstGeom prst="roundRect">
                <a:avLst>
                  <a:gd name="adj" fmla="val 16667"/>
                </a:avLst>
              </a:prstGeom>
              <a:grpFill/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60990" y="2935960"/>
                <a:ext cx="2604018" cy="926459"/>
              </a:xfrm>
              <a:prstGeom prst="roundRect">
                <a:avLst>
                  <a:gd name="adj" fmla="val 16667"/>
                </a:avLst>
              </a:prstGeom>
              <a:grpFill/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</p:grpSp>
      </p:grpSp>
      <p:sp>
        <p:nvSpPr>
          <p:cNvPr id="10" name="Rounded Rectangle 9"/>
          <p:cNvSpPr/>
          <p:nvPr/>
        </p:nvSpPr>
        <p:spPr>
          <a:xfrm>
            <a:off x="6491604" y="827705"/>
            <a:ext cx="2869670" cy="1357850"/>
          </a:xfrm>
          <a:prstGeom prst="round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8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">
                <a:schemeClr val="tx1"/>
              </a:gs>
            </a:gsLst>
            <a:lin ang="5400000" scaled="0"/>
          </a:gra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Data Collection and Management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Sensors, field and lab experiments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Data models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Transport and communications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Data quality and uncertainty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Storage, provenance and discovery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9491576" y="2703802"/>
            <a:ext cx="2600578" cy="1910943"/>
          </a:xfrm>
          <a:prstGeom prst="round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8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">
                <a:schemeClr val="tx1"/>
              </a:gs>
            </a:gsLst>
            <a:lin ang="5400000" scaled="0"/>
          </a:gra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Data Analytics (local</a:t>
            </a:r>
            <a:r>
              <a:rPr lang="en-US" sz="1400" dirty="0"/>
              <a:t> </a:t>
            </a:r>
            <a:r>
              <a:rPr lang="en-US" sz="1400" dirty="0" smtClean="0"/>
              <a:t>&amp; remote) 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Descriptive statistics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Graph analytics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Machine learning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Signal and image processing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Pattern discovery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Visualization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Exploratory analysis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6849659" y="5163016"/>
            <a:ext cx="2153560" cy="1431104"/>
          </a:xfrm>
          <a:prstGeom prst="round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8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">
                <a:srgbClr val="376092"/>
              </a:gs>
            </a:gsLst>
            <a:lin ang="5400000" scaled="0"/>
          </a:gra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/>
              <a:t>Decisions and Control</a:t>
            </a:r>
          </a:p>
          <a:p>
            <a:pPr algn="ctr"/>
            <a:r>
              <a:rPr lang="en-US" sz="1400" dirty="0" smtClean="0"/>
              <a:t>Design Optimization</a:t>
            </a:r>
          </a:p>
          <a:p>
            <a:pPr algn="ctr"/>
            <a:r>
              <a:rPr lang="en-US" sz="1400" dirty="0" smtClean="0"/>
              <a:t>Policy Making</a:t>
            </a:r>
          </a:p>
          <a:p>
            <a:pPr algn="ctr"/>
            <a:r>
              <a:rPr lang="en-US" sz="1400" dirty="0" smtClean="0"/>
              <a:t>(Humans)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Understanding and predicting use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6753025" y="3000165"/>
            <a:ext cx="2346829" cy="1348240"/>
          </a:xfrm>
          <a:prstGeom prst="round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8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">
                <a:schemeClr val="tx1"/>
              </a:gs>
            </a:gsLst>
            <a:lin ang="5400000" scaled="0"/>
          </a:gra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Data</a:t>
            </a:r>
            <a:r>
              <a:rPr lang="en-US" sz="1400" dirty="0" smtClean="0"/>
              <a:t>-Intensive </a:t>
            </a:r>
            <a:r>
              <a:rPr lang="en-US" sz="1400" dirty="0"/>
              <a:t>Computing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  Architectures </a:t>
            </a:r>
            <a:r>
              <a:rPr lang="en-US" sz="1200" dirty="0"/>
              <a:t>– persistent </a:t>
            </a:r>
            <a:r>
              <a:rPr lang="en-US" sz="1200" dirty="0" smtClean="0"/>
              <a:t> 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data </a:t>
            </a:r>
            <a:r>
              <a:rPr lang="en-US" sz="1200" dirty="0"/>
              <a:t>to streams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  Programming </a:t>
            </a:r>
            <a:r>
              <a:rPr lang="en-US" sz="1200" dirty="0"/>
              <a:t>environments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  Human computer </a:t>
            </a:r>
            <a:r>
              <a:rPr lang="en-US" sz="1200" dirty="0"/>
              <a:t>i</a:t>
            </a:r>
            <a:r>
              <a:rPr lang="en-US" sz="1200" dirty="0" smtClean="0"/>
              <a:t>nterface</a:t>
            </a:r>
            <a:endParaRPr lang="en-US" sz="1200" dirty="0"/>
          </a:p>
          <a:p>
            <a:endParaRPr lang="en-US" sz="1400" dirty="0"/>
          </a:p>
        </p:txBody>
      </p:sp>
      <p:sp>
        <p:nvSpPr>
          <p:cNvPr id="14" name="Bent Arrow 13"/>
          <p:cNvSpPr/>
          <p:nvPr/>
        </p:nvSpPr>
        <p:spPr>
          <a:xfrm rot="16200000">
            <a:off x="5081473" y="5181935"/>
            <a:ext cx="1060309" cy="977444"/>
          </a:xfrm>
          <a:prstGeom prst="bentArrow">
            <a:avLst>
              <a:gd name="adj1" fmla="val 26677"/>
              <a:gd name="adj2" fmla="val 25839"/>
              <a:gd name="adj3" fmla="val 25000"/>
              <a:gd name="adj4" fmla="val 75000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8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">
                <a:schemeClr val="tx1"/>
              </a:gs>
            </a:gsLst>
            <a:lin ang="5400000" scaled="0"/>
          </a:gra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Bent Arrow 14"/>
          <p:cNvSpPr/>
          <p:nvPr/>
        </p:nvSpPr>
        <p:spPr>
          <a:xfrm>
            <a:off x="5040041" y="1055572"/>
            <a:ext cx="1060309" cy="977444"/>
          </a:xfrm>
          <a:prstGeom prst="bentArrow">
            <a:avLst>
              <a:gd name="adj1" fmla="val 26677"/>
              <a:gd name="adj2" fmla="val 25839"/>
              <a:gd name="adj3" fmla="val 25000"/>
              <a:gd name="adj4" fmla="val 75000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8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">
                <a:schemeClr val="tx1"/>
              </a:gs>
            </a:gsLst>
            <a:lin ang="5400000" scaled="0"/>
          </a:gra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Up-Down Arrow 15"/>
          <p:cNvSpPr/>
          <p:nvPr/>
        </p:nvSpPr>
        <p:spPr>
          <a:xfrm>
            <a:off x="7658577" y="4409464"/>
            <a:ext cx="535725" cy="692492"/>
          </a:xfrm>
          <a:prstGeom prst="upDownArrow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8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">
                <a:schemeClr val="tx1"/>
              </a:gs>
            </a:gsLst>
            <a:lin ang="5400000" scaled="0"/>
          </a:gra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/>
          <p:cNvSpPr/>
          <p:nvPr/>
        </p:nvSpPr>
        <p:spPr>
          <a:xfrm>
            <a:off x="7658577" y="2246614"/>
            <a:ext cx="535725" cy="692492"/>
          </a:xfrm>
          <a:prstGeom prst="upDownArrow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8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">
                <a:schemeClr val="tx1"/>
              </a:gs>
            </a:gsLst>
            <a:lin ang="5400000" scaled="0"/>
          </a:gra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 Arrow 18"/>
          <p:cNvSpPr/>
          <p:nvPr/>
        </p:nvSpPr>
        <p:spPr>
          <a:xfrm rot="5400000">
            <a:off x="9574120" y="1398490"/>
            <a:ext cx="1489363" cy="1047656"/>
          </a:xfrm>
          <a:prstGeom prst="bentArrow">
            <a:avLst>
              <a:gd name="adj1" fmla="val 26677"/>
              <a:gd name="adj2" fmla="val 25839"/>
              <a:gd name="adj3" fmla="val 25000"/>
              <a:gd name="adj4" fmla="val 75000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8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">
                <a:schemeClr val="tx1"/>
              </a:gs>
            </a:gsLst>
            <a:lin ang="5400000" scaled="0"/>
          </a:gra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Bent Arrow 20"/>
          <p:cNvSpPr/>
          <p:nvPr/>
        </p:nvSpPr>
        <p:spPr>
          <a:xfrm rot="10800000">
            <a:off x="9683933" y="4898409"/>
            <a:ext cx="1087437" cy="1465279"/>
          </a:xfrm>
          <a:prstGeom prst="bentArrow">
            <a:avLst>
              <a:gd name="adj1" fmla="val 26677"/>
              <a:gd name="adj2" fmla="val 25839"/>
              <a:gd name="adj3" fmla="val 25000"/>
              <a:gd name="adj4" fmla="val 75000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8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">
                <a:schemeClr val="tx1"/>
              </a:gs>
            </a:gsLst>
            <a:lin ang="5400000" scaled="0"/>
          </a:gra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2" name="Up-Down Arrow 21"/>
          <p:cNvSpPr/>
          <p:nvPr/>
        </p:nvSpPr>
        <p:spPr>
          <a:xfrm rot="5400000">
            <a:off x="9224582" y="3549521"/>
            <a:ext cx="132161" cy="294131"/>
          </a:xfrm>
          <a:prstGeom prst="upDownArrow">
            <a:avLst/>
          </a:prstGeom>
          <a:solidFill>
            <a:srgbClr val="17375E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 rot="5400000">
            <a:off x="6494791" y="3549520"/>
            <a:ext cx="132161" cy="294131"/>
          </a:xfrm>
          <a:prstGeom prst="upDownArrow">
            <a:avLst/>
          </a:prstGeom>
          <a:solidFill>
            <a:srgbClr val="17375E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344600" y="995791"/>
            <a:ext cx="1662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Provenance </a:t>
            </a:r>
          </a:p>
          <a:p>
            <a:r>
              <a:rPr lang="en-US" dirty="0">
                <a:latin typeface="Arial Black"/>
                <a:cs typeface="Arial Black"/>
              </a:rPr>
              <a:t>	</a:t>
            </a:r>
            <a:r>
              <a:rPr lang="en-US" dirty="0" smtClean="0">
                <a:latin typeface="Arial Black"/>
                <a:cs typeface="Arial Black"/>
              </a:rPr>
              <a:t>Capture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98761" y="112921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Security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00408" y="5713254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Analytical</a:t>
            </a:r>
          </a:p>
          <a:p>
            <a:r>
              <a:rPr lang="en-US" dirty="0" smtClean="0">
                <a:latin typeface="Arial Black"/>
                <a:cs typeface="Arial Black"/>
              </a:rPr>
              <a:t>      Modeling</a:t>
            </a:r>
            <a:endParaRPr lang="en-US" dirty="0">
              <a:latin typeface="Arial Black"/>
              <a:cs typeface="Arial Black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71371" y="5990253"/>
            <a:ext cx="126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/>
                <a:cs typeface="Arial Black"/>
              </a:rPr>
              <a:t>Network</a:t>
            </a:r>
            <a:endParaRPr lang="en-US" dirty="0">
              <a:latin typeface="Arial Black"/>
              <a:cs typeface="Arial Black"/>
            </a:endParaRPr>
          </a:p>
        </p:txBody>
      </p:sp>
      <p:pic>
        <p:nvPicPr>
          <p:cNvPr id="28" name="Picture 27" descr="esgf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" t="22193" r="4828" b="29997"/>
          <a:stretch/>
        </p:blipFill>
        <p:spPr>
          <a:xfrm>
            <a:off x="3755902" y="1357036"/>
            <a:ext cx="1172385" cy="472537"/>
          </a:xfrm>
          <a:prstGeom prst="rect">
            <a:avLst/>
          </a:prstGeom>
        </p:spPr>
      </p:pic>
      <p:pic>
        <p:nvPicPr>
          <p:cNvPr id="30" name="Picture 29" descr="Unknow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948" y="5179327"/>
            <a:ext cx="1440416" cy="896441"/>
          </a:xfrm>
          <a:prstGeom prst="rect">
            <a:avLst/>
          </a:prstGeom>
        </p:spPr>
      </p:pic>
      <p:sp>
        <p:nvSpPr>
          <p:cNvPr id="20" name="Bent Arrow 19"/>
          <p:cNvSpPr/>
          <p:nvPr/>
        </p:nvSpPr>
        <p:spPr>
          <a:xfrm rot="16200000" flipV="1">
            <a:off x="9627990" y="4822264"/>
            <a:ext cx="1416659" cy="1082691"/>
          </a:xfrm>
          <a:prstGeom prst="bentArrow">
            <a:avLst>
              <a:gd name="adj1" fmla="val 0"/>
              <a:gd name="adj2" fmla="val 25839"/>
              <a:gd name="adj3" fmla="val 25000"/>
              <a:gd name="adj4" fmla="val 75000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8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">
                <a:schemeClr val="tx1"/>
              </a:gs>
            </a:gsLst>
            <a:lin ang="5400000" scaled="0"/>
          </a:gra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Bent Arrow 17"/>
          <p:cNvSpPr/>
          <p:nvPr/>
        </p:nvSpPr>
        <p:spPr>
          <a:xfrm rot="10800000" flipV="1">
            <a:off x="9584884" y="1055550"/>
            <a:ext cx="1060309" cy="1425132"/>
          </a:xfrm>
          <a:prstGeom prst="bentArrow">
            <a:avLst>
              <a:gd name="adj1" fmla="val 0"/>
              <a:gd name="adj2" fmla="val 25839"/>
              <a:gd name="adj3" fmla="val 25000"/>
              <a:gd name="adj4" fmla="val 75000"/>
            </a:avLst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8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">
                <a:schemeClr val="tx1"/>
              </a:gs>
            </a:gsLst>
            <a:lin ang="5400000" scaled="0"/>
          </a:gra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665" y="2049075"/>
            <a:ext cx="1105029" cy="56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593298" y="2143593"/>
            <a:ext cx="2323476" cy="101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ESGF </a:t>
            </a:r>
            <a:r>
              <a:rPr lang="en-US" smtClean="0"/>
              <a:t>Data requirements</a:t>
            </a: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593298" y="3585147"/>
            <a:ext cx="2323476" cy="101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Laboratory</a:t>
            </a:r>
          </a:p>
          <a:p>
            <a:pPr algn="ctr"/>
            <a:r>
              <a:rPr lang="en-US" dirty="0" smtClean="0"/>
              <a:t>performance data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593298" y="5026701"/>
            <a:ext cx="2323476" cy="101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Performance</a:t>
            </a:r>
          </a:p>
          <a:p>
            <a:pPr algn="ctr"/>
            <a:r>
              <a:rPr lang="en-US" dirty="0" smtClean="0"/>
              <a:t>archive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886423" y="3585147"/>
            <a:ext cx="2323476" cy="101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UQ response surface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358857" y="5026701"/>
            <a:ext cx="2323476" cy="101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timing data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343866" y="3585147"/>
            <a:ext cx="2323476" cy="101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</a:t>
            </a:r>
          </a:p>
          <a:p>
            <a:pPr algn="ctr"/>
            <a:r>
              <a:rPr lang="en-US" dirty="0" smtClean="0"/>
              <a:t>allocation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>
            <a:off x="5126636" y="4034853"/>
            <a:ext cx="554636" cy="132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2510737">
            <a:off x="5126636" y="2873111"/>
            <a:ext cx="554636" cy="169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9118962">
            <a:off x="5139392" y="5302648"/>
            <a:ext cx="554636" cy="168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0800000" flipV="1">
            <a:off x="5886423" y="5411449"/>
            <a:ext cx="2434360" cy="192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8415050" y="4089577"/>
            <a:ext cx="554636" cy="132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Model the workflow</a:t>
            </a:r>
            <a:endParaRPr lang="en-US" b="1" dirty="0">
              <a:solidFill>
                <a:srgbClr val="8F08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Integration into ESGF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485" y="1752600"/>
            <a:ext cx="10018713" cy="4618220"/>
          </a:xfrm>
        </p:spPr>
        <p:txBody>
          <a:bodyPr>
            <a:noAutofit/>
          </a:bodyPr>
          <a:lstStyle/>
          <a:p>
            <a:r>
              <a:rPr lang="en-US" dirty="0" smtClean="0"/>
              <a:t>Principle interface is through the </a:t>
            </a:r>
            <a:r>
              <a:rPr lang="en-US" dirty="0" smtClean="0">
                <a:solidFill>
                  <a:srgbClr val="376092"/>
                </a:solidFill>
              </a:rPr>
              <a:t>Virtual Laboratory</a:t>
            </a:r>
          </a:p>
          <a:p>
            <a:r>
              <a:rPr lang="en-US" dirty="0" smtClean="0"/>
              <a:t>Analyze the </a:t>
            </a:r>
            <a:r>
              <a:rPr lang="en-US" dirty="0" smtClean="0">
                <a:solidFill>
                  <a:srgbClr val="376092"/>
                </a:solidFill>
              </a:rPr>
              <a:t>ESGF data requirements</a:t>
            </a:r>
          </a:p>
          <a:p>
            <a:r>
              <a:rPr lang="en-US" dirty="0" smtClean="0"/>
              <a:t>Recommend </a:t>
            </a:r>
            <a:r>
              <a:rPr lang="en-US" dirty="0" smtClean="0">
                <a:solidFill>
                  <a:srgbClr val="376092"/>
                </a:solidFill>
              </a:rPr>
              <a:t>resource allocation </a:t>
            </a:r>
            <a:r>
              <a:rPr lang="en-US" dirty="0" smtClean="0"/>
              <a:t>and utilization </a:t>
            </a:r>
          </a:p>
          <a:p>
            <a:pPr lvl="1"/>
            <a:r>
              <a:rPr lang="en-US" sz="2400" dirty="0" smtClean="0"/>
              <a:t>Display  a table of  resource configurations and performance projections</a:t>
            </a:r>
          </a:p>
          <a:p>
            <a:r>
              <a:rPr lang="en-US" dirty="0" smtClean="0"/>
              <a:t>Operation Modes </a:t>
            </a:r>
          </a:p>
          <a:p>
            <a:pPr lvl="1"/>
            <a:r>
              <a:rPr lang="en-US" sz="2400" dirty="0" smtClean="0"/>
              <a:t>Interactive  and Automatic </a:t>
            </a:r>
          </a:p>
          <a:p>
            <a:r>
              <a:rPr lang="en-US" dirty="0" smtClean="0"/>
              <a:t>Record actual </a:t>
            </a:r>
            <a:r>
              <a:rPr lang="en-US" dirty="0" smtClean="0">
                <a:solidFill>
                  <a:srgbClr val="376092"/>
                </a:solidFill>
              </a:rPr>
              <a:t>performance characteristics </a:t>
            </a:r>
            <a:r>
              <a:rPr lang="en-US" dirty="0" smtClean="0"/>
              <a:t>for subsequent analysis</a:t>
            </a:r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317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Summary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84310" y="1439057"/>
            <a:ext cx="10018713" cy="517160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Uncertainty Quantification</a:t>
            </a:r>
          </a:p>
          <a:p>
            <a:pPr lvl="1"/>
            <a:r>
              <a:rPr lang="en-US" sz="2800" dirty="0">
                <a:solidFill>
                  <a:srgbClr val="376092"/>
                </a:solidFill>
              </a:rPr>
              <a:t>I</a:t>
            </a:r>
            <a:r>
              <a:rPr lang="en-US" sz="2800" dirty="0" smtClean="0">
                <a:solidFill>
                  <a:srgbClr val="376092"/>
                </a:solidFill>
              </a:rPr>
              <a:t>mprove understanding of application uncertainty</a:t>
            </a:r>
          </a:p>
          <a:p>
            <a:pPr lvl="2"/>
            <a:r>
              <a:rPr lang="en-US" sz="2800" dirty="0" smtClean="0">
                <a:solidFill>
                  <a:srgbClr val="376092"/>
                </a:solidFill>
              </a:rPr>
              <a:t>What are the error bars?</a:t>
            </a:r>
          </a:p>
          <a:p>
            <a:pPr lvl="1"/>
            <a:r>
              <a:rPr lang="en-US" sz="2800" dirty="0" smtClean="0"/>
              <a:t>Leverage packages: PSUADE and DAKOTA</a:t>
            </a:r>
          </a:p>
          <a:p>
            <a:r>
              <a:rPr lang="en-US" sz="2800" dirty="0" smtClean="0"/>
              <a:t>Analytic Modelling </a:t>
            </a:r>
          </a:p>
          <a:p>
            <a:pPr lvl="1"/>
            <a:r>
              <a:rPr lang="en-US" sz="2800" dirty="0" smtClean="0"/>
              <a:t>Provide </a:t>
            </a:r>
            <a:r>
              <a:rPr lang="en-US" sz="2800" dirty="0" smtClean="0">
                <a:solidFill>
                  <a:srgbClr val="376092"/>
                </a:solidFill>
              </a:rPr>
              <a:t>best timing estimate for end user of virtual laboratory</a:t>
            </a:r>
          </a:p>
          <a:p>
            <a:pPr lvl="2"/>
            <a:r>
              <a:rPr lang="en-US" sz="2800" dirty="0" smtClean="0">
                <a:solidFill>
                  <a:srgbClr val="376092"/>
                </a:solidFill>
              </a:rPr>
              <a:t>How does a user distribute their computation efficiently?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6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4880</TotalTime>
  <Words>550</Words>
  <Application>Microsoft Macintosh PowerPoint</Application>
  <PresentationFormat>Widescreen</PresentationFormat>
  <Paragraphs>176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Black</vt:lpstr>
      <vt:lpstr>Calibri</vt:lpstr>
      <vt:lpstr>Corbel</vt:lpstr>
      <vt:lpstr>ＭＳ Ｐゴシック</vt:lpstr>
      <vt:lpstr>Times New Roman</vt:lpstr>
      <vt:lpstr>Arial</vt:lpstr>
      <vt:lpstr>Parallax</vt:lpstr>
      <vt:lpstr>Uncertainty Quantification  and  Analytical Modeling</vt:lpstr>
      <vt:lpstr>Uncertainty Quantification (UQ) </vt:lpstr>
      <vt:lpstr>UQ techniques and methodologies</vt:lpstr>
      <vt:lpstr>MARS algorithm</vt:lpstr>
      <vt:lpstr>Analytical Modeling (AM) </vt:lpstr>
      <vt:lpstr>Integrated data ecosystem</vt:lpstr>
      <vt:lpstr>Model the workflow</vt:lpstr>
      <vt:lpstr>Integration into ESGF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Williams</dc:creator>
  <cp:lastModifiedBy>Williams, Dean N.</cp:lastModifiedBy>
  <cp:revision>89</cp:revision>
  <dcterms:created xsi:type="dcterms:W3CDTF">2017-04-12T15:43:38Z</dcterms:created>
  <dcterms:modified xsi:type="dcterms:W3CDTF">2017-06-05T01:11:51Z</dcterms:modified>
</cp:coreProperties>
</file>