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tiff" ContentType="image/tiff"/>
  <Default Extension="emf" ContentType="image/x-emf"/>
  <Default Extension="rels" ContentType="application/vnd.openxmlformats-package.relationships+xml"/>
  <Default Extension="wdp" ContentType="image/vnd.ms-photo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9" r:id="rId1"/>
  </p:sldMasterIdLst>
  <p:notesMasterIdLst>
    <p:notesMasterId r:id="rId13"/>
  </p:notesMasterIdLst>
  <p:handoutMasterIdLst>
    <p:handoutMasterId r:id="rId14"/>
  </p:handoutMasterIdLst>
  <p:sldIdLst>
    <p:sldId id="493" r:id="rId2"/>
    <p:sldId id="538" r:id="rId3"/>
    <p:sldId id="539" r:id="rId4"/>
    <p:sldId id="544" r:id="rId5"/>
    <p:sldId id="543" r:id="rId6"/>
    <p:sldId id="545" r:id="rId7"/>
    <p:sldId id="548" r:id="rId8"/>
    <p:sldId id="546" r:id="rId9"/>
    <p:sldId id="540" r:id="rId10"/>
    <p:sldId id="549" r:id="rId11"/>
    <p:sldId id="537" r:id="rId12"/>
  </p:sldIdLst>
  <p:sldSz cx="9144000" cy="6858000" type="screen4x3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905">
          <p15:clr>
            <a:srgbClr val="A4A3A4"/>
          </p15:clr>
        </p15:guide>
        <p15:guide id="2" orient="horz" pos="4002">
          <p15:clr>
            <a:srgbClr val="A4A3A4"/>
          </p15:clr>
        </p15:guide>
        <p15:guide id="3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2">
          <p15:clr>
            <a:srgbClr val="A4A3A4"/>
          </p15:clr>
        </p15:guide>
        <p15:guide id="2" pos="221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0000"/>
    <a:srgbClr val="871B2C"/>
    <a:srgbClr val="AED9F6"/>
    <a:srgbClr val="004200"/>
    <a:srgbClr val="FFFFFF"/>
    <a:srgbClr val="375F92"/>
    <a:srgbClr val="0000FF"/>
    <a:srgbClr val="024200"/>
    <a:srgbClr val="000000"/>
    <a:srgbClr val="0F4F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568" autoAdjust="0"/>
    <p:restoredTop sz="90148" autoAdjust="0"/>
  </p:normalViewPr>
  <p:slideViewPr>
    <p:cSldViewPr snapToGrid="0">
      <p:cViewPr>
        <p:scale>
          <a:sx n="121" d="100"/>
          <a:sy n="121" d="100"/>
        </p:scale>
        <p:origin x="-408" y="-128"/>
      </p:cViewPr>
      <p:guideLst>
        <p:guide orient="horz" pos="905"/>
        <p:guide orient="horz" pos="400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70" d="100"/>
        <a:sy n="170" d="100"/>
      </p:scale>
      <p:origin x="0" y="0"/>
    </p:cViewPr>
  </p:sorterViewPr>
  <p:notesViewPr>
    <p:cSldViewPr snapToObjects="1">
      <p:cViewPr varScale="1">
        <p:scale>
          <a:sx n="165" d="100"/>
          <a:sy n="165" d="100"/>
        </p:scale>
        <p:origin x="-5256" y="-112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4" Type="http://schemas.openxmlformats.org/officeDocument/2006/relationships/handoutMaster" Target="handoutMasters/handoutMaster1.xml"/><Relationship Id="rId15" Type="http://schemas.openxmlformats.org/officeDocument/2006/relationships/printerSettings" Target="printerSettings/printerSettings1.bin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r">
              <a:defRPr sz="1100"/>
            </a:lvl1pPr>
          </a:lstStyle>
          <a:p>
            <a:fld id="{7A1D2F2F-8618-2143-A89B-2D6D3F007EBC}" type="datetimeFigureOut">
              <a:rPr lang="en-US" smtClean="0">
                <a:latin typeface="Arial"/>
              </a:rPr>
              <a:pPr/>
              <a:t>12/7/15</a:t>
            </a:fld>
            <a:endParaRPr lang="en-US" dirty="0">
              <a:latin typeface="Arial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l">
              <a:defRPr sz="1100"/>
            </a:lvl1pPr>
          </a:lstStyle>
          <a:p>
            <a:endParaRPr lang="en-US" dirty="0">
              <a:latin typeface="Aria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r">
              <a:defRPr sz="1100"/>
            </a:lvl1pPr>
          </a:lstStyle>
          <a:p>
            <a:fld id="{CE221CE3-F987-1944-AB66-8BE5522C5EC6}" type="slidenum">
              <a:rPr lang="en-US" smtClean="0">
                <a:latin typeface="Arial"/>
              </a:rPr>
              <a:pPr/>
              <a:t>‹#›</a:t>
            </a:fld>
            <a:endParaRPr lang="en-US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284817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2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/>
          <a:lstStyle>
            <a:lvl1pPr algn="r">
              <a:defRPr sz="1100">
                <a:latin typeface="Arial"/>
              </a:defRPr>
            </a:lvl1pPr>
          </a:lstStyle>
          <a:p>
            <a:fld id="{D8B0A143-2353-BE4A-A6C4-57C9AE3FBC68}" type="datetimeFigureOut">
              <a:rPr lang="en-US" smtClean="0"/>
              <a:pPr/>
              <a:t>12/7/15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253" tIns="46627" rIns="93253" bIns="46627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5"/>
            <a:ext cx="5618480" cy="4189095"/>
          </a:xfrm>
          <a:prstGeom prst="rect">
            <a:avLst/>
          </a:prstGeom>
        </p:spPr>
        <p:txBody>
          <a:bodyPr vert="horz" lIns="93253" tIns="46627" rIns="93253" bIns="46627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l">
              <a:defRPr sz="1100">
                <a:latin typeface="Arial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31"/>
            <a:ext cx="3043343" cy="465455"/>
          </a:xfrm>
          <a:prstGeom prst="rect">
            <a:avLst/>
          </a:prstGeom>
        </p:spPr>
        <p:txBody>
          <a:bodyPr vert="horz" lIns="93253" tIns="46627" rIns="93253" bIns="46627" rtlCol="0" anchor="b"/>
          <a:lstStyle>
            <a:lvl1pPr algn="r">
              <a:defRPr sz="1100">
                <a:latin typeface="Arial"/>
              </a:defRPr>
            </a:lvl1pPr>
          </a:lstStyle>
          <a:p>
            <a:fld id="{4CFDF800-FE0E-A944-8AC1-D57C07B352F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676509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FDF800-FE0E-A944-8AC1-D57C07B352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914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4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>
          <a:xfrm>
            <a:off x="-378" y="6316956"/>
            <a:ext cx="9144000" cy="544880"/>
          </a:xfrm>
          <a:prstGeom prst="rect">
            <a:avLst/>
          </a:prstGeom>
          <a:gradFill flip="none" rotWithShape="1">
            <a:gsLst>
              <a:gs pos="0">
                <a:srgbClr val="294861"/>
              </a:gs>
              <a:gs pos="46000">
                <a:schemeClr val="accent1">
                  <a:lumMod val="50000"/>
                </a:schemeClr>
              </a:gs>
              <a:gs pos="100000">
                <a:srgbClr val="4388B8"/>
              </a:gs>
            </a:gsLst>
            <a:lin ang="16200000" scaled="1"/>
            <a:tileRect/>
          </a:grad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Arial"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 hasCustomPrompt="1"/>
          </p:nvPr>
        </p:nvSpPr>
        <p:spPr>
          <a:xfrm>
            <a:off x="457200" y="565126"/>
            <a:ext cx="8229600" cy="1447576"/>
          </a:xfrm>
        </p:spPr>
        <p:txBody>
          <a:bodyPr anchor="b" anchorCtr="0"/>
          <a:lstStyle>
            <a:lvl1pPr>
              <a:lnSpc>
                <a:spcPts val="3800"/>
              </a:lnSpc>
              <a:defRPr sz="3600" b="1" i="0">
                <a:solidFill>
                  <a:schemeClr val="accent1">
                    <a:lumMod val="75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 smtClean="0"/>
              <a:t>Click to edit </a:t>
            </a:r>
            <a:br>
              <a:rPr lang="en-US" dirty="0" smtClean="0"/>
            </a:br>
            <a:r>
              <a:rPr lang="en-US" dirty="0" smtClean="0"/>
              <a:t>Master title style</a:t>
            </a:r>
            <a:endParaRPr lang="en-US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7201" y="2024863"/>
            <a:ext cx="5629274" cy="369888"/>
          </a:xfrm>
        </p:spPr>
        <p:txBody>
          <a:bodyPr>
            <a:noAutofit/>
          </a:bodyPr>
          <a:lstStyle>
            <a:lvl1pPr>
              <a:lnSpc>
                <a:spcPts val="2200"/>
              </a:lnSpc>
              <a:buNone/>
              <a:defRPr sz="2000" b="0">
                <a:latin typeface="Arial"/>
                <a:cs typeface="Arial"/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1" y="3096715"/>
            <a:ext cx="4572000" cy="477838"/>
          </a:xfrm>
        </p:spPr>
        <p:txBody>
          <a:bodyPr rIns="182880" anchor="b" anchorCtr="0">
            <a:noAutofit/>
          </a:bodyPr>
          <a:lstStyle>
            <a:lvl1pPr marL="57150" indent="0" algn="r">
              <a:spcBef>
                <a:spcPts val="0"/>
              </a:spcBef>
              <a:buNone/>
              <a:defRPr sz="1600" b="0"/>
            </a:lvl1pPr>
            <a:lvl2pPr marL="342900" indent="0" algn="r">
              <a:buNone/>
              <a:defRPr sz="1600" b="0"/>
            </a:lvl2pPr>
            <a:lvl3pPr marL="628650" indent="0" algn="r">
              <a:buNone/>
              <a:defRPr sz="1600" b="0"/>
            </a:lvl3pPr>
            <a:lvl4pPr marL="857250" indent="0" algn="r">
              <a:buNone/>
              <a:defRPr sz="1600" b="0"/>
            </a:lvl4pPr>
            <a:lvl5pPr marL="1085850" indent="0" algn="r">
              <a:buNone/>
              <a:defRPr sz="1600" b="0"/>
            </a:lvl5pPr>
          </a:lstStyle>
          <a:p>
            <a:pPr lvl="0"/>
            <a:r>
              <a:rPr lang="en-US" dirty="0" smtClean="0"/>
              <a:t>Authors Name</a:t>
            </a:r>
          </a:p>
          <a:p>
            <a:pPr lvl="0"/>
            <a:r>
              <a:rPr lang="en-US" dirty="0" smtClean="0"/>
              <a:t>Title</a:t>
            </a:r>
            <a:endParaRPr lang="en-US" dirty="0"/>
          </a:p>
        </p:txBody>
      </p:sp>
      <p:sp>
        <p:nvSpPr>
          <p:cNvPr id="20" name="Rectangle 19"/>
          <p:cNvSpPr/>
          <p:nvPr userDrawn="1"/>
        </p:nvSpPr>
        <p:spPr>
          <a:xfrm>
            <a:off x="0" y="0"/>
            <a:ext cx="9144000" cy="112889"/>
          </a:xfrm>
          <a:prstGeom prst="rect">
            <a:avLst/>
          </a:prstGeom>
          <a:solidFill>
            <a:schemeClr val="accent1">
              <a:lumMod val="75000"/>
            </a:schemeClr>
          </a:solid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dirty="0">
              <a:latin typeface="Arial"/>
            </a:endParaRPr>
          </a:p>
        </p:txBody>
      </p:sp>
      <p:pic>
        <p:nvPicPr>
          <p:cNvPr id="11" name="Picture 10" descr="ICNWG Image.tiff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2" t="8533" r="2253" b="3041"/>
          <a:stretch/>
        </p:blipFill>
        <p:spPr>
          <a:xfrm>
            <a:off x="0" y="3579687"/>
            <a:ext cx="9144000" cy="2797494"/>
          </a:xfrm>
          <a:prstGeom prst="rect">
            <a:avLst/>
          </a:prstGeom>
        </p:spPr>
      </p:pic>
      <p:pic>
        <p:nvPicPr>
          <p:cNvPr id="2" name="Picture 1" descr="esgf.png"/>
          <p:cNvPicPr>
            <a:picLocks noChangeAspect="1"/>
          </p:cNvPicPr>
          <p:nvPr userDrawn="1"/>
        </p:nvPicPr>
        <p:blipFill rotWithShape="1"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499" t="27373" r="13951" b="37336"/>
          <a:stretch/>
        </p:blipFill>
        <p:spPr>
          <a:xfrm>
            <a:off x="7454160" y="6390414"/>
            <a:ext cx="1243373" cy="400869"/>
          </a:xfrm>
          <a:prstGeom prst="rect">
            <a:avLst/>
          </a:prstGeom>
        </p:spPr>
      </p:pic>
      <p:pic>
        <p:nvPicPr>
          <p:cNvPr id="5" name="Picture 4" descr="Sphere.png"/>
          <p:cNvPicPr>
            <a:picLocks noChangeAspect="1"/>
          </p:cNvPicPr>
          <p:nvPr userDrawn="1"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96" t="14700" r="12686" b="8691"/>
          <a:stretch/>
        </p:blipFill>
        <p:spPr>
          <a:xfrm>
            <a:off x="8282400" y="6341186"/>
            <a:ext cx="441728" cy="44089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IMS Logo.png"/>
          <p:cNvPicPr>
            <a:picLocks noChangeAspect="1"/>
          </p:cNvPicPr>
          <p:nvPr userDrawn="1"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11" y="4266917"/>
            <a:ext cx="2222099" cy="19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7189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6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62014" y="6476999"/>
            <a:ext cx="384195" cy="274320"/>
          </a:xfrm>
          <a:prstGeom prst="rect">
            <a:avLst/>
          </a:prstGeom>
        </p:spPr>
        <p:txBody>
          <a:bodyPr/>
          <a:lstStyle/>
          <a:p>
            <a:fld id="{F621BA9E-024D-DE4D-A8C8-2AC39C7987F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54590"/>
          </a:xfrm>
          <a:prstGeom prst="rect">
            <a:avLst/>
          </a:prstGeom>
          <a:noFill/>
          <a:effectLst/>
        </p:spPr>
        <p:txBody>
          <a:bodyPr vert="horz" lIns="91440" rIns="45720" rtlCol="0" anchor="ctr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983973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lIns="0" bIns="0"/>
          <a:lstStyle>
            <a:lvl1pPr eaLnBrk="1" latinLnBrk="0" hangingPunct="1">
              <a:spcBef>
                <a:spcPts val="1800"/>
              </a:spcBef>
              <a:spcAft>
                <a:spcPts val="0"/>
              </a:spcAft>
              <a:defRPr/>
            </a:lvl1pPr>
            <a:lvl2pPr eaLnBrk="1" latinLnBrk="0" hangingPunct="1">
              <a:spcAft>
                <a:spcPts val="0"/>
              </a:spcAft>
              <a:defRPr/>
            </a:lvl2pPr>
            <a:lvl3pPr eaLnBrk="1" latinLnBrk="0" hangingPunct="1">
              <a:spcAft>
                <a:spcPts val="0"/>
              </a:spcAft>
              <a:defRPr/>
            </a:lvl3pPr>
            <a:lvl4pPr eaLnBrk="1" latinLnBrk="0" hangingPunct="1">
              <a:spcAft>
                <a:spcPts val="0"/>
              </a:spcAft>
              <a:defRPr/>
            </a:lvl4pPr>
            <a:lvl5pPr eaLnBrk="1" latinLnBrk="0" hangingPunct="1">
              <a:spcAft>
                <a:spcPts val="0"/>
              </a:spcAft>
              <a:defRPr/>
            </a:lvl5pPr>
          </a:lstStyle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5" name="Title Placeholder 1"/>
          <p:cNvSpPr>
            <a:spLocks noGrp="1"/>
          </p:cNvSpPr>
          <p:nvPr>
            <p:ph type="title"/>
          </p:nvPr>
        </p:nvSpPr>
        <p:spPr>
          <a:xfrm>
            <a:off x="457200" y="219507"/>
            <a:ext cx="8229600" cy="1008771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with side-text-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with side-text-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726214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083121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with side-by-side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lnSpc>
                <a:spcPct val="90000"/>
              </a:lnSpc>
              <a:defRPr>
                <a:effectLst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65826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4718649" y="1436688"/>
            <a:ext cx="3968496" cy="4881532"/>
          </a:xfrm>
        </p:spPr>
        <p:txBody>
          <a:bodyPr/>
          <a:lstStyle>
            <a:lvl1pPr>
              <a:spcBef>
                <a:spcPts val="1200"/>
              </a:spcBef>
              <a:spcAft>
                <a:spcPts val="600"/>
              </a:spcAft>
              <a:defRPr/>
            </a:lvl1pPr>
            <a:lvl2pPr>
              <a:spcAft>
                <a:spcPts val="600"/>
              </a:spcAft>
              <a:defRPr/>
            </a:lvl2pPr>
            <a:lvl3pPr>
              <a:spcAft>
                <a:spcPts val="600"/>
              </a:spcAft>
              <a:defRPr/>
            </a:lvl3pPr>
            <a:lvl4pPr>
              <a:spcAft>
                <a:spcPts val="600"/>
              </a:spcAft>
              <a:defRPr/>
            </a:lvl4pPr>
            <a:lvl5pPr>
              <a:spcAft>
                <a:spcPts val="600"/>
              </a:spcAft>
              <a:defRPr/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2294128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Full Imag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0" y="0"/>
            <a:ext cx="9143999" cy="1228907"/>
          </a:xfrm>
          <a:solidFill>
            <a:schemeClr val="bg1"/>
          </a:solidFill>
          <a:effectLst/>
        </p:spPr>
        <p:txBody>
          <a:bodyPr vert="horz" lIns="457200" rIns="45720" rtlCol="0" anchor="ctr" anchorCtr="0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>
            <a:lvl1pPr marL="233363" indent="0" algn="l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0" lang="en-US" sz="3200" b="1" kern="1200" dirty="0">
                <a:solidFill>
                  <a:schemeClr val="accent1">
                    <a:lumMod val="75000"/>
                  </a:schemeClr>
                </a:solidFill>
                <a:effectLst/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Full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4000" cy="6349042"/>
          </a:xfrm>
        </p:spPr>
        <p:txBody>
          <a:bodyPr/>
          <a:lstStyle/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9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3" name="Rectangle 2"/>
          <p:cNvSpPr/>
          <p:nvPr userDrawn="1"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/>
            </a:endParaRPr>
          </a:p>
        </p:txBody>
      </p:sp>
      <p:sp>
        <p:nvSpPr>
          <p:cNvPr id="4" name="TextBox 3"/>
          <p:cNvSpPr txBox="1"/>
          <p:nvPr userDrawn="1"/>
        </p:nvSpPr>
        <p:spPr>
          <a:xfrm>
            <a:off x="484953" y="6698646"/>
            <a:ext cx="873871" cy="92333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l"/>
            <a:r>
              <a:rPr lang="en-US" sz="600" dirty="0" smtClean="0">
                <a:latin typeface="Arial"/>
                <a:cs typeface="Arial"/>
              </a:rPr>
              <a:t>LLNL-PRES-</a:t>
            </a:r>
            <a:r>
              <a:rPr lang="en-US" sz="600" dirty="0" err="1" smtClean="0">
                <a:latin typeface="Arial"/>
                <a:cs typeface="Arial"/>
              </a:rPr>
              <a:t>xxxxxx</a:t>
            </a:r>
            <a:endParaRPr lang="en-US" sz="600" dirty="0" smtClean="0">
              <a:latin typeface="Arial"/>
              <a:cs typeface="Arial"/>
            </a:endParaRPr>
          </a:p>
        </p:txBody>
      </p:sp>
      <p:sp>
        <p:nvSpPr>
          <p:cNvPr id="5" name="Slide Number Placeholder 7"/>
          <p:cNvSpPr txBox="1">
            <a:spLocks/>
          </p:cNvSpPr>
          <p:nvPr userDrawn="1"/>
        </p:nvSpPr>
        <p:spPr>
          <a:xfrm>
            <a:off x="8826123" y="6403252"/>
            <a:ext cx="317877" cy="454747"/>
          </a:xfrm>
          <a:prstGeom prst="rect">
            <a:avLst/>
          </a:prstGeom>
        </p:spPr>
        <p:txBody>
          <a:bodyPr rIns="45720" anchor="ctr" anchorCtr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pic>
        <p:nvPicPr>
          <p:cNvPr id="6" name="Picture 5" descr="NNSA_trans.png"/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87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268" y="6449398"/>
            <a:ext cx="1012806" cy="390396"/>
          </a:xfrm>
          <a:prstGeom prst="rect">
            <a:avLst/>
          </a:prstGeom>
        </p:spPr>
      </p:pic>
      <p:pic>
        <p:nvPicPr>
          <p:cNvPr id="7" name="Picture 6" descr="lab_icon_text_no_background_rgb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28" y="6496327"/>
            <a:ext cx="2731791" cy="278643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0" y="6355080"/>
            <a:ext cx="9144000" cy="5029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Ins="0" rtlCol="0" anchor="ctr"/>
          <a:lstStyle/>
          <a:p>
            <a:pPr algn="ctr"/>
            <a:endParaRPr lang="en-US" dirty="0">
              <a:latin typeface="Arial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20136"/>
            <a:ext cx="8229600" cy="1005840"/>
          </a:xfrm>
          <a:prstGeom prst="rect">
            <a:avLst/>
          </a:prstGeom>
          <a:effectLst/>
        </p:spPr>
        <p:txBody>
          <a:bodyPr vert="horz" lIns="0" rIns="45720" rtlCol="0" anchor="ctr" anchorCtr="0">
            <a:no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441524"/>
            <a:ext cx="8229600" cy="490688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1" y="635508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>
              <a:latin typeface="Arial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135065" y="6569071"/>
            <a:ext cx="873871" cy="123111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spAutoFit/>
          </a:bodyPr>
          <a:lstStyle/>
          <a:p>
            <a:pPr algn="ctr"/>
            <a:r>
              <a:rPr lang="en-US" sz="800" dirty="0" smtClean="0">
                <a:latin typeface="Arial"/>
                <a:cs typeface="Arial"/>
              </a:rPr>
              <a:t>Williams</a:t>
            </a:r>
          </a:p>
        </p:txBody>
      </p:sp>
      <p:sp>
        <p:nvSpPr>
          <p:cNvPr id="19" name="Slide Number Placeholder 7"/>
          <p:cNvSpPr txBox="1">
            <a:spLocks/>
          </p:cNvSpPr>
          <p:nvPr/>
        </p:nvSpPr>
        <p:spPr>
          <a:xfrm>
            <a:off x="8715691" y="6403253"/>
            <a:ext cx="317877" cy="454747"/>
          </a:xfrm>
          <a:prstGeom prst="rect">
            <a:avLst/>
          </a:prstGeom>
        </p:spPr>
        <p:txBody>
          <a:bodyPr rIns="45720" anchor="ctr" anchorCtr="0"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AD690BD-BADF-4FBD-97E7-557E707EBBB2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-6059" y="1267155"/>
            <a:ext cx="9150059" cy="0"/>
          </a:xfrm>
          <a:prstGeom prst="line">
            <a:avLst/>
          </a:prstGeom>
          <a:ln w="3810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1" name="Grafik 17"/>
          <p:cNvPicPr>
            <a:picLocks noChangeAspect="1"/>
          </p:cNvPicPr>
          <p:nvPr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13" t="27026" r="13383" b="36871"/>
          <a:stretch/>
        </p:blipFill>
        <p:spPr>
          <a:xfrm>
            <a:off x="386512" y="6410873"/>
            <a:ext cx="1168738" cy="43950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5" r:id="rId4"/>
    <p:sldLayoutId id="2147483722" r:id="rId5"/>
    <p:sldLayoutId id="2147483721" r:id="rId6"/>
    <p:sldLayoutId id="2147483717" r:id="rId7"/>
    <p:sldLayoutId id="2147483718" r:id="rId8"/>
    <p:sldLayoutId id="2147483719" r:id="rId9"/>
    <p:sldLayoutId id="2147483723" r:id="rId10"/>
    <p:sldLayoutId id="2147483724" r:id="rId11"/>
  </p:sldLayoutIdLst>
  <p:hf hdr="0" ftr="0" dt="0"/>
  <p:txStyles>
    <p:titleStyle>
      <a:lvl1pPr algn="l" rtl="0" eaLnBrk="1" latinLnBrk="0" hangingPunct="1">
        <a:lnSpc>
          <a:spcPct val="90000"/>
        </a:lnSpc>
        <a:spcBef>
          <a:spcPct val="0"/>
        </a:spcBef>
        <a:buNone/>
        <a:defRPr kumimoji="0" sz="3200" b="1" kern="1200">
          <a:solidFill>
            <a:schemeClr val="accent1">
              <a:lumMod val="75000"/>
            </a:schemeClr>
          </a:solidFill>
          <a:effectLst/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85750" indent="-228600" algn="l" rtl="0" eaLnBrk="1" latinLnBrk="0" hangingPunct="1">
        <a:spcBef>
          <a:spcPts val="1800"/>
        </a:spcBef>
        <a:spcAft>
          <a:spcPts val="0"/>
        </a:spcAft>
        <a:buClr>
          <a:schemeClr val="accent1">
            <a:lumMod val="75000"/>
          </a:schemeClr>
        </a:buClr>
        <a:buSzPct val="90000"/>
        <a:buFont typeface="Wingdings" charset="2"/>
        <a:buChar char="§"/>
        <a:tabLst/>
        <a:defRPr kumimoji="0" sz="2400" b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28650" indent="-2857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Calibri" panose="020F0502020204030204" pitchFamily="34" charset="0"/>
        <a:buChar char="—"/>
        <a:defRPr kumimoji="0" sz="20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800100" indent="-171450" algn="l" rtl="0" eaLnBrk="1" latinLnBrk="0" hangingPunct="1">
        <a:spcBef>
          <a:spcPts val="0"/>
        </a:spcBef>
        <a:spcAft>
          <a:spcPts val="0"/>
        </a:spcAft>
        <a:buClrTx/>
        <a:buSzPct val="90000"/>
        <a:buFont typeface="Arial" panose="020B0604020202020204" pitchFamily="34" charset="0"/>
        <a:buChar char="•"/>
        <a:defRPr kumimoji="0" sz="18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028700" indent="-171450" algn="l" rtl="0" eaLnBrk="1" latinLnBrk="0" hangingPunct="1">
        <a:spcBef>
          <a:spcPts val="0"/>
        </a:spcBef>
        <a:spcAft>
          <a:spcPts val="0"/>
        </a:spcAft>
        <a:buClrTx/>
        <a:buSzPct val="100000"/>
        <a:buFont typeface="Lucida Grande"/>
        <a:buChar char="–"/>
        <a:defRPr kumimoji="0"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257300" indent="-171450" algn="l" rtl="0" eaLnBrk="1" latinLnBrk="0" hangingPunct="1">
        <a:spcBef>
          <a:spcPts val="0"/>
        </a:spcBef>
        <a:spcAft>
          <a:spcPts val="0"/>
        </a:spcAft>
        <a:buClrTx/>
        <a:buFont typeface="Arial"/>
        <a:buChar char="•"/>
        <a:tabLst>
          <a:tab pos="1200150" algn="l"/>
        </a:tabLst>
        <a:defRPr kumimoji="0" lang="en-US" sz="1600" kern="1200" smtClean="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565126"/>
            <a:ext cx="7906357" cy="1447576"/>
          </a:xfrm>
        </p:spPr>
        <p:txBody>
          <a:bodyPr/>
          <a:lstStyle/>
          <a:p>
            <a:r>
              <a:rPr lang="en-US" dirty="0" smtClean="0"/>
              <a:t>LLNL’s Data Center and Interoperable Services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7201" y="2185051"/>
            <a:ext cx="5629274" cy="369888"/>
          </a:xfrm>
        </p:spPr>
        <p:txBody>
          <a:bodyPr/>
          <a:lstStyle/>
          <a:p>
            <a:pPr marL="58738" indent="-1588"/>
            <a:r>
              <a:rPr lang="en-US" dirty="0" smtClean="0"/>
              <a:t>5</a:t>
            </a:r>
            <a:r>
              <a:rPr lang="en-US" baseline="30000" dirty="0" smtClean="0"/>
              <a:t>th</a:t>
            </a:r>
            <a:r>
              <a:rPr lang="en-US" dirty="0" smtClean="0"/>
              <a:t> Annual ESGF Face-to-Face Conference</a:t>
            </a:r>
            <a:endParaRPr lang="en-US" dirty="0"/>
          </a:p>
          <a:p>
            <a:pPr marL="58738" indent="-1588">
              <a:spcBef>
                <a:spcPts val="0"/>
              </a:spcBef>
            </a:pPr>
            <a:r>
              <a:rPr lang="en-US" b="1" dirty="0" smtClean="0"/>
              <a:t>ESGF 2015</a:t>
            </a:r>
          </a:p>
          <a:p>
            <a:pPr marL="58738" indent="-1588"/>
            <a:r>
              <a:rPr lang="en-US" dirty="0" smtClean="0"/>
              <a:t>Monterey, CA, USA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3267676" y="2776219"/>
            <a:ext cx="5876323" cy="477838"/>
          </a:xfrm>
        </p:spPr>
        <p:txBody>
          <a:bodyPr/>
          <a:lstStyle/>
          <a:p>
            <a:pPr lvl="0"/>
            <a:r>
              <a:rPr lang="en-US" b="1" dirty="0"/>
              <a:t>Dean N. </a:t>
            </a:r>
            <a:r>
              <a:rPr lang="en-US" b="1" dirty="0" smtClean="0"/>
              <a:t>Williams</a:t>
            </a:r>
            <a:r>
              <a:rPr lang="en-US" dirty="0" smtClean="0"/>
              <a:t>, Tony Hoang, Cameron </a:t>
            </a:r>
            <a:r>
              <a:rPr lang="en-US" dirty="0" err="1" smtClean="0"/>
              <a:t>Harr</a:t>
            </a:r>
            <a:r>
              <a:rPr lang="en-US" dirty="0"/>
              <a:t>, </a:t>
            </a:r>
            <a:endParaRPr lang="en-US" dirty="0" smtClean="0"/>
          </a:p>
          <a:p>
            <a:pPr lvl="0"/>
            <a:r>
              <a:rPr lang="en-US" dirty="0" smtClean="0"/>
              <a:t>Sasha Ames, Jeff Painter</a:t>
            </a:r>
            <a:endParaRPr lang="en-US" dirty="0" smtClean="0"/>
          </a:p>
          <a:p>
            <a:pPr lvl="0"/>
            <a:r>
              <a:rPr lang="en-US" dirty="0" smtClean="0"/>
              <a:t>Lawrence Livermore National Laboratory</a:t>
            </a:r>
          </a:p>
        </p:txBody>
      </p:sp>
      <p:sp>
        <p:nvSpPr>
          <p:cNvPr id="9" name="Text Placeholder 10"/>
          <p:cNvSpPr txBox="1">
            <a:spLocks/>
          </p:cNvSpPr>
          <p:nvPr/>
        </p:nvSpPr>
        <p:spPr>
          <a:xfrm>
            <a:off x="492103" y="3180451"/>
            <a:ext cx="2997544" cy="397500"/>
          </a:xfrm>
          <a:prstGeom prst="rect">
            <a:avLst/>
          </a:prstGeom>
        </p:spPr>
        <p:txBody>
          <a:bodyPr vert="horz" lIns="0" tIns="91440" rIns="0" rtlCol="0" anchor="ctr" anchorCtr="0">
            <a:noAutofit/>
          </a:bodyPr>
          <a:lstStyle/>
          <a:p>
            <a:pPr lvl="0">
              <a:lnSpc>
                <a:spcPct val="80000"/>
              </a:lnSpc>
            </a:pPr>
            <a:r>
              <a:rPr lang="en-US" sz="1600" dirty="0" smtClean="0">
                <a:latin typeface="Arial"/>
                <a:cs typeface="Lucida Handwriting"/>
              </a:rPr>
              <a:t>December 8-11, 2015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899439" y="2215803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http:/</a:t>
            </a:r>
            <a:r>
              <a:rPr lang="en-US" b="1" dirty="0" smtClean="0">
                <a:solidFill>
                  <a:srgbClr val="C00000"/>
                </a:solidFill>
              </a:rPr>
              <a:t>/</a:t>
            </a:r>
            <a:r>
              <a:rPr lang="en-US" b="1" dirty="0" err="1" smtClean="0">
                <a:solidFill>
                  <a:srgbClr val="C00000"/>
                </a:solidFill>
              </a:rPr>
              <a:t>aims.llnl.gov</a:t>
            </a:r>
            <a:endParaRPr lang="en-US" b="1" dirty="0">
              <a:solidFill>
                <a:srgbClr val="C00000"/>
              </a:solidFill>
            </a:endParaRPr>
          </a:p>
        </p:txBody>
      </p:sp>
      <p:pic>
        <p:nvPicPr>
          <p:cNvPr id="4" name="Picture 3" descr="AIMS 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1901" y="142441"/>
            <a:ext cx="2222099" cy="194671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57200" y="116231"/>
            <a:ext cx="8686800" cy="1251062"/>
          </a:xfrm>
        </p:spPr>
        <p:txBody>
          <a:bodyPr/>
          <a:lstStyle/>
          <a:p>
            <a:r>
              <a:rPr lang="en-US" dirty="0" smtClean="0"/>
              <a:t>What ESGF request of the WGCM</a:t>
            </a:r>
            <a:endParaRPr lang="en-US" dirty="0"/>
          </a:p>
        </p:txBody>
      </p:sp>
      <p:sp>
        <p:nvSpPr>
          <p:cNvPr id="4" name="Inhaltsplatzhalter 2"/>
          <p:cNvSpPr>
            <a:spLocks noGrp="1"/>
          </p:cNvSpPr>
          <p:nvPr>
            <p:ph idx="1"/>
          </p:nvPr>
        </p:nvSpPr>
        <p:spPr>
          <a:xfrm>
            <a:off x="457200" y="1472661"/>
            <a:ext cx="8229600" cy="4608512"/>
          </a:xfrm>
        </p:spPr>
        <p:txBody>
          <a:bodyPr>
            <a:normAutofit fontScale="92500" lnSpcReduction="20000"/>
          </a:bodyPr>
          <a:lstStyle/>
          <a:p>
            <a:r>
              <a:rPr lang="en-GB" b="1" dirty="0" smtClean="0"/>
              <a:t>Waiting for CMIP6 </a:t>
            </a:r>
            <a:r>
              <a:rPr lang="en-GB" b="1" dirty="0"/>
              <a:t>requirements from WCRP/WGCM/</a:t>
            </a:r>
            <a:r>
              <a:rPr lang="en-GB" b="1" dirty="0" smtClean="0"/>
              <a:t>WIP</a:t>
            </a:r>
          </a:p>
          <a:p>
            <a:pPr lvl="1"/>
            <a:r>
              <a:rPr lang="en-GB" b="1" dirty="0" smtClean="0"/>
              <a:t>Prioritized list composed of: </a:t>
            </a:r>
          </a:p>
          <a:p>
            <a:pPr lvl="2"/>
            <a:r>
              <a:rPr lang="en-GB" b="1" dirty="0" smtClean="0"/>
              <a:t>must have capabilities; and </a:t>
            </a:r>
          </a:p>
          <a:p>
            <a:pPr lvl="2"/>
            <a:r>
              <a:rPr lang="en-GB" b="1" dirty="0" smtClean="0"/>
              <a:t>what would be nice to have capabilities</a:t>
            </a:r>
          </a:p>
          <a:p>
            <a:r>
              <a:rPr lang="en-GB" b="1" dirty="0" smtClean="0"/>
              <a:t>Waiting for timelines for CMIP6 data production and distribution</a:t>
            </a:r>
          </a:p>
          <a:p>
            <a:r>
              <a:rPr lang="en-GB" b="1" dirty="0" smtClean="0"/>
              <a:t>What is the estimated size of the CMIP6 distributed archive and list of the CMIP6 modeling centers</a:t>
            </a:r>
          </a:p>
          <a:p>
            <a:r>
              <a:rPr lang="en-US" b="1" dirty="0"/>
              <a:t>CMIP6 data </a:t>
            </a:r>
            <a:r>
              <a:rPr lang="en-US" b="1" dirty="0" smtClean="0"/>
              <a:t>centers </a:t>
            </a:r>
            <a:r>
              <a:rPr lang="en-US" b="1" dirty="0"/>
              <a:t>must commit to infrastructure modernization to support CMIP6 data </a:t>
            </a:r>
            <a:r>
              <a:rPr lang="en-US" b="1" dirty="0" smtClean="0"/>
              <a:t>scale</a:t>
            </a:r>
          </a:p>
          <a:p>
            <a:pPr lvl="1"/>
            <a:r>
              <a:rPr lang="en-US" b="1" dirty="0" smtClean="0"/>
              <a:t>Local </a:t>
            </a:r>
            <a:r>
              <a:rPr lang="en-US" b="1" dirty="0"/>
              <a:t>compute cluster for local data analysis through ESGF </a:t>
            </a:r>
            <a:r>
              <a:rPr lang="en-US" b="1" dirty="0" smtClean="0"/>
              <a:t>portals or other connecting interfaces</a:t>
            </a:r>
          </a:p>
          <a:p>
            <a:pPr lvl="1"/>
            <a:r>
              <a:rPr lang="en-US" b="1" dirty="0" smtClean="0"/>
              <a:t>High </a:t>
            </a:r>
            <a:r>
              <a:rPr lang="en-US" b="1" dirty="0"/>
              <a:t>performance networks and data transfer nodes to support data distribution at scale when local analysis capabilities are not </a:t>
            </a:r>
            <a:r>
              <a:rPr lang="en-US" b="1" dirty="0" smtClean="0"/>
              <a:t>sufficient</a:t>
            </a:r>
          </a:p>
          <a:p>
            <a:pPr lvl="1"/>
            <a:r>
              <a:rPr lang="en-US" b="1" dirty="0" smtClean="0"/>
              <a:t>High </a:t>
            </a:r>
            <a:r>
              <a:rPr lang="en-US" b="1" dirty="0"/>
              <a:t>performance storage (important data sets on spinning disk rather than tape)</a:t>
            </a:r>
            <a:endParaRPr lang="en-GB" b="1" dirty="0" smtClean="0"/>
          </a:p>
        </p:txBody>
      </p:sp>
    </p:spTree>
    <p:extLst>
      <p:ext uri="{BB962C8B-B14F-4D97-AF65-F5344CB8AC3E}">
        <p14:creationId xmlns:p14="http://schemas.microsoft.com/office/powerpoint/2010/main" val="15245909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LLNL ESGF Data Network</a:t>
            </a:r>
            <a:endParaRPr lang="en-US" dirty="0"/>
          </a:p>
        </p:txBody>
      </p:sp>
      <p:pic>
        <p:nvPicPr>
          <p:cNvPr id="3" name="Picture 2" descr="science-dmz-esgf-v3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5650" y="1189728"/>
            <a:ext cx="6841308" cy="528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68575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7881" y="209593"/>
            <a:ext cx="8235226" cy="900016"/>
          </a:xfrm>
        </p:spPr>
        <p:txBody>
          <a:bodyPr/>
          <a:lstStyle/>
          <a:p>
            <a:r>
              <a:rPr lang="en-US" dirty="0" smtClean="0"/>
              <a:t>AIMS/ESGF Computing </a:t>
            </a:r>
            <a:r>
              <a:rPr lang="en-US" dirty="0"/>
              <a:t>R</a:t>
            </a:r>
            <a:r>
              <a:rPr lang="en-US" dirty="0" smtClean="0"/>
              <a:t>esources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7636052"/>
              </p:ext>
            </p:extLst>
          </p:nvPr>
        </p:nvGraphicFramePr>
        <p:xfrm>
          <a:off x="382145" y="1368515"/>
          <a:ext cx="8088346" cy="4863845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5478"/>
                <a:gridCol w="1155478"/>
                <a:gridCol w="1155478"/>
                <a:gridCol w="1155478"/>
                <a:gridCol w="3466434"/>
              </a:tblGrid>
              <a:tr h="39939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Machine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Memory (GB)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Processors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OS Version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Purpose</a:t>
                      </a:r>
                      <a:endParaRPr lang="en-US" sz="1200" dirty="0"/>
                    </a:p>
                  </a:txBody>
                  <a:tcPr/>
                </a:tc>
              </a:tr>
              <a:tr h="3239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aims1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64x 2.6 GHz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RHEL 6.5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ACME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Dev</a:t>
                      </a:r>
                      <a:r>
                        <a:rPr lang="en-US" sz="1200" baseline="0" dirty="0" smtClean="0"/>
                        <a:t>/</a:t>
                      </a:r>
                      <a:r>
                        <a:rPr lang="en-US" sz="1200" baseline="0" dirty="0" err="1" smtClean="0"/>
                        <a:t>CDATWeb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baseline="0" dirty="0" err="1" smtClean="0"/>
                        <a:t>Dev</a:t>
                      </a:r>
                      <a:r>
                        <a:rPr lang="en-US" sz="1200" baseline="0" dirty="0" smtClean="0"/>
                        <a:t>/ESGF Install mirror</a:t>
                      </a:r>
                      <a:endParaRPr lang="en-US" sz="1200" dirty="0"/>
                    </a:p>
                  </a:txBody>
                  <a:tcPr/>
                </a:tc>
              </a:tr>
              <a:tr h="3239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aims2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64x 2.6 GHz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RHEL 6.5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Master node for cluster/SLURM controller node</a:t>
                      </a:r>
                      <a:endParaRPr lang="en-US" sz="1200" dirty="0"/>
                    </a:p>
                  </a:txBody>
                  <a:tcPr/>
                </a:tc>
              </a:tr>
              <a:tr h="3239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aims3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64x 2.6 GHz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RHEL 6.5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Production data node for LLNL-ESGF site</a:t>
                      </a:r>
                      <a:endParaRPr lang="en-US" sz="1200" dirty="0"/>
                    </a:p>
                  </a:txBody>
                  <a:tcPr/>
                </a:tc>
              </a:tr>
              <a:tr h="3239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aims4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256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64x 2.6 GHz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RHEL 6.5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ACME</a:t>
                      </a:r>
                      <a:r>
                        <a:rPr lang="en-US" sz="1200" baseline="0" dirty="0" smtClean="0"/>
                        <a:t> </a:t>
                      </a:r>
                      <a:r>
                        <a:rPr lang="en-US" sz="1200" dirty="0" smtClean="0"/>
                        <a:t>UV-CDAT compute node/</a:t>
                      </a:r>
                      <a:r>
                        <a:rPr lang="en-US" sz="1200" smtClean="0"/>
                        <a:t>askbots</a:t>
                      </a:r>
                      <a:endParaRPr lang="en-US" sz="1200" dirty="0"/>
                    </a:p>
                  </a:txBody>
                  <a:tcPr/>
                </a:tc>
              </a:tr>
              <a:tr h="3239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pcmdi9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64x 2.9 GHz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RHEL 6.6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ESGF </a:t>
                      </a:r>
                      <a:r>
                        <a:rPr lang="en-US" sz="1200" dirty="0" err="1" smtClean="0"/>
                        <a:t>Idp</a:t>
                      </a:r>
                      <a:r>
                        <a:rPr lang="en-US" sz="1200" dirty="0" smtClean="0"/>
                        <a:t>/Index</a:t>
                      </a:r>
                      <a:r>
                        <a:rPr lang="en-US" sz="1200" baseline="0" dirty="0" smtClean="0"/>
                        <a:t> production node (no data)</a:t>
                      </a:r>
                      <a:endParaRPr lang="en-US" sz="1200" dirty="0"/>
                    </a:p>
                  </a:txBody>
                  <a:tcPr/>
                </a:tc>
              </a:tr>
              <a:tr h="3239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pcmdi10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8x 2.0 GHz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RHEL 7.0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Obs4Mips</a:t>
                      </a:r>
                      <a:endParaRPr lang="en-US" sz="1200" dirty="0"/>
                    </a:p>
                  </a:txBody>
                  <a:tcPr/>
                </a:tc>
              </a:tr>
              <a:tr h="3239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pcmdi11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64x 2.6 GHz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RHEL 6.5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ESGF-test installation upgrade node</a:t>
                      </a:r>
                      <a:endParaRPr lang="en-US" sz="1200" dirty="0"/>
                    </a:p>
                  </a:txBody>
                  <a:tcPr/>
                </a:tc>
              </a:tr>
              <a:tr h="3239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pcmdi6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4x 1.6 GHz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RHEL 6.5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CF convention </a:t>
                      </a:r>
                      <a:r>
                        <a:rPr lang="en-US" sz="1200" dirty="0" err="1" smtClean="0"/>
                        <a:t>trac</a:t>
                      </a:r>
                      <a:endParaRPr lang="en-US" sz="1200" dirty="0"/>
                    </a:p>
                  </a:txBody>
                  <a:tcPr/>
                </a:tc>
              </a:tr>
              <a:tr h="323951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pcmdi7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4x 1.6 GHz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RHEL 6.5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ESGF test node for fresh installations</a:t>
                      </a:r>
                      <a:endParaRPr lang="en-US" sz="1200" dirty="0"/>
                    </a:p>
                  </a:txBody>
                  <a:tcPr/>
                </a:tc>
              </a:tr>
              <a:tr h="3097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pcmdi8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36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4x 1.6 GHz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RHEL 5.x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RHEL</a:t>
                      </a:r>
                      <a:r>
                        <a:rPr lang="en-US" sz="1200" baseline="0" dirty="0" smtClean="0"/>
                        <a:t> 5 test node (ready for repurpose)</a:t>
                      </a:r>
                      <a:endParaRPr lang="en-US" sz="1200" dirty="0"/>
                    </a:p>
                  </a:txBody>
                  <a:tcPr/>
                </a:tc>
              </a:tr>
              <a:tr h="3097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esgcet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4x 2.8 GHz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RHEL 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CMIP3 front-end web server</a:t>
                      </a:r>
                      <a:endParaRPr lang="en-US" sz="1200" dirty="0"/>
                    </a:p>
                  </a:txBody>
                  <a:tcPr/>
                </a:tc>
              </a:tr>
              <a:tr h="3097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 smtClean="0"/>
                        <a:t>helene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4x 2.8 GHz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RHEL 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CF-PCMDI web server</a:t>
                      </a:r>
                      <a:endParaRPr lang="en-US" sz="1200" dirty="0"/>
                    </a:p>
                  </a:txBody>
                  <a:tcPr/>
                </a:tc>
              </a:tr>
              <a:tr h="3097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rainbow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32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4x 1.6 GHz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RHEL 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Climate/CMIP/PCMDI</a:t>
                      </a:r>
                      <a:r>
                        <a:rPr lang="en-US" sz="1200" baseline="0" dirty="0" smtClean="0"/>
                        <a:t> web server</a:t>
                      </a:r>
                      <a:endParaRPr lang="en-US" sz="1200" dirty="0"/>
                    </a:p>
                  </a:txBody>
                  <a:tcPr/>
                </a:tc>
              </a:tr>
              <a:tr h="309779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rainbow1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2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4x 1.6 GHz</a:t>
                      </a:r>
                      <a:r>
                        <a:rPr lang="en-US" sz="1200" dirty="0" smtClean="0">
                          <a:effectLst/>
                        </a:rPr>
                        <a:t> 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RHEL 6.5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ICNWG/CSSEF/ESGF/IWT web</a:t>
                      </a:r>
                      <a:r>
                        <a:rPr lang="en-US" sz="1200" baseline="0" dirty="0" smtClean="0"/>
                        <a:t> server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3751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Experimental Compute Cluster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22404946"/>
              </p:ext>
            </p:extLst>
          </p:nvPr>
        </p:nvGraphicFramePr>
        <p:xfrm>
          <a:off x="457200" y="1397000"/>
          <a:ext cx="815958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9895"/>
                <a:gridCol w="2039895"/>
                <a:gridCol w="2039895"/>
                <a:gridCol w="2039895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System Type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Memory (GBs</a:t>
                      </a: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CPUs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OS Version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Master node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64x 2.6GHz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RHEL 6.5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Slave nodes 1-8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8x 1.2GHz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RHEL 6.5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524000" y="2718486"/>
            <a:ext cx="60960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AIMS compute cluster software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UV-CDAT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SLURM daemon (with munged)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dirty="0"/>
              <a:t>Previous test </a:t>
            </a:r>
            <a:r>
              <a:rPr lang="en-US" dirty="0" smtClean="0"/>
              <a:t>installations: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Ceph</a:t>
            </a:r>
            <a:r>
              <a:rPr lang="en-US" dirty="0" smtClean="0"/>
              <a:t> </a:t>
            </a:r>
            <a:r>
              <a:rPr lang="en-US" dirty="0"/>
              <a:t>OSD / MDS (single node used)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Cloudera packages – HDFS, YARN (for </a:t>
            </a:r>
            <a:r>
              <a:rPr lang="en-US" dirty="0" err="1"/>
              <a:t>hadoop</a:t>
            </a:r>
            <a:r>
              <a:rPr lang="en-US" dirty="0"/>
              <a:t>, spark), hive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9860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AIMS/ESGF Data Transfer Nodes (DTNs)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1228017"/>
              </p:ext>
            </p:extLst>
          </p:nvPr>
        </p:nvGraphicFramePr>
        <p:xfrm>
          <a:off x="517770" y="1406769"/>
          <a:ext cx="8098691" cy="1994610"/>
        </p:xfrm>
        <a:graphic>
          <a:graphicData uri="http://schemas.openxmlformats.org/drawingml/2006/table">
            <a:tbl>
              <a:tblPr firstRow="1" bandRow="1">
                <a:tableStyleId>{3C2FFA5D-87B4-456A-9821-1D502468CF0F}</a:tableStyleId>
              </a:tblPr>
              <a:tblGrid>
                <a:gridCol w="1156956"/>
                <a:gridCol w="1156956"/>
                <a:gridCol w="1156956"/>
                <a:gridCol w="1156956"/>
                <a:gridCol w="3470867"/>
              </a:tblGrid>
              <a:tr h="33999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Machine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Memory (GB)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Processors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OS Version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Purpose</a:t>
                      </a:r>
                      <a:endParaRPr lang="en-US" sz="1200" dirty="0"/>
                    </a:p>
                  </a:txBody>
                  <a:tcPr/>
                </a:tc>
              </a:tr>
              <a:tr h="2757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aimsdtn1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16x 3.2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TOSS 2.4-3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DTN Master</a:t>
                      </a:r>
                      <a:endParaRPr lang="en-US" sz="1200" dirty="0"/>
                    </a:p>
                  </a:txBody>
                  <a:tcPr/>
                </a:tc>
              </a:tr>
              <a:tr h="2757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aimsdtn2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16x 3.2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TOSS 2.4-3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Public</a:t>
                      </a:r>
                      <a:r>
                        <a:rPr lang="en-US" sz="1200" baseline="0" dirty="0" smtClean="0"/>
                        <a:t> DTN</a:t>
                      </a:r>
                      <a:endParaRPr lang="en-US" sz="1200" dirty="0"/>
                    </a:p>
                  </a:txBody>
                  <a:tcPr/>
                </a:tc>
              </a:tr>
              <a:tr h="2757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aimsdtn3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16x 3.2 GHz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TOSS 2.4-3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Public</a:t>
                      </a:r>
                      <a:r>
                        <a:rPr lang="en-US" sz="1200" baseline="0" smtClean="0"/>
                        <a:t> DTN</a:t>
                      </a:r>
                      <a:endParaRPr lang="en-US" sz="1200" dirty="0"/>
                    </a:p>
                  </a:txBody>
                  <a:tcPr/>
                </a:tc>
              </a:tr>
              <a:tr h="275770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aimsdtn4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64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16x 3.2 GHz</a:t>
                      </a:r>
                      <a:endParaRPr 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TOSS 2.4-3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Public</a:t>
                      </a:r>
                      <a:r>
                        <a:rPr lang="en-US" sz="1200" baseline="0" dirty="0" smtClean="0"/>
                        <a:t> DTN</a:t>
                      </a:r>
                      <a:endParaRPr lang="en-US" sz="1200" dirty="0"/>
                    </a:p>
                  </a:txBody>
                  <a:tcPr/>
                </a:tc>
              </a:tr>
              <a:tr h="27577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aimsdtn5</a:t>
                      </a:r>
                      <a:endParaRPr lang="en-US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64</a:t>
                      </a:r>
                      <a:endParaRPr lang="en-US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16x 3.2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rgbClr val="7F7F7F"/>
                          </a:solidFill>
                        </a:rPr>
                        <a:t>TOSS 2.4-3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rgbClr val="7F7F7F"/>
                          </a:solidFill>
                        </a:rPr>
                        <a:t>Ingest Node (not configured)</a:t>
                      </a:r>
                    </a:p>
                  </a:txBody>
                  <a:tcPr/>
                </a:tc>
              </a:tr>
              <a:tr h="275770"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aimsdtn6</a:t>
                      </a:r>
                      <a:endParaRPr lang="en-US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64</a:t>
                      </a:r>
                      <a:endParaRPr lang="en-US" sz="1200" i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i="1" dirty="0" smtClean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16x 3.2 GHz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rgbClr val="7F7F7F"/>
                          </a:solidFill>
                        </a:rPr>
                        <a:t>TOSS 2.4-3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i="1" dirty="0" smtClean="0">
                          <a:solidFill>
                            <a:srgbClr val="7F7F7F"/>
                          </a:solidFill>
                        </a:rPr>
                        <a:t>Ingest Node (not configured)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88461" y="3536462"/>
            <a:ext cx="8137769" cy="258532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transfer nodes run Globus Connect and </a:t>
            </a:r>
            <a:r>
              <a:rPr lang="en-US" dirty="0" err="1" smtClean="0"/>
              <a:t>GridFTP</a:t>
            </a:r>
            <a:r>
              <a:rPr lang="en-US" dirty="0" smtClean="0"/>
              <a:t> software to allow files to be transferred between DTNs globally.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Globus Connect allows for a user-friendly web-browser based search and file transfer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GridFTP</a:t>
            </a:r>
            <a:r>
              <a:rPr lang="en-US" dirty="0" smtClean="0"/>
              <a:t> is the command-line data transfer agent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Files are available to users with ESGF certificate/ID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Ingest-only nodes are purposed for bulk transfer of new data to LLNL AIMS repository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Delivered mid-November and awaiting integration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5582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AIMS cluster network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 bwMode="auto">
          <a:xfrm>
            <a:off x="5565338" y="3307184"/>
            <a:ext cx="564471" cy="7408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5565338" y="4356664"/>
            <a:ext cx="564471" cy="7408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5565338" y="5408619"/>
            <a:ext cx="564471" cy="740810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4057143" y="4599192"/>
            <a:ext cx="246954" cy="25575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6958876" y="3924526"/>
            <a:ext cx="273417" cy="16050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7583656" y="3627150"/>
            <a:ext cx="299876" cy="3527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8266681" y="3627150"/>
            <a:ext cx="299876" cy="3527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4" name="Rectangle 13"/>
          <p:cNvSpPr/>
          <p:nvPr/>
        </p:nvSpPr>
        <p:spPr bwMode="auto">
          <a:xfrm>
            <a:off x="7583656" y="4246966"/>
            <a:ext cx="299876" cy="3527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266681" y="4246966"/>
            <a:ext cx="299876" cy="3527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7583656" y="4890765"/>
            <a:ext cx="299876" cy="3527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8266681" y="4890765"/>
            <a:ext cx="299876" cy="3527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583656" y="5510581"/>
            <a:ext cx="299876" cy="3527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8266681" y="5510581"/>
            <a:ext cx="299876" cy="352766"/>
          </a:xfrm>
          <a:prstGeom prst="rect">
            <a:avLst/>
          </a:prstGeom>
          <a:gradFill flip="none" rotWithShape="1">
            <a:gsLst>
              <a:gs pos="0">
                <a:schemeClr val="bg1">
                  <a:lumMod val="65000"/>
                  <a:tint val="66000"/>
                  <a:satMod val="160000"/>
                </a:schemeClr>
              </a:gs>
              <a:gs pos="50000">
                <a:schemeClr val="bg1">
                  <a:lumMod val="65000"/>
                  <a:tint val="44500"/>
                  <a:satMod val="160000"/>
                </a:schemeClr>
              </a:gs>
              <a:gs pos="100000">
                <a:schemeClr val="bg1">
                  <a:lumMod val="65000"/>
                  <a:tint val="23500"/>
                  <a:satMod val="160000"/>
                </a:schemeClr>
              </a:gs>
            </a:gsLst>
            <a:lin ang="16200000" scaled="1"/>
            <a:tileRect/>
          </a:gradFill>
          <a:ln>
            <a:solidFill>
              <a:schemeClr val="accent1">
                <a:lumMod val="75000"/>
              </a:schemeClr>
            </a:solidFill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cxnSp>
        <p:nvCxnSpPr>
          <p:cNvPr id="21" name="Straight Connector 20"/>
          <p:cNvCxnSpPr>
            <a:stCxn id="7" idx="3"/>
          </p:cNvCxnSpPr>
          <p:nvPr/>
        </p:nvCxnSpPr>
        <p:spPr>
          <a:xfrm>
            <a:off x="7232293" y="4727070"/>
            <a:ext cx="829068" cy="8819"/>
          </a:xfrm>
          <a:prstGeom prst="line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052541" y="3801058"/>
            <a:ext cx="17640" cy="1896120"/>
          </a:xfrm>
          <a:prstGeom prst="line">
            <a:avLst/>
          </a:prstGeom>
          <a:ln w="28575" cmpd="sng">
            <a:solidFill>
              <a:schemeClr val="accent1">
                <a:lumMod val="75000"/>
              </a:schemeClr>
            </a:solidFill>
            <a:headEnd type="oval"/>
            <a:tailEnd type="oval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/>
          <p:cNvCxnSpPr>
            <a:stCxn id="12" idx="3"/>
            <a:endCxn id="13" idx="1"/>
          </p:cNvCxnSpPr>
          <p:nvPr/>
        </p:nvCxnSpPr>
        <p:spPr>
          <a:xfrm>
            <a:off x="7883532" y="3803533"/>
            <a:ext cx="383149" cy="0"/>
          </a:xfrm>
          <a:prstGeom prst="line">
            <a:avLst/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7894814" y="4440987"/>
            <a:ext cx="383149" cy="0"/>
          </a:xfrm>
          <a:prstGeom prst="line">
            <a:avLst/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7879636" y="5704601"/>
            <a:ext cx="383149" cy="0"/>
          </a:xfrm>
          <a:prstGeom prst="line">
            <a:avLst/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7870816" y="5078441"/>
            <a:ext cx="383149" cy="0"/>
          </a:xfrm>
          <a:prstGeom prst="line">
            <a:avLst/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323847" y="3510026"/>
            <a:ext cx="13732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smtClean="0"/>
              <a:t>10GigE Switch</a:t>
            </a:r>
          </a:p>
          <a:p>
            <a:r>
              <a:rPr lang="en-US" sz="1200" dirty="0" smtClean="0"/>
              <a:t>(</a:t>
            </a:r>
            <a:r>
              <a:rPr lang="en-US" sz="1200" dirty="0"/>
              <a:t>P</a:t>
            </a:r>
            <a:r>
              <a:rPr lang="en-US" sz="1200" dirty="0" smtClean="0"/>
              <a:t>rivate Network)</a:t>
            </a:r>
            <a:endParaRPr lang="en-US" sz="1200" dirty="0"/>
          </a:p>
        </p:txBody>
      </p:sp>
      <p:grpSp>
        <p:nvGrpSpPr>
          <p:cNvPr id="45" name="Group 44"/>
          <p:cNvGrpSpPr/>
          <p:nvPr/>
        </p:nvGrpSpPr>
        <p:grpSpPr>
          <a:xfrm>
            <a:off x="2276556" y="3981850"/>
            <a:ext cx="651640" cy="1490438"/>
            <a:chOff x="2858668" y="4206741"/>
            <a:chExt cx="651640" cy="1490438"/>
          </a:xfrm>
        </p:grpSpPr>
        <p:sp>
          <p:nvSpPr>
            <p:cNvPr id="34" name="Rectangle 33"/>
            <p:cNvSpPr/>
            <p:nvPr/>
          </p:nvSpPr>
          <p:spPr bwMode="auto">
            <a:xfrm>
              <a:off x="3274633" y="4206741"/>
              <a:ext cx="235675" cy="1490438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35" name="Straight Connector 34"/>
            <p:cNvCxnSpPr/>
            <p:nvPr/>
          </p:nvCxnSpPr>
          <p:spPr>
            <a:xfrm>
              <a:off x="2858668" y="4723360"/>
              <a:ext cx="383149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>
              <a:off x="2858668" y="4875760"/>
              <a:ext cx="383149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>
              <a:off x="2858668" y="5028160"/>
              <a:ext cx="383149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>
              <a:off x="2858668" y="5180560"/>
              <a:ext cx="383149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/>
          <p:cNvGrpSpPr/>
          <p:nvPr/>
        </p:nvGrpSpPr>
        <p:grpSpPr>
          <a:xfrm>
            <a:off x="3439748" y="3060601"/>
            <a:ext cx="1472919" cy="678723"/>
            <a:chOff x="3545587" y="3131154"/>
            <a:chExt cx="1472919" cy="678723"/>
          </a:xfrm>
        </p:grpSpPr>
        <p:sp>
          <p:nvSpPr>
            <p:cNvPr id="8" name="Rectangle 7"/>
            <p:cNvSpPr/>
            <p:nvPr/>
          </p:nvSpPr>
          <p:spPr bwMode="auto">
            <a:xfrm>
              <a:off x="3545587" y="3545302"/>
              <a:ext cx="1472919" cy="264575"/>
            </a:xfrm>
            <a:prstGeom prst="rect">
              <a:avLst/>
            </a:prstGeom>
            <a:ln>
              <a:solidFill>
                <a:srgbClr val="4F81BD"/>
              </a:solidFill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cxnSp>
          <p:nvCxnSpPr>
            <p:cNvPr id="39" name="Straight Connector 38"/>
            <p:cNvCxnSpPr/>
            <p:nvPr/>
          </p:nvCxnSpPr>
          <p:spPr>
            <a:xfrm rot="5400000">
              <a:off x="4310096" y="3322729"/>
              <a:ext cx="383149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5400000">
              <a:off x="4163680" y="3322729"/>
              <a:ext cx="383149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5400000">
              <a:off x="4017264" y="3322729"/>
              <a:ext cx="383149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5400000">
              <a:off x="3870848" y="3322729"/>
              <a:ext cx="383149" cy="0"/>
            </a:xfrm>
            <a:prstGeom prst="line">
              <a:avLst/>
            </a:prstGeom>
            <a:ln w="28575" cmpd="sng">
              <a:solidFill>
                <a:schemeClr val="accent1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37957" y="2820228"/>
            <a:ext cx="12519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AIMS/PCMDI </a:t>
            </a:r>
          </a:p>
          <a:p>
            <a:pPr algn="ctr"/>
            <a:r>
              <a:rPr lang="en-US" sz="1400" dirty="0"/>
              <a:t>N</a:t>
            </a:r>
            <a:r>
              <a:rPr lang="en-US" sz="1400" dirty="0" smtClean="0"/>
              <a:t>odes</a:t>
            </a:r>
            <a:endParaRPr lang="en-US" sz="1400" dirty="0"/>
          </a:p>
        </p:txBody>
      </p:sp>
      <p:cxnSp>
        <p:nvCxnSpPr>
          <p:cNvPr id="51" name="Elbow Connector 50"/>
          <p:cNvCxnSpPr>
            <a:stCxn id="3" idx="3"/>
          </p:cNvCxnSpPr>
          <p:nvPr/>
        </p:nvCxnSpPr>
        <p:spPr>
          <a:xfrm>
            <a:off x="6129809" y="3677589"/>
            <a:ext cx="811429" cy="590884"/>
          </a:xfrm>
          <a:prstGeom prst="bentConnector3">
            <a:avLst>
              <a:gd name="adj1" fmla="val 29348"/>
            </a:avLst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>
            <a:stCxn id="4" idx="3"/>
            <a:endCxn id="7" idx="1"/>
          </p:cNvCxnSpPr>
          <p:nvPr/>
        </p:nvCxnSpPr>
        <p:spPr>
          <a:xfrm>
            <a:off x="6129809" y="4727069"/>
            <a:ext cx="829067" cy="1"/>
          </a:xfrm>
          <a:prstGeom prst="line">
            <a:avLst/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62"/>
          <p:cNvCxnSpPr>
            <a:stCxn id="5" idx="3"/>
          </p:cNvCxnSpPr>
          <p:nvPr/>
        </p:nvCxnSpPr>
        <p:spPr>
          <a:xfrm flipV="1">
            <a:off x="6129809" y="5115113"/>
            <a:ext cx="793789" cy="663911"/>
          </a:xfrm>
          <a:prstGeom prst="bentConnector3">
            <a:avLst>
              <a:gd name="adj1" fmla="val 34445"/>
            </a:avLst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" idx="0"/>
            <a:endCxn id="8" idx="2"/>
          </p:cNvCxnSpPr>
          <p:nvPr/>
        </p:nvCxnSpPr>
        <p:spPr>
          <a:xfrm flipH="1" flipV="1">
            <a:off x="4176208" y="3739324"/>
            <a:ext cx="4412" cy="859868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6" idx="1"/>
            <a:endCxn id="34" idx="3"/>
          </p:cNvCxnSpPr>
          <p:nvPr/>
        </p:nvCxnSpPr>
        <p:spPr>
          <a:xfrm flipH="1" flipV="1">
            <a:off x="2928196" y="4727069"/>
            <a:ext cx="1128947" cy="1"/>
          </a:xfrm>
          <a:prstGeom prst="line">
            <a:avLst/>
          </a:prstGeom>
          <a:ln w="57150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6" idx="3"/>
            <a:endCxn id="4" idx="1"/>
          </p:cNvCxnSpPr>
          <p:nvPr/>
        </p:nvCxnSpPr>
        <p:spPr>
          <a:xfrm flipV="1">
            <a:off x="4304097" y="4727069"/>
            <a:ext cx="1261241" cy="1"/>
          </a:xfrm>
          <a:prstGeom prst="line">
            <a:avLst/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>
            <a:stCxn id="3" idx="1"/>
          </p:cNvCxnSpPr>
          <p:nvPr/>
        </p:nvCxnSpPr>
        <p:spPr>
          <a:xfrm rot="10800000" flipV="1">
            <a:off x="4326228" y="3677589"/>
            <a:ext cx="1239110" cy="961196"/>
          </a:xfrm>
          <a:prstGeom prst="bentConnector3">
            <a:avLst>
              <a:gd name="adj1" fmla="val 26432"/>
            </a:avLst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Elbow Connector 83"/>
          <p:cNvCxnSpPr>
            <a:stCxn id="5" idx="1"/>
          </p:cNvCxnSpPr>
          <p:nvPr/>
        </p:nvCxnSpPr>
        <p:spPr>
          <a:xfrm rot="10800000">
            <a:off x="4329204" y="4825146"/>
            <a:ext cx="1236134" cy="953879"/>
          </a:xfrm>
          <a:prstGeom prst="bentConnector3">
            <a:avLst>
              <a:gd name="adj1" fmla="val 25826"/>
            </a:avLst>
          </a:prstGeom>
          <a:ln w="28575" cmpd="sng">
            <a:solidFill>
              <a:schemeClr val="accent1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Cloud 86"/>
          <p:cNvSpPr/>
          <p:nvPr/>
        </p:nvSpPr>
        <p:spPr bwMode="auto">
          <a:xfrm>
            <a:off x="3525044" y="2370698"/>
            <a:ext cx="1215691" cy="611260"/>
          </a:xfrm>
          <a:prstGeom prst="cloud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Internet</a:t>
            </a:r>
            <a:endParaRPr lang="en-US" sz="1400" dirty="0">
              <a:solidFill>
                <a:srgbClr val="000000"/>
              </a:solidFill>
            </a:endParaRPr>
          </a:p>
        </p:txBody>
      </p:sp>
      <p:sp>
        <p:nvSpPr>
          <p:cNvPr id="88" name="Cloud 87"/>
          <p:cNvSpPr/>
          <p:nvPr/>
        </p:nvSpPr>
        <p:spPr bwMode="auto">
          <a:xfrm>
            <a:off x="464688" y="4338594"/>
            <a:ext cx="1704610" cy="896411"/>
          </a:xfrm>
          <a:prstGeom prst="cloud">
            <a:avLst/>
          </a:prstGeom>
          <a:ln>
            <a:headEnd/>
            <a:tailEnd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400" dirty="0" smtClean="0">
                <a:solidFill>
                  <a:srgbClr val="000000"/>
                </a:solidFill>
              </a:rPr>
              <a:t> </a:t>
            </a:r>
            <a:br>
              <a:rPr lang="en-US" sz="1400" dirty="0" smtClean="0">
                <a:solidFill>
                  <a:srgbClr val="000000"/>
                </a:solidFill>
              </a:rPr>
            </a:br>
            <a:r>
              <a:rPr lang="en-US" sz="1100" dirty="0" smtClean="0">
                <a:solidFill>
                  <a:srgbClr val="000000"/>
                </a:solidFill>
              </a:rPr>
              <a:t>LLNL Enterprise Network</a:t>
            </a:r>
            <a:endParaRPr lang="en-US" sz="1100" baseline="-25000" dirty="0">
              <a:solidFill>
                <a:srgbClr val="000000"/>
              </a:solidFill>
            </a:endParaRPr>
          </a:p>
        </p:txBody>
      </p:sp>
      <p:sp>
        <p:nvSpPr>
          <p:cNvPr id="89" name="TextBox 88"/>
          <p:cNvSpPr txBox="1"/>
          <p:nvPr/>
        </p:nvSpPr>
        <p:spPr>
          <a:xfrm>
            <a:off x="7319982" y="3144109"/>
            <a:ext cx="15317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Compute Cluster</a:t>
            </a:r>
          </a:p>
          <a:p>
            <a:pPr algn="ctr"/>
            <a:r>
              <a:rPr lang="en-US" sz="1400" dirty="0" smtClean="0"/>
              <a:t>Nodes </a:t>
            </a:r>
            <a:endParaRPr lang="en-US" sz="1400" dirty="0"/>
          </a:p>
        </p:txBody>
      </p:sp>
      <p:sp>
        <p:nvSpPr>
          <p:cNvPr id="90" name="TextBox 89"/>
          <p:cNvSpPr txBox="1"/>
          <p:nvPr/>
        </p:nvSpPr>
        <p:spPr>
          <a:xfrm>
            <a:off x="2105437" y="3491183"/>
            <a:ext cx="13987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Firewalls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244259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CMIP-5 Data Management Workflow @ LLNL</a:t>
            </a:r>
            <a:endParaRPr lang="en-US" dirty="0"/>
          </a:p>
        </p:txBody>
      </p:sp>
      <p:sp>
        <p:nvSpPr>
          <p:cNvPr id="10" name="Can 9"/>
          <p:cNvSpPr/>
          <p:nvPr/>
        </p:nvSpPr>
        <p:spPr bwMode="auto">
          <a:xfrm>
            <a:off x="1520723" y="4222671"/>
            <a:ext cx="891953" cy="537534"/>
          </a:xfrm>
          <a:prstGeom prst="ca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CSS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410548" y="4670235"/>
            <a:ext cx="1028949" cy="120767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srgbClr val="000000"/>
                </a:solidFill>
              </a:rPr>
              <a:t>ESGF</a:t>
            </a:r>
          </a:p>
          <a:p>
            <a:pPr algn="ctr">
              <a:spcBef>
                <a:spcPct val="0"/>
              </a:spcBef>
            </a:pPr>
            <a:r>
              <a:rPr lang="en-US" sz="1000" dirty="0" err="1" smtClean="0">
                <a:solidFill>
                  <a:srgbClr val="000000"/>
                </a:solidFill>
              </a:rPr>
              <a:t>Datanode</a:t>
            </a:r>
            <a:r>
              <a:rPr lang="en-US" sz="1000" dirty="0" smtClean="0">
                <a:solidFill>
                  <a:srgbClr val="000000"/>
                </a:solidFill>
              </a:rPr>
              <a:t> (pcmdi9 and pcmdi7)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770751" y="3237928"/>
            <a:ext cx="902592" cy="70866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srgbClr val="000000"/>
                </a:solidFill>
              </a:rPr>
              <a:t>Data transfer node (now gdo2)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923583" y="3135288"/>
            <a:ext cx="4248291" cy="310706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86838" y="1240465"/>
            <a:ext cx="2389938" cy="1128233"/>
            <a:chOff x="2486838" y="1240465"/>
            <a:chExt cx="2389938" cy="1128233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2486838" y="1488558"/>
              <a:ext cx="697023" cy="88014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" name="Can 15"/>
            <p:cNvSpPr/>
            <p:nvPr/>
          </p:nvSpPr>
          <p:spPr bwMode="auto">
            <a:xfrm>
              <a:off x="2560083" y="1892596"/>
              <a:ext cx="287079" cy="405217"/>
            </a:xfrm>
            <a:prstGeom prst="can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593163" y="1559442"/>
              <a:ext cx="472558" cy="2303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910958" y="1995377"/>
              <a:ext cx="207925" cy="2303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16372" y="1240465"/>
              <a:ext cx="23604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About 30 Modeling Centers</a:t>
              </a:r>
              <a:endParaRPr lang="en-US" sz="1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491023" y="1240465"/>
            <a:ext cx="697023" cy="1116418"/>
            <a:chOff x="3566633" y="1268819"/>
            <a:chExt cx="697023" cy="1116418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3566633" y="1505097"/>
              <a:ext cx="697023" cy="88014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2" name="Can 21"/>
            <p:cNvSpPr/>
            <p:nvPr/>
          </p:nvSpPr>
          <p:spPr bwMode="auto">
            <a:xfrm>
              <a:off x="3639878" y="1909135"/>
              <a:ext cx="287079" cy="405217"/>
            </a:xfrm>
            <a:prstGeom prst="can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672958" y="1575981"/>
              <a:ext cx="472558" cy="2303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990753" y="2011916"/>
              <a:ext cx="207925" cy="2303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02075" y="1268819"/>
              <a:ext cx="184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95209" y="1240465"/>
            <a:ext cx="731284" cy="1132958"/>
            <a:chOff x="5038651" y="1358605"/>
            <a:chExt cx="731284" cy="1132958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5072912" y="1611423"/>
              <a:ext cx="697023" cy="88014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0" name="Can 29"/>
            <p:cNvSpPr/>
            <p:nvPr/>
          </p:nvSpPr>
          <p:spPr bwMode="auto">
            <a:xfrm>
              <a:off x="5146157" y="2015461"/>
              <a:ext cx="287079" cy="405217"/>
            </a:xfrm>
            <a:prstGeom prst="can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179237" y="1682307"/>
              <a:ext cx="472558" cy="2303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497032" y="2118242"/>
              <a:ext cx="207925" cy="2303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38651" y="1358605"/>
              <a:ext cx="18466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14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99395" y="1411767"/>
            <a:ext cx="11491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smtClean="0"/>
              <a:t>Supercomputer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endCxn id="31" idx="3"/>
          </p:cNvCxnSpPr>
          <p:nvPr/>
        </p:nvCxnSpPr>
        <p:spPr>
          <a:xfrm flipH="1">
            <a:off x="5108353" y="1588977"/>
            <a:ext cx="503275" cy="90376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/>
          <p:cNvSpPr txBox="1"/>
          <p:nvPr/>
        </p:nvSpPr>
        <p:spPr>
          <a:xfrm>
            <a:off x="5582093" y="1659860"/>
            <a:ext cx="209505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Storage and data transfer servers</a:t>
            </a:r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731488" y="1765003"/>
            <a:ext cx="93332" cy="184299"/>
          </a:xfrm>
          <a:prstGeom prst="straightConnector1">
            <a:avLst/>
          </a:prstGeom>
          <a:ln w="6350" cmpd="sng">
            <a:solidFill>
              <a:schemeClr val="accent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766930" y="2126513"/>
            <a:ext cx="277628" cy="23627"/>
          </a:xfrm>
          <a:prstGeom prst="straightConnector1">
            <a:avLst/>
          </a:prstGeom>
          <a:ln w="6350" cmpd="sng">
            <a:solidFill>
              <a:schemeClr val="accent1">
                <a:lumMod val="75000"/>
              </a:schemeClr>
            </a:solidFill>
            <a:headEnd type="arrow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879163" y="1842977"/>
            <a:ext cx="815163" cy="124046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stCxn id="16" idx="3"/>
          </p:cNvCxnSpPr>
          <p:nvPr/>
        </p:nvCxnSpPr>
        <p:spPr>
          <a:xfrm>
            <a:off x="2703623" y="2297813"/>
            <a:ext cx="392480" cy="966527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3"/>
            <a:endCxn id="13" idx="0"/>
          </p:cNvCxnSpPr>
          <p:nvPr/>
        </p:nvCxnSpPr>
        <p:spPr>
          <a:xfrm flipH="1">
            <a:off x="3222047" y="2285998"/>
            <a:ext cx="485761" cy="951930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3"/>
          </p:cNvCxnSpPr>
          <p:nvPr/>
        </p:nvCxnSpPr>
        <p:spPr>
          <a:xfrm flipH="1">
            <a:off x="3473933" y="2302538"/>
            <a:ext cx="1272322" cy="961802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143798" y="2020186"/>
            <a:ext cx="621411" cy="11105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06139" y="1878419"/>
            <a:ext cx="318548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Secondary computer (converts to CMIP-5 standards)</a:t>
            </a:r>
            <a:endParaRPr lang="en-US" sz="1000" dirty="0"/>
          </a:p>
        </p:txBody>
      </p:sp>
      <p:sp>
        <p:nvSpPr>
          <p:cNvPr id="97" name="TextBox 96"/>
          <p:cNvSpPr txBox="1"/>
          <p:nvPr/>
        </p:nvSpPr>
        <p:spPr>
          <a:xfrm>
            <a:off x="968221" y="3192994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LLNL Environment</a:t>
            </a:r>
            <a:endParaRPr lang="en-US" sz="1400" dirty="0"/>
          </a:p>
        </p:txBody>
      </p:sp>
      <p:cxnSp>
        <p:nvCxnSpPr>
          <p:cNvPr id="54" name="Straight Arrow Connector 53"/>
          <p:cNvCxnSpPr>
            <a:endCxn id="10" idx="1"/>
          </p:cNvCxnSpPr>
          <p:nvPr/>
        </p:nvCxnSpPr>
        <p:spPr>
          <a:xfrm flipH="1">
            <a:off x="1966700" y="3936101"/>
            <a:ext cx="814545" cy="286570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6958361" y="5563023"/>
            <a:ext cx="1133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scientists</a:t>
            </a:r>
            <a:endParaRPr lang="en-US" dirty="0"/>
          </a:p>
        </p:txBody>
      </p:sp>
      <p:cxnSp>
        <p:nvCxnSpPr>
          <p:cNvPr id="73" name="Straight Arrow Connector 72"/>
          <p:cNvCxnSpPr>
            <a:endCxn id="71" idx="1"/>
          </p:cNvCxnSpPr>
          <p:nvPr/>
        </p:nvCxnSpPr>
        <p:spPr>
          <a:xfrm>
            <a:off x="4449993" y="5479053"/>
            <a:ext cx="2508368" cy="268636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/>
          <p:cNvCxnSpPr>
            <a:stCxn id="10" idx="4"/>
            <a:endCxn id="11" idx="1"/>
          </p:cNvCxnSpPr>
          <p:nvPr/>
        </p:nvCxnSpPr>
        <p:spPr>
          <a:xfrm>
            <a:off x="2412676" y="4491438"/>
            <a:ext cx="997872" cy="782635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6152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ACME Data Management Workflow @ LLNL</a:t>
            </a:r>
            <a:endParaRPr lang="en-US" dirty="0"/>
          </a:p>
        </p:txBody>
      </p:sp>
      <p:sp>
        <p:nvSpPr>
          <p:cNvPr id="9" name="Can 8"/>
          <p:cNvSpPr/>
          <p:nvPr/>
        </p:nvSpPr>
        <p:spPr bwMode="auto">
          <a:xfrm>
            <a:off x="2480930" y="3372884"/>
            <a:ext cx="891953" cy="762001"/>
          </a:xfrm>
          <a:prstGeom prst="ca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srgbClr val="000000"/>
                </a:solidFill>
              </a:rPr>
              <a:t>AIMS</a:t>
            </a:r>
          </a:p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srgbClr val="000000"/>
                </a:solidFill>
              </a:rPr>
              <a:t>“Scratch”</a:t>
            </a:r>
          </a:p>
          <a:p>
            <a:pPr algn="ctr">
              <a:spcBef>
                <a:spcPct val="0"/>
              </a:spcBef>
            </a:pPr>
            <a:r>
              <a:rPr lang="en-US" sz="1100" dirty="0" smtClean="0">
                <a:solidFill>
                  <a:srgbClr val="000000"/>
                </a:solidFill>
              </a:rPr>
              <a:t>Storage</a:t>
            </a:r>
            <a:endParaRPr lang="en-US" sz="1100" dirty="0">
              <a:solidFill>
                <a:srgbClr val="000000"/>
              </a:solidFill>
            </a:endParaRPr>
          </a:p>
        </p:txBody>
      </p:sp>
      <p:sp>
        <p:nvSpPr>
          <p:cNvPr id="10" name="Can 9"/>
          <p:cNvSpPr/>
          <p:nvPr/>
        </p:nvSpPr>
        <p:spPr bwMode="auto">
          <a:xfrm>
            <a:off x="2444307" y="4978403"/>
            <a:ext cx="891953" cy="537534"/>
          </a:xfrm>
          <a:prstGeom prst="can">
            <a:avLst/>
          </a:pr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600" dirty="0" smtClean="0">
                <a:solidFill>
                  <a:srgbClr val="000000"/>
                </a:solidFill>
              </a:rPr>
              <a:t>CSS</a:t>
            </a:r>
            <a:endParaRPr lang="en-US" sz="1600" dirty="0">
              <a:solidFill>
                <a:srgbClr val="000000"/>
              </a:solidFill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3851349" y="5593907"/>
            <a:ext cx="756093" cy="54934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srgbClr val="000000"/>
                </a:solidFill>
              </a:rPr>
              <a:t>ESGF</a:t>
            </a:r>
          </a:p>
          <a:p>
            <a:pPr algn="ctr">
              <a:spcBef>
                <a:spcPct val="0"/>
              </a:spcBef>
            </a:pPr>
            <a:r>
              <a:rPr lang="en-US" sz="1000" dirty="0" err="1" smtClean="0">
                <a:solidFill>
                  <a:srgbClr val="000000"/>
                </a:solidFill>
              </a:rPr>
              <a:t>Datanode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3903329" y="3548911"/>
            <a:ext cx="674577" cy="6025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srgbClr val="000000"/>
                </a:solidFill>
              </a:rPr>
              <a:t>AIMS</a:t>
            </a:r>
          </a:p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srgbClr val="000000"/>
                </a:solidFill>
              </a:rPr>
              <a:t>Analysis</a:t>
            </a:r>
          </a:p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srgbClr val="000000"/>
                </a:solidFill>
              </a:rPr>
              <a:t>Node 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3872614" y="4581451"/>
            <a:ext cx="679302" cy="60251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r>
              <a:rPr lang="en-US" sz="1000" dirty="0" smtClean="0">
                <a:solidFill>
                  <a:srgbClr val="000000"/>
                </a:solidFill>
              </a:rPr>
              <a:t>Staging server (GDO2)</a:t>
            </a:r>
            <a:endParaRPr lang="en-US" sz="1000" dirty="0">
              <a:solidFill>
                <a:srgbClr val="000000"/>
              </a:solidFill>
            </a:endParaRPr>
          </a:p>
        </p:txBody>
      </p:sp>
      <p:sp>
        <p:nvSpPr>
          <p:cNvPr id="34" name="Rectangle 33"/>
          <p:cNvSpPr/>
          <p:nvPr/>
        </p:nvSpPr>
        <p:spPr bwMode="auto">
          <a:xfrm>
            <a:off x="1240464" y="3124791"/>
            <a:ext cx="3910420" cy="3107069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>
            <a:prstTxWarp prst="textNoShape">
              <a:avLst/>
            </a:prstTxWarp>
          </a:bodyPr>
          <a:lstStyle/>
          <a:p>
            <a:pPr algn="ctr">
              <a:spcBef>
                <a:spcPct val="0"/>
              </a:spcBef>
            </a:pPr>
            <a:endParaRPr lang="en-US" sz="1600" dirty="0">
              <a:solidFill>
                <a:srgbClr val="000000"/>
              </a:solidFill>
            </a:endParaRPr>
          </a:p>
        </p:txBody>
      </p:sp>
      <p:grpSp>
        <p:nvGrpSpPr>
          <p:cNvPr id="42" name="Group 41"/>
          <p:cNvGrpSpPr/>
          <p:nvPr/>
        </p:nvGrpSpPr>
        <p:grpSpPr>
          <a:xfrm>
            <a:off x="2486838" y="1240465"/>
            <a:ext cx="697023" cy="1128233"/>
            <a:chOff x="2486838" y="1240465"/>
            <a:chExt cx="697023" cy="1128233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2486838" y="1488558"/>
              <a:ext cx="697023" cy="88014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6" name="Can 15"/>
            <p:cNvSpPr/>
            <p:nvPr/>
          </p:nvSpPr>
          <p:spPr bwMode="auto">
            <a:xfrm>
              <a:off x="2560083" y="1892596"/>
              <a:ext cx="287079" cy="405217"/>
            </a:xfrm>
            <a:prstGeom prst="can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593163" y="1559442"/>
              <a:ext cx="472558" cy="2303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 bwMode="auto">
            <a:xfrm>
              <a:off x="2910958" y="1995377"/>
              <a:ext cx="207925" cy="2303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2516372" y="1240465"/>
              <a:ext cx="6634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OLCF</a:t>
              </a:r>
              <a:endParaRPr lang="en-US" sz="1400" dirty="0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491023" y="1240465"/>
            <a:ext cx="697023" cy="1116418"/>
            <a:chOff x="3566633" y="1268819"/>
            <a:chExt cx="697023" cy="1116418"/>
          </a:xfrm>
        </p:grpSpPr>
        <p:sp>
          <p:nvSpPr>
            <p:cNvPr id="21" name="Rounded Rectangle 20"/>
            <p:cNvSpPr/>
            <p:nvPr/>
          </p:nvSpPr>
          <p:spPr bwMode="auto">
            <a:xfrm>
              <a:off x="3566633" y="1505097"/>
              <a:ext cx="697023" cy="88014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2" name="Can 21"/>
            <p:cNvSpPr/>
            <p:nvPr/>
          </p:nvSpPr>
          <p:spPr bwMode="auto">
            <a:xfrm>
              <a:off x="3639878" y="1909135"/>
              <a:ext cx="287079" cy="405217"/>
            </a:xfrm>
            <a:prstGeom prst="can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3672958" y="1575981"/>
              <a:ext cx="472558" cy="2303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 bwMode="auto">
            <a:xfrm>
              <a:off x="3990753" y="2011916"/>
              <a:ext cx="207925" cy="2303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3602075" y="1268819"/>
              <a:ext cx="64358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ALCF</a:t>
              </a:r>
              <a:endParaRPr lang="en-US" sz="1400" dirty="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4495209" y="1240465"/>
            <a:ext cx="813131" cy="1132958"/>
            <a:chOff x="5038651" y="1358605"/>
            <a:chExt cx="813131" cy="1132958"/>
          </a:xfrm>
        </p:grpSpPr>
        <p:sp>
          <p:nvSpPr>
            <p:cNvPr id="29" name="Rounded Rectangle 28"/>
            <p:cNvSpPr/>
            <p:nvPr/>
          </p:nvSpPr>
          <p:spPr bwMode="auto">
            <a:xfrm>
              <a:off x="5072912" y="1611423"/>
              <a:ext cx="697023" cy="880140"/>
            </a:xfrm>
            <a:prstGeom prst="roundRect">
              <a:avLst/>
            </a:prstGeom>
            <a:gradFill flip="none" rotWithShape="1">
              <a:gsLst>
                <a:gs pos="0">
                  <a:schemeClr val="bg1">
                    <a:lumMod val="65000"/>
                    <a:tint val="66000"/>
                    <a:satMod val="160000"/>
                  </a:schemeClr>
                </a:gs>
                <a:gs pos="50000">
                  <a:schemeClr val="bg1">
                    <a:lumMod val="65000"/>
                    <a:tint val="44500"/>
                    <a:satMod val="160000"/>
                  </a:schemeClr>
                </a:gs>
                <a:gs pos="100000">
                  <a:schemeClr val="bg1">
                    <a:lumMod val="65000"/>
                    <a:tint val="23500"/>
                    <a:satMod val="160000"/>
                  </a:schemeClr>
                </a:gs>
              </a:gsLst>
              <a:lin ang="16200000" scaled="1"/>
              <a:tileRect/>
            </a:gradFill>
            <a:ln>
              <a:solidFill>
                <a:schemeClr val="accent1">
                  <a:lumMod val="75000"/>
                </a:schemeClr>
              </a:solidFill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0" name="Can 29"/>
            <p:cNvSpPr/>
            <p:nvPr/>
          </p:nvSpPr>
          <p:spPr bwMode="auto">
            <a:xfrm>
              <a:off x="5146157" y="2015461"/>
              <a:ext cx="287079" cy="405217"/>
            </a:xfrm>
            <a:prstGeom prst="can">
              <a:avLst/>
            </a:prstGeom>
            <a:ln>
              <a:headEnd/>
              <a:tailEnd/>
            </a:ln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 bwMode="auto">
            <a:xfrm>
              <a:off x="5179237" y="1682307"/>
              <a:ext cx="472558" cy="2303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 bwMode="auto">
            <a:xfrm>
              <a:off x="5497032" y="2118242"/>
              <a:ext cx="207925" cy="230372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>
              <a:prstTxWarp prst="textNoShape">
                <a:avLst/>
              </a:prstTxWarp>
            </a:bodyPr>
            <a:lstStyle/>
            <a:p>
              <a:pPr algn="ctr">
                <a:spcBef>
                  <a:spcPct val="0"/>
                </a:spcBef>
              </a:pPr>
              <a:endParaRPr lang="en-US" sz="1600" dirty="0">
                <a:solidFill>
                  <a:srgbClr val="000000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5038651" y="1358605"/>
              <a:ext cx="8131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NERSC</a:t>
              </a:r>
              <a:endParaRPr lang="en-US" sz="1400" dirty="0"/>
            </a:p>
          </p:txBody>
        </p:sp>
      </p:grpSp>
      <p:sp>
        <p:nvSpPr>
          <p:cNvPr id="43" name="TextBox 42"/>
          <p:cNvSpPr txBox="1"/>
          <p:nvPr/>
        </p:nvSpPr>
        <p:spPr>
          <a:xfrm>
            <a:off x="5499395" y="1411767"/>
            <a:ext cx="17764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 err="1" smtClean="0"/>
              <a:t>Petaflop</a:t>
            </a:r>
            <a:r>
              <a:rPr lang="en-US" sz="1100" dirty="0" smtClean="0"/>
              <a:t> Supercomputers</a:t>
            </a:r>
            <a:endParaRPr lang="en-US" sz="1100" dirty="0"/>
          </a:p>
        </p:txBody>
      </p:sp>
      <p:cxnSp>
        <p:nvCxnSpPr>
          <p:cNvPr id="45" name="Straight Arrow Connector 44"/>
          <p:cNvCxnSpPr>
            <a:endCxn id="31" idx="3"/>
          </p:cNvCxnSpPr>
          <p:nvPr/>
        </p:nvCxnSpPr>
        <p:spPr>
          <a:xfrm flipH="1">
            <a:off x="5108353" y="1588977"/>
            <a:ext cx="503275" cy="90376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5682512" y="2280092"/>
            <a:ext cx="2416046" cy="17543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/>
              <a:t>ACME Scientists</a:t>
            </a:r>
          </a:p>
          <a:p>
            <a:pPr marL="342900" indent="-342900">
              <a:buAutoNum type="arabicParenR"/>
            </a:pPr>
            <a:r>
              <a:rPr lang="en-US" dirty="0" smtClean="0"/>
              <a:t>Run models</a:t>
            </a:r>
          </a:p>
          <a:p>
            <a:pPr marL="342900" indent="-342900">
              <a:buAutoNum type="arabicParenR"/>
            </a:pPr>
            <a:r>
              <a:rPr lang="en-US" dirty="0" smtClean="0"/>
              <a:t>Post-processing</a:t>
            </a:r>
          </a:p>
          <a:p>
            <a:pPr marL="342900" indent="-342900">
              <a:buAutoNum type="arabicParenR"/>
            </a:pPr>
            <a:r>
              <a:rPr lang="en-US" dirty="0" smtClean="0"/>
              <a:t>Transfer data</a:t>
            </a:r>
          </a:p>
          <a:p>
            <a:endParaRPr lang="en-US" dirty="0" smtClean="0"/>
          </a:p>
          <a:p>
            <a:pPr marL="342900" indent="-342900">
              <a:buAutoNum type="arabicParenR"/>
            </a:pPr>
            <a:r>
              <a:rPr lang="en-US" dirty="0" smtClean="0"/>
              <a:t>Analysis (at AIMS) </a:t>
            </a:r>
            <a:endParaRPr lang="en-US" dirty="0"/>
          </a:p>
        </p:txBody>
      </p:sp>
      <p:sp>
        <p:nvSpPr>
          <p:cNvPr id="47" name="TextBox 46"/>
          <p:cNvSpPr txBox="1"/>
          <p:nvPr/>
        </p:nvSpPr>
        <p:spPr>
          <a:xfrm>
            <a:off x="5582093" y="1659860"/>
            <a:ext cx="11896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“Scratch” Storage</a:t>
            </a:r>
            <a:endParaRPr lang="en-US" sz="1000" dirty="0"/>
          </a:p>
        </p:txBody>
      </p:sp>
      <p:cxnSp>
        <p:nvCxnSpPr>
          <p:cNvPr id="49" name="Straight Arrow Connector 48"/>
          <p:cNvCxnSpPr/>
          <p:nvPr/>
        </p:nvCxnSpPr>
        <p:spPr>
          <a:xfrm flipH="1">
            <a:off x="4731488" y="1765003"/>
            <a:ext cx="93332" cy="184299"/>
          </a:xfrm>
          <a:prstGeom prst="straightConnector1">
            <a:avLst/>
          </a:prstGeom>
          <a:ln w="6350" cmpd="sng">
            <a:solidFill>
              <a:schemeClr val="accent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V="1">
            <a:off x="4766930" y="2126513"/>
            <a:ext cx="277628" cy="23627"/>
          </a:xfrm>
          <a:prstGeom prst="straightConnector1">
            <a:avLst/>
          </a:prstGeom>
          <a:ln w="6350" cmpd="sng">
            <a:solidFill>
              <a:schemeClr val="accent1">
                <a:lumMod val="75000"/>
              </a:schemeClr>
            </a:solidFill>
            <a:headEnd type="arrow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>
          <a:xfrm flipH="1">
            <a:off x="4879163" y="1842977"/>
            <a:ext cx="815163" cy="124046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/>
          <p:cNvSpPr txBox="1"/>
          <p:nvPr/>
        </p:nvSpPr>
        <p:spPr>
          <a:xfrm>
            <a:off x="5706139" y="4914605"/>
            <a:ext cx="225646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AIMS Data Manager</a:t>
            </a:r>
          </a:p>
          <a:p>
            <a:r>
              <a:rPr lang="en-US" dirty="0"/>
              <a:t>5</a:t>
            </a:r>
            <a:r>
              <a:rPr lang="en-US" dirty="0" smtClean="0"/>
              <a:t>) Stage to CSS</a:t>
            </a:r>
          </a:p>
          <a:p>
            <a:r>
              <a:rPr lang="en-US" dirty="0"/>
              <a:t>6</a:t>
            </a:r>
            <a:r>
              <a:rPr lang="en-US" dirty="0" smtClean="0"/>
              <a:t>) Publish to ESGF</a:t>
            </a:r>
            <a:endParaRPr lang="en-US" dirty="0"/>
          </a:p>
        </p:txBody>
      </p:sp>
      <p:cxnSp>
        <p:nvCxnSpPr>
          <p:cNvPr id="64" name="Straight Arrow Connector 63"/>
          <p:cNvCxnSpPr>
            <a:stCxn id="16" idx="3"/>
            <a:endCxn id="9" idx="1"/>
          </p:cNvCxnSpPr>
          <p:nvPr/>
        </p:nvCxnSpPr>
        <p:spPr>
          <a:xfrm>
            <a:off x="2703623" y="2297813"/>
            <a:ext cx="223284" cy="1075071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>
            <a:stCxn id="22" idx="3"/>
            <a:endCxn id="9" idx="1"/>
          </p:cNvCxnSpPr>
          <p:nvPr/>
        </p:nvCxnSpPr>
        <p:spPr>
          <a:xfrm flipH="1">
            <a:off x="2926907" y="2285998"/>
            <a:ext cx="780901" cy="1086886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>
            <a:stCxn id="30" idx="3"/>
            <a:endCxn id="9" idx="1"/>
          </p:cNvCxnSpPr>
          <p:nvPr/>
        </p:nvCxnSpPr>
        <p:spPr>
          <a:xfrm flipH="1">
            <a:off x="2926907" y="2302538"/>
            <a:ext cx="1819348" cy="1070346"/>
          </a:xfrm>
          <a:prstGeom prst="straightConnector1">
            <a:avLst/>
          </a:prstGeom>
          <a:ln w="28575" cmpd="sng">
            <a:solidFill>
              <a:schemeClr val="accent1">
                <a:lumMod val="75000"/>
              </a:schemeClr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963579" y="2593163"/>
            <a:ext cx="14590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c</a:t>
            </a:r>
            <a:r>
              <a:rPr lang="en-US" sz="1200" dirty="0" smtClean="0"/>
              <a:t>limatology data</a:t>
            </a:r>
          </a:p>
          <a:p>
            <a:r>
              <a:rPr lang="en-US" sz="1200" dirty="0" smtClean="0"/>
              <a:t>(reduced) histories</a:t>
            </a:r>
            <a:endParaRPr lang="en-US" sz="1200" dirty="0"/>
          </a:p>
        </p:txBody>
      </p:sp>
      <p:cxnSp>
        <p:nvCxnSpPr>
          <p:cNvPr id="79" name="Straight Arrow Connector 78"/>
          <p:cNvCxnSpPr/>
          <p:nvPr/>
        </p:nvCxnSpPr>
        <p:spPr>
          <a:xfrm flipH="1">
            <a:off x="5143798" y="2020186"/>
            <a:ext cx="621411" cy="111051"/>
          </a:xfrm>
          <a:prstGeom prst="straightConnector1">
            <a:avLst/>
          </a:prstGeom>
          <a:ln w="12700" cmpd="sng">
            <a:solidFill>
              <a:srgbClr val="000000"/>
            </a:solidFill>
            <a:prstDash val="sysDot"/>
            <a:tailEnd type="triangle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2" name="TextBox 81"/>
          <p:cNvSpPr txBox="1"/>
          <p:nvPr/>
        </p:nvSpPr>
        <p:spPr>
          <a:xfrm>
            <a:off x="5706139" y="1878419"/>
            <a:ext cx="22749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/>
              <a:t>Analysis Cluster (for </a:t>
            </a:r>
            <a:r>
              <a:rPr lang="en-US" sz="1000" dirty="0" err="1" smtClean="0"/>
              <a:t>postprocessing</a:t>
            </a:r>
            <a:r>
              <a:rPr lang="en-US" sz="1000" dirty="0" smtClean="0"/>
              <a:t>)</a:t>
            </a:r>
            <a:endParaRPr lang="en-US" sz="1000" dirty="0"/>
          </a:p>
        </p:txBody>
      </p:sp>
      <p:cxnSp>
        <p:nvCxnSpPr>
          <p:cNvPr id="83" name="Straight Arrow Connector 82"/>
          <p:cNvCxnSpPr/>
          <p:nvPr/>
        </p:nvCxnSpPr>
        <p:spPr>
          <a:xfrm>
            <a:off x="3377609" y="3808820"/>
            <a:ext cx="479647" cy="42529"/>
          </a:xfrm>
          <a:prstGeom prst="straightConnector1">
            <a:avLst/>
          </a:prstGeom>
          <a:ln w="6350" cmpd="sng">
            <a:solidFill>
              <a:schemeClr val="accent1">
                <a:lumMod val="75000"/>
              </a:schemeClr>
            </a:solidFill>
            <a:headEnd type="arrow" w="sm" len="sm"/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>
            <a:endCxn id="13" idx="1"/>
          </p:cNvCxnSpPr>
          <p:nvPr/>
        </p:nvCxnSpPr>
        <p:spPr>
          <a:xfrm>
            <a:off x="3343350" y="4069907"/>
            <a:ext cx="529264" cy="812800"/>
          </a:xfrm>
          <a:prstGeom prst="straightConnector1">
            <a:avLst/>
          </a:prstGeom>
          <a:ln w="6350" cmpd="sng">
            <a:solidFill>
              <a:schemeClr val="accent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>
            <a:stCxn id="13" idx="1"/>
          </p:cNvCxnSpPr>
          <p:nvPr/>
        </p:nvCxnSpPr>
        <p:spPr>
          <a:xfrm flipH="1">
            <a:off x="3324446" y="4882707"/>
            <a:ext cx="548168" cy="379228"/>
          </a:xfrm>
          <a:prstGeom prst="straightConnector1">
            <a:avLst/>
          </a:prstGeom>
          <a:ln w="6350" cmpd="sng">
            <a:solidFill>
              <a:schemeClr val="accent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>
            <a:endCxn id="11" idx="1"/>
          </p:cNvCxnSpPr>
          <p:nvPr/>
        </p:nvCxnSpPr>
        <p:spPr>
          <a:xfrm>
            <a:off x="3319721" y="5428512"/>
            <a:ext cx="531628" cy="440069"/>
          </a:xfrm>
          <a:prstGeom prst="straightConnector1">
            <a:avLst/>
          </a:prstGeom>
          <a:ln w="6350" cmpd="sng">
            <a:solidFill>
              <a:schemeClr val="accent1">
                <a:lumMod val="75000"/>
              </a:schemeClr>
            </a:solidFill>
            <a:tailEnd type="arrow" w="sm" len="sm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TextBox 96"/>
          <p:cNvSpPr txBox="1"/>
          <p:nvPr/>
        </p:nvSpPr>
        <p:spPr>
          <a:xfrm>
            <a:off x="1199117" y="3077535"/>
            <a:ext cx="16722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LLNL Environment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164519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Climate Storage System Information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3591346"/>
              </p:ext>
            </p:extLst>
          </p:nvPr>
        </p:nvGraphicFramePr>
        <p:xfrm>
          <a:off x="457199" y="1397000"/>
          <a:ext cx="8159581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3457"/>
                <a:gridCol w="544632"/>
                <a:gridCol w="759184"/>
                <a:gridCol w="808696"/>
                <a:gridCol w="569389"/>
                <a:gridCol w="651909"/>
                <a:gridCol w="991332"/>
                <a:gridCol w="750246"/>
                <a:gridCol w="890813"/>
                <a:gridCol w="609677"/>
                <a:gridCol w="750246"/>
              </a:tblGrid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System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CPUs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Memory (GBs)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OS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DDN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err="1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Luns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~LUN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Size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LUN SFC (active/fail-over)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ZFS Raid Type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ZFS Raid Set Size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ZFS Raid Sets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solidFill>
                            <a:schemeClr val="bg1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Usable Space</a:t>
                      </a:r>
                      <a:endParaRPr lang="en-US" sz="1200" dirty="0">
                        <a:solidFill>
                          <a:schemeClr val="bg1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Dell910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Solaris 11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24TB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4/4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RaidZ2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960TB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Dell910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TOSS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24TB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4/4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RaidZ2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9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670TB</a:t>
                      </a:r>
                    </a:p>
                  </a:txBody>
                  <a:tcPr marL="68580" marR="68580" marT="0" marB="0"/>
                </a:tc>
              </a:tr>
              <a:tr h="370840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Sunx4440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32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128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 smtClean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Solaris10</a:t>
                      </a:r>
                      <a:endParaRPr lang="en-US" sz="1200" dirty="0">
                        <a:solidFill>
                          <a:srgbClr val="000000"/>
                        </a:solidFill>
                        <a:effectLst/>
                        <a:latin typeface="+mn-lt"/>
                        <a:ea typeface="Cambria" panose="02040503050406030204" pitchFamily="18" charset="0"/>
                        <a:cs typeface="Cambria" panose="020405030504060302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16TB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4/4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RaidZ2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10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6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600"/>
                        </a:spcAft>
                      </a:pPr>
                      <a:r>
                        <a:rPr lang="en-US" sz="1200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Cambria" panose="02040503050406030204" pitchFamily="18" charset="0"/>
                          <a:cs typeface="Cambria" panose="02040503050406030204" pitchFamily="18" charset="0"/>
                        </a:rPr>
                        <a:t>768TB</a:t>
                      </a: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57200" y="3295135"/>
            <a:ext cx="7393459" cy="28931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The climate storage system environment consists of two Dell 910 servers each with 4 sockets (x 8 cores per socket) and 128 GB of memory.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Each of the systems is connected via fiber channel </a:t>
            </a:r>
            <a:r>
              <a:rPr lang="en-US" sz="1300" dirty="0" smtClean="0"/>
              <a:t>(FC) to </a:t>
            </a:r>
            <a:r>
              <a:rPr lang="en-US" sz="1300" dirty="0"/>
              <a:t>a DDN 9900 storage </a:t>
            </a:r>
            <a:r>
              <a:rPr lang="en-US" sz="1300" dirty="0" smtClean="0"/>
              <a:t>array. </a:t>
            </a:r>
            <a:r>
              <a:rPr lang="en-US" sz="1300" dirty="0"/>
              <a:t>Currently there are eight </a:t>
            </a:r>
            <a:r>
              <a:rPr lang="en-US" sz="1300" dirty="0" smtClean="0"/>
              <a:t>8 </a:t>
            </a:r>
            <a:r>
              <a:rPr lang="en-US" sz="1300" dirty="0" err="1" smtClean="0"/>
              <a:t>Gbps</a:t>
            </a:r>
            <a:r>
              <a:rPr lang="en-US" sz="1300" dirty="0" smtClean="0"/>
              <a:t> FC </a:t>
            </a:r>
            <a:r>
              <a:rPr lang="en-US" sz="1300" dirty="0"/>
              <a:t>connections to the </a:t>
            </a:r>
            <a:r>
              <a:rPr lang="en-US" sz="1300" dirty="0" smtClean="0"/>
              <a:t>DDN 9900 </a:t>
            </a:r>
            <a:r>
              <a:rPr lang="en-US" sz="1300" dirty="0"/>
              <a:t>unit of which 4 are active and 4 are passive (or used as fail-over). </a:t>
            </a:r>
            <a:r>
              <a:rPr lang="en-US" sz="1300" dirty="0" smtClean="0"/>
              <a:t>These </a:t>
            </a:r>
            <a:r>
              <a:rPr lang="en-US" sz="1300" dirty="0"/>
              <a:t>systems are used as NFS </a:t>
            </a:r>
            <a:r>
              <a:rPr lang="en-US" sz="1300" dirty="0" smtClean="0"/>
              <a:t>servers and </a:t>
            </a:r>
            <a:r>
              <a:rPr lang="en-US" sz="1300" dirty="0"/>
              <a:t>provide a storage archive for the PCMDI front-end servers. </a:t>
            </a:r>
            <a:endParaRPr lang="en-US" sz="1300" dirty="0" smtClean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 smtClean="0"/>
              <a:t>The </a:t>
            </a:r>
            <a:r>
              <a:rPr lang="en-US" sz="1300" dirty="0"/>
              <a:t>initial CSS system (cssfen1) was installed using Solaris 11 and ZFS. Its </a:t>
            </a:r>
            <a:r>
              <a:rPr lang="en-US" sz="1300" dirty="0" smtClean="0"/>
              <a:t>file system </a:t>
            </a:r>
            <a:r>
              <a:rPr lang="en-US" sz="1300" dirty="0"/>
              <a:t>is composed of 48 LUNs from one of the DDN 9900 units. The second system (cssfen2) was installed using TOSS and ZFS. </a:t>
            </a:r>
            <a:r>
              <a:rPr lang="en-US" sz="1300" dirty="0" smtClean="0"/>
              <a:t>Its file </a:t>
            </a:r>
            <a:r>
              <a:rPr lang="en-US" sz="1300" dirty="0"/>
              <a:t>system is composed of 36 LUNs from a DDN 9900 unit.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300" dirty="0"/>
              <a:t>Other storage used by the Climate environment is allocated from the Green Data Oasis (GDO) environment. This storage is used via the </a:t>
            </a:r>
            <a:r>
              <a:rPr lang="en-US" sz="1300" dirty="0" smtClean="0"/>
              <a:t>PCMDI GDO </a:t>
            </a:r>
            <a:r>
              <a:rPr lang="en-US" sz="1300" dirty="0"/>
              <a:t>zone called "gdo2". Storage space is allocated to the gdo2 zone from the gdofen1 system. The storage space on the gdofen1 system </a:t>
            </a:r>
            <a:r>
              <a:rPr lang="en-US" sz="1300" dirty="0" smtClean="0"/>
              <a:t>is around </a:t>
            </a:r>
            <a:r>
              <a:rPr lang="en-US" sz="1300" dirty="0"/>
              <a:t>768 TB, however that space is shared with GDO zones running in the GDO </a:t>
            </a:r>
            <a:r>
              <a:rPr lang="en-US" sz="1300" dirty="0" smtClean="0"/>
              <a:t>environment.</a:t>
            </a:r>
            <a:endParaRPr lang="en-US" sz="1300" dirty="0"/>
          </a:p>
        </p:txBody>
      </p:sp>
    </p:spTree>
    <p:extLst>
      <p:ext uri="{BB962C8B-B14F-4D97-AF65-F5344CB8AC3E}">
        <p14:creationId xmlns:p14="http://schemas.microsoft.com/office/powerpoint/2010/main" val="3347634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1_No Background Colo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 bwMode="auto">
        <a:gradFill flip="none" rotWithShape="1">
          <a:gsLst>
            <a:gs pos="0">
              <a:schemeClr val="bg1">
                <a:lumMod val="65000"/>
                <a:tint val="66000"/>
                <a:satMod val="160000"/>
              </a:schemeClr>
            </a:gs>
            <a:gs pos="50000">
              <a:schemeClr val="bg1">
                <a:lumMod val="65000"/>
                <a:tint val="44500"/>
                <a:satMod val="160000"/>
              </a:schemeClr>
            </a:gs>
            <a:gs pos="100000">
              <a:schemeClr val="bg1">
                <a:lumMod val="65000"/>
                <a:tint val="23500"/>
                <a:satMod val="160000"/>
              </a:schemeClr>
            </a:gs>
          </a:gsLst>
          <a:lin ang="16200000" scaled="1"/>
          <a:tileRect/>
        </a:gradFill>
        <a:ln>
          <a:solidFill>
            <a:schemeClr val="accent1">
              <a:lumMod val="75000"/>
            </a:schemeClr>
          </a:solidFill>
          <a:headEnd/>
          <a:tailEnd/>
        </a:ln>
      </a:spPr>
      <a:bodyPr rtlCol="0" anchor="b">
        <a:prstTxWarp prst="textNoShape">
          <a:avLst/>
        </a:prstTxWarp>
      </a:bodyPr>
      <a:lstStyle>
        <a:defPPr algn="ctr">
          <a:spcBef>
            <a:spcPct val="0"/>
          </a:spcBef>
          <a:defRPr sz="1600" dirty="0">
            <a:solidFill>
              <a:srgbClr val="000000"/>
            </a:solidFill>
          </a:defRPr>
        </a:defPPr>
      </a:lstStyle>
      <a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a:style>
    </a:spDef>
    <a:lnDef>
      <a:spPr>
        <a:ln w="28575" cmpd="sng">
          <a:solidFill>
            <a:schemeClr val="accent1">
              <a:lumMod val="75000"/>
            </a:schemeClr>
          </a:solidFill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20924</TotalTime>
  <Words>1069</Words>
  <Application>Microsoft Macintosh PowerPoint</Application>
  <PresentationFormat>On-screen Show (4:3)</PresentationFormat>
  <Paragraphs>261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1_No Background Color</vt:lpstr>
      <vt:lpstr>LLNL’s Data Center and Interoperable Services</vt:lpstr>
      <vt:lpstr>LLNL ESGF Data Network</vt:lpstr>
      <vt:lpstr>AIMS/ESGF Computing Resources</vt:lpstr>
      <vt:lpstr>AIMS Experimental Compute Cluster</vt:lpstr>
      <vt:lpstr>AIMS/ESGF Data Transfer Nodes (DTNs)</vt:lpstr>
      <vt:lpstr>AIMS cluster network</vt:lpstr>
      <vt:lpstr>CMIP-5 Data Management Workflow @ LLNL</vt:lpstr>
      <vt:lpstr>ACME Data Management Workflow @ LLNL</vt:lpstr>
      <vt:lpstr>Climate Storage System Information</vt:lpstr>
      <vt:lpstr>What ESGF request of the WGCM</vt:lpstr>
      <vt:lpstr>PowerPoint Presentation</vt:lpstr>
    </vt:vector>
  </TitlesOfParts>
  <Manager/>
  <Company>LLNL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LLNL Hardware</dc:title>
  <dc:subject/>
  <dc:creator>Dean N. Williams</dc:creator>
  <cp:keywords/>
  <dc:description/>
  <cp:lastModifiedBy>Dean Williams</cp:lastModifiedBy>
  <cp:revision>267</cp:revision>
  <cp:lastPrinted>2015-10-07T09:35:18Z</cp:lastPrinted>
  <dcterms:created xsi:type="dcterms:W3CDTF">2014-11-26T18:51:33Z</dcterms:created>
  <dcterms:modified xsi:type="dcterms:W3CDTF">2015-12-07T21:08:09Z</dcterms:modified>
  <cp:category/>
</cp:coreProperties>
</file>