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09" r:id="rId3"/>
    <p:sldId id="305" r:id="rId4"/>
    <p:sldId id="302" r:id="rId5"/>
    <p:sldId id="271" r:id="rId6"/>
    <p:sldId id="257" r:id="rId7"/>
    <p:sldId id="265" r:id="rId8"/>
    <p:sldId id="303" r:id="rId9"/>
    <p:sldId id="28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B260"/>
    <a:srgbClr val="8F0856"/>
    <a:srgbClr val="376092"/>
    <a:srgbClr val="E7E3D5"/>
    <a:srgbClr val="D8E7F1"/>
    <a:srgbClr val="A5DAFE"/>
    <a:srgbClr val="D6EEFB"/>
    <a:srgbClr val="84B6E3"/>
    <a:srgbClr val="0F79AA"/>
    <a:srgbClr val="9ABB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/>
    <p:restoredTop sz="86282"/>
  </p:normalViewPr>
  <p:slideViewPr>
    <p:cSldViewPr snapToGrid="0" snapToObjects="1">
      <p:cViewPr>
        <p:scale>
          <a:sx n="105" d="100"/>
          <a:sy n="105" d="100"/>
        </p:scale>
        <p:origin x="760" y="-744"/>
      </p:cViewPr>
      <p:guideLst/>
    </p:cSldViewPr>
  </p:slideViewPr>
  <p:outlineViewPr>
    <p:cViewPr>
      <p:scale>
        <a:sx n="33" d="100"/>
        <a:sy n="33" d="100"/>
      </p:scale>
      <p:origin x="0" y="-26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34" d="100"/>
          <a:sy n="134" d="100"/>
        </p:scale>
        <p:origin x="282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52736-5666-F541-ADDB-A00FC01BD4BB}" type="datetimeFigureOut">
              <a:rPr lang="en-US" smtClean="0"/>
              <a:t>6/6/17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21360-833E-9843-9CE4-C8D55BC74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444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8C4F8-BD4F-9D40-85AD-397D102E986D}" type="datetimeFigureOut">
              <a:rPr lang="en-US" smtClean="0"/>
              <a:t>6/6/17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C99A2A-AE15-504D-AA81-B5E44F4FA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30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r>
              <a:rPr lang="en-US" baseline="0" dirty="0" smtClean="0"/>
              <a:t> doesn’t come out of thin air.  We call it publishing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C99A2A-AE15-504D-AA81-B5E44F4FA1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40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Persistent Identifiers (PIDs) key for data identification and citation </a:t>
            </a:r>
          </a:p>
          <a:p>
            <a:r>
              <a:rPr lang="en-US" b="1" dirty="0" smtClean="0"/>
              <a:t>Current state:  </a:t>
            </a:r>
            <a:r>
              <a:rPr lang="en-US" dirty="0" smtClean="0"/>
              <a:t>enabled for CMIP6 – use of message queuing to ensure uniqueness (DKRZ)</a:t>
            </a:r>
          </a:p>
          <a:p>
            <a:pPr lvl="1"/>
            <a:r>
              <a:rPr lang="en-US" dirty="0" smtClean="0"/>
              <a:t>Service connects PID to DOI issued for each model</a:t>
            </a:r>
          </a:p>
          <a:p>
            <a:r>
              <a:rPr lang="en-US" b="1" dirty="0" smtClean="0"/>
              <a:t>Goal: </a:t>
            </a:r>
            <a:r>
              <a:rPr lang="en-US" dirty="0" smtClean="0"/>
              <a:t>generalize PID assignment feature and make available to all ESGF projects</a:t>
            </a:r>
          </a:p>
          <a:p>
            <a:pPr lvl="1"/>
            <a:r>
              <a:rPr lang="en-US" dirty="0" smtClean="0"/>
              <a:t>Feed PID information created at publishing time into future provenance capture service</a:t>
            </a:r>
          </a:p>
          <a:p>
            <a:r>
              <a:rPr lang="en-US" dirty="0" smtClean="0"/>
              <a:t>Quality Assurance/Control (QA/QC) workflows have been developed and tested for CMIP6 (DKRZ); errata service for post-production (IPSL)</a:t>
            </a:r>
          </a:p>
          <a:p>
            <a:pPr lvl="1"/>
            <a:r>
              <a:rPr lang="en-US" dirty="0" err="1" smtClean="0"/>
              <a:t>PrePARE</a:t>
            </a:r>
            <a:r>
              <a:rPr lang="en-US" dirty="0" smtClean="0"/>
              <a:t> (PCMDI) data check tool integrated into the publisher for CMIP6 only</a:t>
            </a:r>
          </a:p>
          <a:p>
            <a:pPr lvl="1"/>
            <a:r>
              <a:rPr lang="en-US" dirty="0" smtClean="0"/>
              <a:t>Generalize QA/QC services integrated into the publication process to benefit additional data projects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C99A2A-AE15-504D-AA81-B5E44F4FA1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8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(For our purposes, we consider the issue of sharing of the richly diverse and heterogeneous small data sets produced by individual scientists, so-called long-tail data.)</a:t>
            </a:r>
            <a:endParaRPr lang="en-US" sz="28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C99A2A-AE15-504D-AA81-B5E44F4FA1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30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scientist wants to have</a:t>
            </a:r>
            <a:r>
              <a:rPr lang="en-US" baseline="0" dirty="0" smtClean="0"/>
              <a:t> to retract a paper due to the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C99A2A-AE15-504D-AA81-B5E44F4FA1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33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tiff"/><Relationship Id="rId3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9" t="27008" r="14231" b="37094"/>
          <a:stretch/>
        </p:blipFill>
        <p:spPr>
          <a:xfrm>
            <a:off x="67790" y="5833015"/>
            <a:ext cx="2523009" cy="9647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end page">
    <p:bg>
      <p:bgPr>
        <a:solidFill>
          <a:srgbClr val="0F4F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353" t="9911" r="-112" b="13799"/>
          <a:stretch/>
        </p:blipFill>
        <p:spPr>
          <a:xfrm>
            <a:off x="-1032096" y="0"/>
            <a:ext cx="13224095" cy="6858000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0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2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3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4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5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26" name="Picture 25" descr="LLNL_Logo_WHT-LRG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56328" y="5430706"/>
            <a:ext cx="4803331" cy="81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16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35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32295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9" t="27008" r="14231" b="37094"/>
          <a:stretch/>
        </p:blipFill>
        <p:spPr>
          <a:xfrm>
            <a:off x="27704" y="6447230"/>
            <a:ext cx="1074266" cy="410770"/>
          </a:xfrm>
          <a:prstGeom prst="rect">
            <a:avLst/>
          </a:prstGeom>
        </p:spPr>
      </p:pic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11590107" y="6447230"/>
            <a:ext cx="5511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  <p:sldLayoutId id="2147483668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0" y="451414"/>
            <a:ext cx="8574622" cy="3472404"/>
          </a:xfrm>
          <a:noFill/>
          <a:ln>
            <a:noFill/>
          </a:ln>
          <a:effectLst/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8F0856"/>
                </a:solidFill>
              </a:rPr>
              <a:t>ESGF Publication, Registration, User Notification Services</a:t>
            </a:r>
            <a:br>
              <a:rPr lang="en-US" b="1" dirty="0">
                <a:solidFill>
                  <a:srgbClr val="8F0856"/>
                </a:solidFill>
              </a:rPr>
            </a:br>
            <a:endParaRPr lang="en-US" b="1" dirty="0">
              <a:solidFill>
                <a:srgbClr val="8F085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81137" y="3923818"/>
            <a:ext cx="6987645" cy="2207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Alexander “Sasha” Ames, Ph.D.</a:t>
            </a:r>
          </a:p>
          <a:p>
            <a:r>
              <a:rPr lang="en-US" dirty="0" smtClean="0"/>
              <a:t>Lawrence Livermore National Laboratory</a:t>
            </a:r>
          </a:p>
          <a:p>
            <a:endParaRPr lang="en-US" dirty="0" smtClean="0"/>
          </a:p>
          <a:p>
            <a:r>
              <a:rPr lang="en-US" dirty="0" smtClean="0"/>
              <a:t>2017 </a:t>
            </a:r>
            <a:r>
              <a:rPr lang="en-US" dirty="0"/>
              <a:t>Triennial Project </a:t>
            </a:r>
            <a:r>
              <a:rPr lang="en-US" dirty="0" smtClean="0"/>
              <a:t>Review, Potomac, MD</a:t>
            </a:r>
            <a:endParaRPr lang="en-US" dirty="0"/>
          </a:p>
          <a:p>
            <a:r>
              <a:rPr lang="en-US" dirty="0" smtClean="0"/>
              <a:t>June 8 – 9, 2017</a:t>
            </a:r>
          </a:p>
        </p:txBody>
      </p:sp>
      <p:sp>
        <p:nvSpPr>
          <p:cNvPr id="5" name="TextBox 12"/>
          <p:cNvSpPr txBox="1">
            <a:spLocks noChangeArrowheads="1"/>
          </p:cNvSpPr>
          <p:nvPr/>
        </p:nvSpPr>
        <p:spPr bwMode="auto">
          <a:xfrm>
            <a:off x="7759385" y="6423025"/>
            <a:ext cx="4503737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lnSpc>
                <a:spcPct val="90000"/>
              </a:lnSpc>
              <a:spcAft>
                <a:spcPts val="300"/>
              </a:spcAft>
            </a:pPr>
            <a:r>
              <a:rPr lang="en-US" altLang="x-none" sz="800" dirty="0" smtClean="0"/>
              <a:t>LLNL-PRES-732455</a:t>
            </a:r>
            <a:endParaRPr lang="en-US" altLang="x-none" sz="800" dirty="0"/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altLang="x-none" sz="700" dirty="0"/>
              <a:t>This work was performed under the auspices of the U.S. Department of Energy by Lawrence Livermore National Laboratory under contract DE-AC52-07NA27344. Lawrence Livermore National Security, LLC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075764"/>
              </p:ext>
            </p:extLst>
          </p:nvPr>
        </p:nvGraphicFramePr>
        <p:xfrm>
          <a:off x="221674" y="196809"/>
          <a:ext cx="2938086" cy="555171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73255">
                  <a:extLst>
                    <a:ext uri="{9D8B030D-6E8A-4147-A177-3AD203B41FA5}">
                      <a16:colId xmlns:a16="http://schemas.microsoft.com/office/drawing/2014/main" xmlns="" val="4094529835"/>
                    </a:ext>
                  </a:extLst>
                </a:gridCol>
                <a:gridCol w="308635">
                  <a:extLst>
                    <a:ext uri="{9D8B030D-6E8A-4147-A177-3AD203B41FA5}">
                      <a16:colId xmlns:a16="http://schemas.microsoft.com/office/drawing/2014/main" xmlns="" val="3537846017"/>
                    </a:ext>
                  </a:extLst>
                </a:gridCol>
                <a:gridCol w="2122152">
                  <a:extLst>
                    <a:ext uri="{9D8B030D-6E8A-4147-A177-3AD203B41FA5}">
                      <a16:colId xmlns:a16="http://schemas.microsoft.com/office/drawing/2014/main" xmlns="" val="2941850290"/>
                    </a:ext>
                  </a:extLst>
                </a:gridCol>
                <a:gridCol w="234044">
                  <a:extLst>
                    <a:ext uri="{9D8B030D-6E8A-4147-A177-3AD203B41FA5}">
                      <a16:colId xmlns:a16="http://schemas.microsoft.com/office/drawing/2014/main" xmlns="" val="3236593955"/>
                    </a:ext>
                  </a:extLst>
                </a:gridCol>
              </a:tblGrid>
              <a:tr h="269079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Task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886" marR="32886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R&amp;D Area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886" marR="32886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886" marR="32886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45007178"/>
                  </a:ext>
                </a:extLst>
              </a:tr>
              <a:tr h="14708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Data Management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7134001"/>
                  </a:ext>
                </a:extLst>
              </a:tr>
              <a:tr h="215527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1.2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User Interface and Search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44074419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1.3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Hardware &amp; Network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056994"/>
                  </a:ext>
                </a:extLst>
              </a:tr>
              <a:tr h="14708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1.4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Data Transfer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64763846"/>
                  </a:ext>
                </a:extLst>
              </a:tr>
              <a:tr h="196308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Installation (Containerized)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98299037"/>
                  </a:ext>
                </a:extLst>
              </a:tr>
              <a:tr h="20320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Authentication &amp; Authorization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97942482"/>
                  </a:ext>
                </a:extLst>
              </a:tr>
              <a:tr h="14708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1.7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Federation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61158377"/>
                  </a:ext>
                </a:extLst>
              </a:tr>
              <a:tr h="18451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1.8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Quality Control &amp; Assurance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6033466"/>
                  </a:ext>
                </a:extLst>
              </a:tr>
              <a:tr h="14708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1.9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Replication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0967730"/>
                  </a:ext>
                </a:extLst>
              </a:tr>
              <a:tr h="14708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Distributed Search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06525320"/>
                  </a:ext>
                </a:extLst>
              </a:tr>
              <a:tr h="14708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1.11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Metrics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91576173"/>
                  </a:ext>
                </a:extLst>
              </a:tr>
              <a:tr h="14708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1.12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User Notification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32388987"/>
                  </a:ext>
                </a:extLst>
              </a:tr>
              <a:tr h="19268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1.13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Long-tail Publication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06591972"/>
                  </a:ext>
                </a:extLst>
              </a:tr>
              <a:tr h="16256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1.14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Distributed Computation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66253454"/>
                  </a:ext>
                </a:extLst>
              </a:tr>
              <a:tr h="14708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1.15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Data Citation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4405793"/>
                  </a:ext>
                </a:extLst>
              </a:tr>
              <a:tr h="175988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2.1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Provenance Capture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72766819"/>
                  </a:ext>
                </a:extLst>
              </a:tr>
              <a:tr h="14708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2.2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Workflow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8930218"/>
                  </a:ext>
                </a:extLst>
              </a:tr>
              <a:tr h="209736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2.3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Dynamic Resources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71878957"/>
                  </a:ext>
                </a:extLst>
              </a:tr>
              <a:tr h="14708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2.4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In situ Analysis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97707956"/>
                  </a:ext>
                </a:extLst>
              </a:tr>
              <a:tr h="14708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2.5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Machine Learning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01986888"/>
                  </a:ext>
                </a:extLst>
              </a:tr>
              <a:tr h="14708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2.6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UQ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34931023"/>
                  </a:ext>
                </a:extLst>
              </a:tr>
              <a:tr h="14708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</a:rPr>
                        <a:t>2.7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Analytical Modeling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46339322"/>
                  </a:ext>
                </a:extLst>
              </a:tr>
              <a:tr h="14708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</a:rPr>
                        <a:t>2.8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Mobile Apps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03005057"/>
                  </a:ext>
                </a:extLst>
              </a:tr>
              <a:tr h="147084">
                <a:tc gridSpan="4"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50295991"/>
                  </a:ext>
                </a:extLst>
              </a:tr>
              <a:tr h="147084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effectLst/>
                        </a:rPr>
                        <a:t>Current capability status: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40973922"/>
                  </a:ext>
                </a:extLst>
              </a:tr>
              <a:tr h="14708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dirty="0">
                          <a:effectLst/>
                        </a:rPr>
                        <a:t>Usable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87399386"/>
                  </a:ext>
                </a:extLst>
              </a:tr>
              <a:tr h="14708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dirty="0">
                          <a:effectLst/>
                        </a:rPr>
                        <a:t>Prototype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281168"/>
                  </a:ext>
                </a:extLst>
              </a:tr>
              <a:tr h="14708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dirty="0">
                          <a:effectLst/>
                        </a:rPr>
                        <a:t>Research activity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86676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03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35"/>
            <a:ext cx="10018713" cy="1874964"/>
          </a:xfrm>
          <a:effectLst/>
        </p:spPr>
        <p:txBody>
          <a:bodyPr/>
          <a:lstStyle/>
          <a:p>
            <a:r>
              <a:rPr lang="en-US" b="1" dirty="0" smtClean="0">
                <a:solidFill>
                  <a:srgbClr val="8F0856"/>
                </a:solidFill>
              </a:rPr>
              <a:t>Outline</a:t>
            </a:r>
            <a:endParaRPr lang="en-US" b="1" dirty="0">
              <a:solidFill>
                <a:srgbClr val="8F0856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84310" y="1516284"/>
            <a:ext cx="10018713" cy="439290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Publication</a:t>
            </a:r>
            <a:endParaRPr lang="en-US" sz="3200" dirty="0"/>
          </a:p>
          <a:p>
            <a:pPr lvl="1"/>
            <a:r>
              <a:rPr lang="en-US" dirty="0"/>
              <a:t>Adequate metadata (including PIDs and DOIs)</a:t>
            </a:r>
          </a:p>
          <a:p>
            <a:pPr lvl="1"/>
            <a:r>
              <a:rPr lang="en-US" dirty="0"/>
              <a:t>Quality Control (QC): pre-publication, within publication, post-publication</a:t>
            </a:r>
            <a:endParaRPr lang="en-US" sz="2800" dirty="0"/>
          </a:p>
          <a:p>
            <a:pPr lvl="1"/>
            <a:r>
              <a:rPr lang="en-US" dirty="0"/>
              <a:t>Long-tail publication </a:t>
            </a:r>
            <a:endParaRPr lang="en-US" dirty="0" smtClean="0"/>
          </a:p>
          <a:p>
            <a:r>
              <a:rPr lang="en-US" dirty="0" smtClean="0"/>
              <a:t>Registration (Node Manager)</a:t>
            </a:r>
            <a:endParaRPr lang="en-US" dirty="0"/>
          </a:p>
          <a:p>
            <a:pPr lvl="0"/>
            <a:r>
              <a:rPr lang="en-US" dirty="0"/>
              <a:t>Tracking and Feedback  (User) Notification</a:t>
            </a:r>
            <a:endParaRPr lang="en-US" sz="3200" dirty="0"/>
          </a:p>
          <a:p>
            <a:pPr lvl="1"/>
            <a:r>
              <a:rPr lang="en-US" dirty="0"/>
              <a:t>Future direction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46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35"/>
            <a:ext cx="10018713" cy="1175521"/>
          </a:xfrm>
          <a:effectLst/>
        </p:spPr>
        <p:txBody>
          <a:bodyPr/>
          <a:lstStyle/>
          <a:p>
            <a:r>
              <a:rPr lang="en-US" b="1" dirty="0" smtClean="0">
                <a:solidFill>
                  <a:srgbClr val="8F0856"/>
                </a:solidFill>
              </a:rPr>
              <a:t>Publication</a:t>
            </a:r>
            <a:endParaRPr lang="en-US" b="1" dirty="0">
              <a:solidFill>
                <a:srgbClr val="8F0856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84310" y="1012372"/>
            <a:ext cx="10453689" cy="5633358"/>
          </a:xfrm>
        </p:spPr>
        <p:txBody>
          <a:bodyPr>
            <a:normAutofit/>
          </a:bodyPr>
          <a:lstStyle/>
          <a:p>
            <a:r>
              <a:rPr lang="en-US" b="1" dirty="0"/>
              <a:t>Background: </a:t>
            </a:r>
            <a:r>
              <a:rPr lang="en-US" dirty="0"/>
              <a:t>Crucial function to populate ESGF data sets in the federation for search and download</a:t>
            </a:r>
          </a:p>
          <a:p>
            <a:pPr lvl="1"/>
            <a:r>
              <a:rPr lang="en-US" dirty="0"/>
              <a:t>Publication uses </a:t>
            </a:r>
            <a:r>
              <a:rPr lang="en-US" dirty="0" smtClean="0"/>
              <a:t>“</a:t>
            </a:r>
            <a:r>
              <a:rPr lang="en-US" b="1" dirty="0" smtClean="0"/>
              <a:t>project</a:t>
            </a:r>
            <a:r>
              <a:rPr lang="en-US" dirty="0"/>
              <a:t>” concept of organizing </a:t>
            </a:r>
            <a:r>
              <a:rPr lang="en-US" dirty="0" smtClean="0"/>
              <a:t>data: </a:t>
            </a:r>
            <a:r>
              <a:rPr lang="en-US" dirty="0"/>
              <a:t>common set of requirements, such as </a:t>
            </a:r>
            <a:r>
              <a:rPr lang="en-US" b="1" dirty="0"/>
              <a:t>controlled vocabulary</a:t>
            </a:r>
            <a:r>
              <a:rPr lang="en-US" dirty="0"/>
              <a:t> (CV), file naming, data handling, metadata rules.    </a:t>
            </a:r>
            <a:endParaRPr lang="en-US" dirty="0" smtClean="0"/>
          </a:p>
          <a:p>
            <a:pPr lvl="1"/>
            <a:r>
              <a:rPr lang="en-US" b="1" dirty="0" smtClean="0"/>
              <a:t>Needs</a:t>
            </a:r>
            <a:r>
              <a:rPr lang="en-US" dirty="0" smtClean="0"/>
              <a:t>: ease of use, flexible configuration, extensible</a:t>
            </a:r>
            <a:endParaRPr lang="en-US" dirty="0"/>
          </a:p>
          <a:p>
            <a:r>
              <a:rPr lang="en-US" b="1" dirty="0"/>
              <a:t>Current state of practice:  </a:t>
            </a:r>
            <a:r>
              <a:rPr lang="en-US" dirty="0"/>
              <a:t>direct command-line tool invocation</a:t>
            </a:r>
          </a:p>
          <a:p>
            <a:pPr lvl="1"/>
            <a:r>
              <a:rPr lang="en-US" dirty="0"/>
              <a:t>Supports versioning, PID assignment, CV / metadata </a:t>
            </a:r>
            <a:r>
              <a:rPr lang="en-US" dirty="0" smtClean="0"/>
              <a:t>checks, not </a:t>
            </a:r>
            <a:r>
              <a:rPr lang="en-US" dirty="0"/>
              <a:t>full </a:t>
            </a:r>
            <a:r>
              <a:rPr lang="en-US" dirty="0" smtClean="0"/>
              <a:t>QA/QC; CMIP6 project</a:t>
            </a:r>
            <a:endParaRPr lang="en-US" dirty="0"/>
          </a:p>
          <a:p>
            <a:pPr lvl="1"/>
            <a:r>
              <a:rPr lang="en-US" dirty="0"/>
              <a:t>Service-based approaches to publishing </a:t>
            </a:r>
            <a:r>
              <a:rPr lang="en-US" dirty="0" smtClean="0"/>
              <a:t>in </a:t>
            </a:r>
            <a:r>
              <a:rPr lang="en-US" dirty="0"/>
              <a:t>prototype </a:t>
            </a:r>
          </a:p>
          <a:p>
            <a:r>
              <a:rPr lang="en-US" b="1" dirty="0"/>
              <a:t>Goal:  </a:t>
            </a:r>
            <a:r>
              <a:rPr lang="en-US" dirty="0"/>
              <a:t>full transition to flexible-API services, modular well-designed codebase</a:t>
            </a:r>
          </a:p>
          <a:p>
            <a:r>
              <a:rPr lang="en-US" b="1" dirty="0"/>
              <a:t>Transition from prototype:  </a:t>
            </a:r>
            <a:r>
              <a:rPr lang="en-US" dirty="0"/>
              <a:t>implementation work</a:t>
            </a:r>
          </a:p>
          <a:p>
            <a:r>
              <a:rPr lang="en-US" dirty="0"/>
              <a:t>Documentation and outreach </a:t>
            </a:r>
            <a:r>
              <a:rPr lang="en-US" b="1" dirty="0"/>
              <a:t>needed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0050" y="-457067"/>
            <a:ext cx="4474049" cy="1752599"/>
          </a:xfrm>
          <a:effectLst/>
        </p:spPr>
        <p:txBody>
          <a:bodyPr/>
          <a:lstStyle/>
          <a:p>
            <a:r>
              <a:rPr lang="en-US" b="1" dirty="0" smtClean="0">
                <a:solidFill>
                  <a:srgbClr val="8F0856"/>
                </a:solidFill>
              </a:rPr>
              <a:t>PIDs / </a:t>
            </a:r>
            <a:r>
              <a:rPr lang="en-US" b="1" smtClean="0">
                <a:solidFill>
                  <a:srgbClr val="8F0856"/>
                </a:solidFill>
              </a:rPr>
              <a:t>QA services</a:t>
            </a:r>
            <a:endParaRPr lang="en-US" b="1" dirty="0">
              <a:solidFill>
                <a:srgbClr val="8F0856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42937" y="817152"/>
            <a:ext cx="5958359" cy="2954749"/>
            <a:chOff x="0" y="1917290"/>
            <a:chExt cx="6528618" cy="3441291"/>
          </a:xfrm>
        </p:grpSpPr>
        <p:sp>
          <p:nvSpPr>
            <p:cNvPr id="7" name="Rectangle 6"/>
            <p:cNvSpPr/>
            <p:nvPr/>
          </p:nvSpPr>
          <p:spPr>
            <a:xfrm>
              <a:off x="0" y="1917290"/>
              <a:ext cx="6528618" cy="3441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553" y="2040541"/>
              <a:ext cx="6139512" cy="3194788"/>
            </a:xfrm>
            <a:prstGeom prst="rect">
              <a:avLst/>
            </a:prstGeom>
          </p:spPr>
        </p:pic>
      </p:grp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752667" y="553064"/>
            <a:ext cx="5230761" cy="616974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Persistent Identifiers (</a:t>
            </a:r>
            <a:r>
              <a:rPr lang="en-US" b="1" dirty="0"/>
              <a:t>PIDs</a:t>
            </a:r>
            <a:r>
              <a:rPr lang="en-US" dirty="0"/>
              <a:t>) key for data identification and citation </a:t>
            </a:r>
          </a:p>
          <a:p>
            <a:r>
              <a:rPr lang="en-US" b="1" dirty="0"/>
              <a:t>Current state:  </a:t>
            </a:r>
            <a:r>
              <a:rPr lang="en-US" dirty="0"/>
              <a:t>enabled for CMIP6 – use of message queuing </a:t>
            </a:r>
            <a:r>
              <a:rPr lang="en-US" dirty="0" smtClean="0"/>
              <a:t>(</a:t>
            </a:r>
            <a:r>
              <a:rPr lang="en-US" dirty="0" err="1" smtClean="0"/>
              <a:t>RabbitMQ</a:t>
            </a:r>
            <a:r>
              <a:rPr lang="en-US" dirty="0" smtClean="0"/>
              <a:t>) to </a:t>
            </a:r>
            <a:r>
              <a:rPr lang="en-US" dirty="0"/>
              <a:t>ensure uniqueness (DKRZ)</a:t>
            </a:r>
          </a:p>
          <a:p>
            <a:pPr lvl="1"/>
            <a:r>
              <a:rPr lang="en-US" dirty="0"/>
              <a:t>Service connects PID to </a:t>
            </a:r>
            <a:r>
              <a:rPr lang="en-US" b="1" dirty="0"/>
              <a:t>DOI</a:t>
            </a:r>
            <a:r>
              <a:rPr lang="en-US" dirty="0"/>
              <a:t> issued for each model</a:t>
            </a:r>
          </a:p>
          <a:p>
            <a:r>
              <a:rPr lang="en-US" b="1" dirty="0"/>
              <a:t>Goal: </a:t>
            </a:r>
            <a:r>
              <a:rPr lang="en-US" dirty="0"/>
              <a:t>generalize PID assignment feature and make available to all ESGF projects</a:t>
            </a:r>
          </a:p>
          <a:p>
            <a:pPr lvl="1"/>
            <a:r>
              <a:rPr lang="en-US" dirty="0"/>
              <a:t>Feed PID information created at publishing time into future </a:t>
            </a:r>
            <a:r>
              <a:rPr lang="en-US" b="1" dirty="0"/>
              <a:t>provenance</a:t>
            </a:r>
            <a:r>
              <a:rPr lang="en-US" dirty="0"/>
              <a:t> </a:t>
            </a:r>
            <a:r>
              <a:rPr lang="en-US" b="1" dirty="0"/>
              <a:t>capture</a:t>
            </a:r>
            <a:r>
              <a:rPr lang="en-US" dirty="0"/>
              <a:t> service</a:t>
            </a:r>
          </a:p>
          <a:p>
            <a:r>
              <a:rPr lang="en-US" b="1" dirty="0"/>
              <a:t>Quality Assurance/Control (QA/QC) </a:t>
            </a:r>
            <a:r>
              <a:rPr lang="en-US" dirty="0"/>
              <a:t>workflows have been developed and tested for CMIP6 (DKRZ); </a:t>
            </a:r>
            <a:r>
              <a:rPr lang="en-US" b="1" dirty="0"/>
              <a:t>errata</a:t>
            </a:r>
            <a:r>
              <a:rPr lang="en-US" dirty="0"/>
              <a:t> service for post-production (IPSL)</a:t>
            </a:r>
          </a:p>
          <a:p>
            <a:pPr lvl="1"/>
            <a:r>
              <a:rPr lang="en-US" b="1" dirty="0" err="1"/>
              <a:t>PrePARE</a:t>
            </a:r>
            <a:r>
              <a:rPr lang="en-US" dirty="0"/>
              <a:t> (PCMDI) data check tool integrated into </a:t>
            </a:r>
            <a:r>
              <a:rPr lang="en-US" dirty="0" err="1" smtClean="0"/>
              <a:t>esg</a:t>
            </a:r>
            <a:r>
              <a:rPr lang="en-US" dirty="0" smtClean="0"/>
              <a:t>-publisher </a:t>
            </a:r>
            <a:r>
              <a:rPr lang="en-US" dirty="0"/>
              <a:t>for CMIP6 only</a:t>
            </a:r>
          </a:p>
          <a:p>
            <a:pPr lvl="1"/>
            <a:r>
              <a:rPr lang="en-US" b="1" dirty="0" smtClean="0"/>
              <a:t>Goal</a:t>
            </a:r>
            <a:r>
              <a:rPr lang="en-US" dirty="0" smtClean="0"/>
              <a:t>: Generalize </a:t>
            </a:r>
            <a:r>
              <a:rPr lang="en-US" dirty="0"/>
              <a:t>QA/QC services integrated into the publication process to benefit additional data </a:t>
            </a:r>
            <a:r>
              <a:rPr lang="en-US" dirty="0" smtClean="0"/>
              <a:t>projects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28" y="3805752"/>
            <a:ext cx="5890539" cy="265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2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707690" cy="1169904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8F0856"/>
                </a:solidFill>
              </a:rPr>
              <a:t>Long-tail publication</a:t>
            </a:r>
            <a:endParaRPr lang="en-US" b="1" dirty="0">
              <a:solidFill>
                <a:srgbClr val="8F0856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593013" y="1297859"/>
            <a:ext cx="4257728" cy="4955459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Goal: </a:t>
            </a:r>
            <a:r>
              <a:rPr lang="en-US" dirty="0"/>
              <a:t>one-off model runs / observational dataset need a convenient means to publish to </a:t>
            </a:r>
            <a:r>
              <a:rPr lang="en-US" dirty="0" smtClean="0"/>
              <a:t>ESGF</a:t>
            </a:r>
          </a:p>
          <a:p>
            <a:pPr lvl="1"/>
            <a:r>
              <a:rPr lang="en-US" dirty="0" smtClean="0"/>
              <a:t>Small data</a:t>
            </a:r>
          </a:p>
          <a:p>
            <a:pPr lvl="1"/>
            <a:r>
              <a:rPr lang="en-US" dirty="0" smtClean="0"/>
              <a:t>Heterogeneous</a:t>
            </a:r>
            <a:endParaRPr lang="en-US" dirty="0"/>
          </a:p>
          <a:p>
            <a:r>
              <a:rPr lang="en-US" b="1" dirty="0"/>
              <a:t>Current state:  </a:t>
            </a:r>
            <a:r>
              <a:rPr lang="en-US" dirty="0"/>
              <a:t>GUI-based has been </a:t>
            </a:r>
            <a:r>
              <a:rPr lang="en-US" dirty="0" smtClean="0"/>
              <a:t>used </a:t>
            </a:r>
            <a:r>
              <a:rPr lang="en-US" dirty="0"/>
              <a:t>infrequently for ACME</a:t>
            </a:r>
          </a:p>
          <a:p>
            <a:pPr lvl="1"/>
            <a:r>
              <a:rPr lang="en-US" dirty="0"/>
              <a:t>API has been </a:t>
            </a:r>
            <a:r>
              <a:rPr lang="en-US" dirty="0" smtClean="0"/>
              <a:t>developed (ANL) </a:t>
            </a:r>
            <a:r>
              <a:rPr lang="en-US" dirty="0"/>
              <a:t>but untested</a:t>
            </a:r>
          </a:p>
          <a:p>
            <a:r>
              <a:rPr lang="en-US" dirty="0"/>
              <a:t>Different requirements but same publisher as </a:t>
            </a:r>
            <a:r>
              <a:rPr lang="en-US" dirty="0" smtClean="0"/>
              <a:t>bulk-data </a:t>
            </a:r>
            <a:r>
              <a:rPr lang="en-US" dirty="0"/>
              <a:t>publication</a:t>
            </a:r>
          </a:p>
          <a:p>
            <a:r>
              <a:rPr lang="en-US" b="1" dirty="0"/>
              <a:t>Need: </a:t>
            </a:r>
            <a:r>
              <a:rPr lang="en-US" dirty="0"/>
              <a:t>iterative development to acquire additional ESGF projects and users</a:t>
            </a:r>
          </a:p>
          <a:p>
            <a:pPr lvl="1"/>
            <a:r>
              <a:rPr lang="en-US" dirty="0"/>
              <a:t>Get feedback from users to drive next round of changes</a:t>
            </a:r>
          </a:p>
        </p:txBody>
      </p:sp>
      <p:pic>
        <p:nvPicPr>
          <p:cNvPr id="7" name="Picture 6" descr="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987" y="1592827"/>
            <a:ext cx="5976089" cy="3429000"/>
          </a:xfrm>
          <a:prstGeom prst="rect">
            <a:avLst/>
          </a:prstGeom>
          <a:ln w="15875">
            <a:gradFill>
              <a:gsLst>
                <a:gs pos="46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118311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36"/>
            <a:ext cx="10018713" cy="1228896"/>
          </a:xfrm>
          <a:effectLst/>
        </p:spPr>
        <p:txBody>
          <a:bodyPr/>
          <a:lstStyle/>
          <a:p>
            <a:r>
              <a:rPr lang="en-US" b="1" dirty="0" smtClean="0">
                <a:solidFill>
                  <a:srgbClr val="8F0856"/>
                </a:solidFill>
              </a:rPr>
              <a:t>Registration / Node Manager</a:t>
            </a:r>
            <a:endParaRPr lang="en-US" b="1" dirty="0">
              <a:solidFill>
                <a:srgbClr val="8F085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7833" y="1229032"/>
            <a:ext cx="7640026" cy="5236028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Objective: </a:t>
            </a:r>
            <a:r>
              <a:rPr lang="en-US" dirty="0"/>
              <a:t>maintain a registry of services, distribute federation wide configuration, monitor node states.</a:t>
            </a:r>
          </a:p>
          <a:p>
            <a:r>
              <a:rPr lang="en-US" b="1" dirty="0"/>
              <a:t>Need: </a:t>
            </a:r>
            <a:r>
              <a:rPr lang="en-US" dirty="0"/>
              <a:t>stable platform for high-concurrency and reliability of updates</a:t>
            </a:r>
          </a:p>
          <a:p>
            <a:r>
              <a:rPr lang="en-US" b="1" dirty="0"/>
              <a:t>Benefit</a:t>
            </a:r>
            <a:r>
              <a:rPr lang="en-US" dirty="0"/>
              <a:t>:  nodes stay up to date; we obtain a complete picture of federation-wide services</a:t>
            </a:r>
          </a:p>
          <a:p>
            <a:r>
              <a:rPr lang="en-US" b="1" dirty="0"/>
              <a:t>Current state: </a:t>
            </a:r>
            <a:r>
              <a:rPr lang="en-US" dirty="0"/>
              <a:t>in deployment after a redesign from original prototype (affected by personnel changes)</a:t>
            </a:r>
          </a:p>
          <a:p>
            <a:pPr lvl="1"/>
            <a:r>
              <a:rPr lang="en-US" dirty="0"/>
              <a:t>Supports xml-based registry</a:t>
            </a:r>
          </a:p>
          <a:p>
            <a:pPr lvl="1"/>
            <a:r>
              <a:rPr lang="en-US" dirty="0"/>
              <a:t>Map of node status</a:t>
            </a:r>
          </a:p>
          <a:p>
            <a:pPr lvl="1"/>
            <a:r>
              <a:rPr lang="en-US" dirty="0"/>
              <a:t>Secure credential sharing</a:t>
            </a:r>
          </a:p>
          <a:p>
            <a:r>
              <a:rPr lang="en-US" b="1" dirty="0"/>
              <a:t>Proposed approach: </a:t>
            </a:r>
            <a:r>
              <a:rPr lang="en-US" dirty="0"/>
              <a:t>make use of a third-party implementation of a well known </a:t>
            </a:r>
            <a:r>
              <a:rPr lang="en-US" dirty="0" smtClean="0"/>
              <a:t>protocol </a:t>
            </a:r>
          </a:p>
          <a:p>
            <a:pPr lvl="1"/>
            <a:r>
              <a:rPr lang="en-US" dirty="0" smtClean="0"/>
              <a:t>First choice: </a:t>
            </a:r>
            <a:r>
              <a:rPr lang="en-US" b="1" dirty="0" smtClean="0"/>
              <a:t>RAFT</a:t>
            </a:r>
            <a:endParaRPr lang="en-US" b="1" dirty="0"/>
          </a:p>
          <a:p>
            <a:r>
              <a:rPr lang="en-US" b="1" dirty="0"/>
              <a:t>Other updates:  </a:t>
            </a:r>
          </a:p>
          <a:p>
            <a:pPr lvl="1"/>
            <a:r>
              <a:rPr lang="en-US" b="1" dirty="0"/>
              <a:t>Secure protocol </a:t>
            </a:r>
            <a:r>
              <a:rPr lang="en-US" dirty="0"/>
              <a:t>for credential sharing extended to metadata updates and node state propagation – </a:t>
            </a:r>
            <a:r>
              <a:rPr lang="en-US" dirty="0" smtClean="0"/>
              <a:t>prevents </a:t>
            </a:r>
            <a:r>
              <a:rPr lang="en-US" dirty="0"/>
              <a:t>unauthorized server access and information spreading</a:t>
            </a:r>
          </a:p>
          <a:p>
            <a:pPr lvl="1"/>
            <a:r>
              <a:rPr lang="en-US" dirty="0"/>
              <a:t>Support API services to other ESGF modules (need to </a:t>
            </a:r>
            <a:r>
              <a:rPr lang="en-US" b="1" dirty="0"/>
              <a:t>gather</a:t>
            </a:r>
            <a:r>
              <a:rPr lang="en-US" dirty="0"/>
              <a:t> </a:t>
            </a:r>
            <a:r>
              <a:rPr lang="en-US" b="1" dirty="0"/>
              <a:t>requirements</a:t>
            </a:r>
            <a:r>
              <a:rPr lang="en-US" dirty="0"/>
              <a:t> from working team leads)</a:t>
            </a:r>
          </a:p>
          <a:p>
            <a:endParaRPr lang="en-US" dirty="0"/>
          </a:p>
        </p:txBody>
      </p:sp>
      <p:pic>
        <p:nvPicPr>
          <p:cNvPr id="4" name="Content Placeholder 9" descr="ESGF-node-component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641" b="-9641"/>
          <a:stretch>
            <a:fillRect/>
          </a:stretch>
        </p:blipFill>
        <p:spPr>
          <a:xfrm>
            <a:off x="8830236" y="1727624"/>
            <a:ext cx="3361764" cy="376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60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36"/>
            <a:ext cx="4560657" cy="1130574"/>
          </a:xfrm>
          <a:effectLst/>
        </p:spPr>
        <p:txBody>
          <a:bodyPr>
            <a:normAutofit/>
          </a:bodyPr>
          <a:lstStyle/>
          <a:p>
            <a:r>
              <a:rPr lang="en-US" b="1" smtClean="0">
                <a:solidFill>
                  <a:srgbClr val="8F0856"/>
                </a:solidFill>
              </a:rPr>
              <a:t>User notification</a:t>
            </a:r>
            <a:endParaRPr lang="en-US" b="1" dirty="0">
              <a:solidFill>
                <a:srgbClr val="8F085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5987" y="1130709"/>
            <a:ext cx="4651019" cy="3067665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Need: </a:t>
            </a:r>
            <a:r>
              <a:rPr lang="en-US" dirty="0"/>
              <a:t>Use of outdated data can impact research, risks to scientific integrity.  Desired</a:t>
            </a:r>
            <a:r>
              <a:rPr lang="en-US" b="1" dirty="0"/>
              <a:t> services to </a:t>
            </a:r>
            <a:r>
              <a:rPr lang="en-US" dirty="0"/>
              <a:t>alert users to data changes. </a:t>
            </a:r>
          </a:p>
          <a:p>
            <a:r>
              <a:rPr lang="en-US" b="1" dirty="0"/>
              <a:t>Tracking services </a:t>
            </a:r>
            <a:r>
              <a:rPr lang="en-US" dirty="0"/>
              <a:t>– match recently updated datasets with some criteria for a user notification.  </a:t>
            </a:r>
          </a:p>
          <a:p>
            <a:pPr lvl="1"/>
            <a:r>
              <a:rPr lang="en-US" dirty="0"/>
              <a:t>Use </a:t>
            </a:r>
            <a:r>
              <a:rPr lang="en-US" b="1" dirty="0"/>
              <a:t>download records </a:t>
            </a:r>
            <a:r>
              <a:rPr lang="en-US" dirty="0"/>
              <a:t>to match-up with updates.</a:t>
            </a:r>
          </a:p>
          <a:p>
            <a:r>
              <a:rPr lang="en-US" b="1" dirty="0"/>
              <a:t>Feedback services </a:t>
            </a:r>
            <a:r>
              <a:rPr lang="en-US" dirty="0"/>
              <a:t>– batch up notification on a per-user basis and dispatch via email.  </a:t>
            </a:r>
          </a:p>
          <a:p>
            <a:r>
              <a:rPr lang="en-US" b="1" dirty="0"/>
              <a:t>Current state:  </a:t>
            </a:r>
            <a:r>
              <a:rPr lang="en-US" dirty="0"/>
              <a:t>tracking and feedback services prototype development</a:t>
            </a:r>
          </a:p>
          <a:p>
            <a:pPr lvl="1"/>
            <a:r>
              <a:rPr lang="en-US" dirty="0"/>
              <a:t>Expected launch this </a:t>
            </a:r>
            <a:r>
              <a:rPr lang="en-US" dirty="0" smtClean="0"/>
              <a:t>year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85987" y="4006397"/>
            <a:ext cx="10707690" cy="1995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Challenges:  </a:t>
            </a:r>
            <a:r>
              <a:rPr lang="en-US" dirty="0" smtClean="0"/>
              <a:t>implement tracking over replicas</a:t>
            </a:r>
          </a:p>
          <a:p>
            <a:pPr lvl="1"/>
            <a:r>
              <a:rPr lang="en-US" dirty="0" smtClean="0"/>
              <a:t>Better </a:t>
            </a:r>
            <a:r>
              <a:rPr lang="en-US" b="1" dirty="0" smtClean="0"/>
              <a:t>coordination</a:t>
            </a:r>
            <a:r>
              <a:rPr lang="en-US" dirty="0" smtClean="0"/>
              <a:t> of which projects/sub-project dataset collections are replicated at various sites</a:t>
            </a:r>
          </a:p>
          <a:p>
            <a:pPr lvl="1"/>
            <a:r>
              <a:rPr lang="en-US" dirty="0" smtClean="0"/>
              <a:t>Use </a:t>
            </a:r>
            <a:r>
              <a:rPr lang="en-US" b="1" dirty="0" smtClean="0"/>
              <a:t>third-party identity servers </a:t>
            </a:r>
            <a:r>
              <a:rPr lang="en-US" dirty="0" smtClean="0"/>
              <a:t>– need to query service for user email</a:t>
            </a:r>
          </a:p>
          <a:p>
            <a:r>
              <a:rPr lang="en-US" b="1" dirty="0" smtClean="0"/>
              <a:t>Proposed tracking features</a:t>
            </a:r>
            <a:r>
              <a:rPr lang="en-US" dirty="0" smtClean="0"/>
              <a:t>:  </a:t>
            </a:r>
            <a:r>
              <a:rPr lang="en-US" b="1" dirty="0" smtClean="0"/>
              <a:t>(1) </a:t>
            </a:r>
            <a:r>
              <a:rPr lang="en-US" dirty="0" smtClean="0"/>
              <a:t>enabled saved searches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 I  expect the CESM to publish </a:t>
            </a:r>
            <a:r>
              <a:rPr lang="en-US" dirty="0" err="1" smtClean="0"/>
              <a:t>piControl</a:t>
            </a:r>
            <a:r>
              <a:rPr lang="en-US" dirty="0" smtClean="0"/>
              <a:t> soon, email me when ready</a:t>
            </a:r>
          </a:p>
          <a:p>
            <a:pPr lvl="1"/>
            <a:r>
              <a:rPr lang="en-US" b="1" dirty="0" smtClean="0"/>
              <a:t>(2) </a:t>
            </a:r>
            <a:r>
              <a:rPr lang="en-US" dirty="0" smtClean="0"/>
              <a:t>Combine with </a:t>
            </a:r>
            <a:r>
              <a:rPr lang="en-US" b="1" dirty="0" smtClean="0"/>
              <a:t>Machine Learning</a:t>
            </a:r>
            <a:r>
              <a:rPr lang="en-US" dirty="0" smtClean="0"/>
              <a:t> research to predict if additional datasets are desirable (based on user-download patterns))</a:t>
            </a:r>
          </a:p>
          <a:p>
            <a:r>
              <a:rPr lang="en-US" b="1" dirty="0" smtClean="0"/>
              <a:t>Future direction:  </a:t>
            </a:r>
            <a:r>
              <a:rPr lang="en-US" dirty="0" smtClean="0"/>
              <a:t>smartphone notifications via ESGF app (if desired need resources to learn APIs)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6058456" y="565423"/>
            <a:ext cx="608351" cy="714737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n 6"/>
          <p:cNvSpPr/>
          <p:nvPr/>
        </p:nvSpPr>
        <p:spPr>
          <a:xfrm>
            <a:off x="6269754" y="3088812"/>
            <a:ext cx="515744" cy="539397"/>
          </a:xfrm>
          <a:prstGeom prst="sun">
            <a:avLst/>
          </a:prstGeom>
          <a:solidFill>
            <a:srgbClr val="FFFF00"/>
          </a:solidFill>
          <a:ln>
            <a:solidFill>
              <a:srgbClr val="D7B260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8067682" y="1150100"/>
            <a:ext cx="1179432" cy="141129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Node</a:t>
            </a:r>
            <a:br>
              <a:rPr lang="en-US" dirty="0" smtClean="0"/>
            </a:br>
            <a:r>
              <a:rPr lang="en-US" sz="1600" dirty="0" smtClean="0"/>
              <a:t>(Tracking</a:t>
            </a:r>
          </a:p>
          <a:p>
            <a:pPr algn="ctr"/>
            <a:r>
              <a:rPr lang="en-US" sz="1600" dirty="0" smtClean="0"/>
              <a:t>Service)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257905" y="757850"/>
            <a:ext cx="1395379" cy="18949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Feedback</a:t>
            </a:r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10" name="Cloud 9"/>
          <p:cNvSpPr/>
          <p:nvPr/>
        </p:nvSpPr>
        <p:spPr>
          <a:xfrm>
            <a:off x="6273908" y="2723320"/>
            <a:ext cx="758919" cy="469224"/>
          </a:xfrm>
          <a:prstGeom prst="cloud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07" y="2851967"/>
            <a:ext cx="958869" cy="826613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7261458" y="2376248"/>
            <a:ext cx="681644" cy="348129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476821" y="2531935"/>
            <a:ext cx="1305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(2) Dataset </a:t>
            </a:r>
            <a:r>
              <a:rPr lang="en-US" dirty="0" smtClean="0"/>
              <a:t>Updates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760585" y="1128130"/>
            <a:ext cx="1182517" cy="577193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6764233" y="979275"/>
            <a:ext cx="1178869" cy="569068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10819" y="1503872"/>
            <a:ext cx="1933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(1) User Download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9203557" y="1746382"/>
            <a:ext cx="1013719" cy="595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237522" y="1672555"/>
            <a:ext cx="94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 </a:t>
            </a:r>
            <a:br>
              <a:rPr lang="en-US" dirty="0" smtClean="0"/>
            </a:br>
            <a:r>
              <a:rPr lang="en-US" dirty="0" smtClean="0"/>
              <a:t>Info (3)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6785498" y="788103"/>
            <a:ext cx="3431778" cy="215456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625676" y="517578"/>
            <a:ext cx="2329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(4) Notification (email)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8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35"/>
            <a:ext cx="10018713" cy="1334679"/>
          </a:xfrm>
          <a:effectLst/>
        </p:spPr>
        <p:txBody>
          <a:bodyPr/>
          <a:lstStyle/>
          <a:p>
            <a:r>
              <a:rPr lang="en-US" b="1" dirty="0" smtClean="0">
                <a:solidFill>
                  <a:srgbClr val="8F0856"/>
                </a:solidFill>
              </a:rPr>
              <a:t>Summary</a:t>
            </a:r>
            <a:endParaRPr lang="en-US" b="1" dirty="0">
              <a:solidFill>
                <a:srgbClr val="8F085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84309" y="1199535"/>
            <a:ext cx="10018713" cy="3578942"/>
          </a:xfrm>
        </p:spPr>
        <p:txBody>
          <a:bodyPr/>
          <a:lstStyle/>
          <a:p>
            <a:r>
              <a:rPr lang="en-US" dirty="0"/>
              <a:t>Publishing is essential; great opportunity to improve existing tools with comprehensive services</a:t>
            </a:r>
          </a:p>
          <a:p>
            <a:r>
              <a:rPr lang="en-US" dirty="0"/>
              <a:t>Improve node manager with third-party consistency protocol</a:t>
            </a:r>
          </a:p>
          <a:p>
            <a:r>
              <a:rPr lang="en-US" dirty="0"/>
              <a:t>User notification services stand to help reduce error from outdated </a:t>
            </a:r>
            <a:r>
              <a:rPr lang="en-US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2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698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25732</TotalTime>
  <Words>1035</Words>
  <Application>Microsoft Macintosh PowerPoint</Application>
  <PresentationFormat>Widescreen</PresentationFormat>
  <Paragraphs>176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Corbel</vt:lpstr>
      <vt:lpstr>ＭＳ Ｐゴシック</vt:lpstr>
      <vt:lpstr>Times New Roman</vt:lpstr>
      <vt:lpstr>Arial</vt:lpstr>
      <vt:lpstr>Parallax</vt:lpstr>
      <vt:lpstr>ESGF Publication, Registration, User Notification Services </vt:lpstr>
      <vt:lpstr>Outline</vt:lpstr>
      <vt:lpstr>Publication</vt:lpstr>
      <vt:lpstr>PIDs / QA services</vt:lpstr>
      <vt:lpstr>Long-tail publication</vt:lpstr>
      <vt:lpstr>Registration / Node Manager</vt:lpstr>
      <vt:lpstr>User notification</vt:lpstr>
      <vt:lpstr>Summary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Dean Williams</dc:creator>
  <cp:lastModifiedBy>Ames, Sasha</cp:lastModifiedBy>
  <cp:revision>355</cp:revision>
  <cp:lastPrinted>2017-05-08T19:05:33Z</cp:lastPrinted>
  <dcterms:created xsi:type="dcterms:W3CDTF">2017-04-12T15:43:38Z</dcterms:created>
  <dcterms:modified xsi:type="dcterms:W3CDTF">2017-06-07T19:25:35Z</dcterms:modified>
</cp:coreProperties>
</file>