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9" r:id="rId3"/>
    <p:sldId id="305" r:id="rId4"/>
    <p:sldId id="302" r:id="rId5"/>
    <p:sldId id="271" r:id="rId6"/>
    <p:sldId id="257" r:id="rId7"/>
    <p:sldId id="265" r:id="rId8"/>
    <p:sldId id="303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B260"/>
    <a:srgbClr val="8F0856"/>
    <a:srgbClr val="376092"/>
    <a:srgbClr val="E7E3D5"/>
    <a:srgbClr val="D8E7F1"/>
    <a:srgbClr val="A5DAFE"/>
    <a:srgbClr val="D6EEFB"/>
    <a:srgbClr val="84B6E3"/>
    <a:srgbClr val="0F79AA"/>
    <a:srgbClr val="9A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7"/>
    <p:restoredTop sz="86188"/>
  </p:normalViewPr>
  <p:slideViewPr>
    <p:cSldViewPr snapToGrid="0" snapToObjects="1">
      <p:cViewPr>
        <p:scale>
          <a:sx n="105" d="100"/>
          <a:sy n="105" d="100"/>
        </p:scale>
        <p:origin x="1288" y="152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2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52736-5666-F541-ADDB-A00FC01BD4BB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1360-833E-9843-9CE4-C8D55BC7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8C4F8-BD4F-9D40-85AD-397D102E986D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99A2A-AE15-504D-AA81-B5E44F4F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doesn’t come out of thin air.  We call it publishing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Identifiers (PIDs) key for data identification and citation </a:t>
            </a:r>
          </a:p>
          <a:p>
            <a:r>
              <a:rPr lang="en-US" b="1" dirty="0" smtClean="0"/>
              <a:t>Current state:  </a:t>
            </a:r>
            <a:r>
              <a:rPr lang="en-US" dirty="0" smtClean="0"/>
              <a:t>enabled for CMIP6 – use of message queuing to ensure uniqueness (DKRZ)</a:t>
            </a:r>
          </a:p>
          <a:p>
            <a:pPr lvl="1"/>
            <a:r>
              <a:rPr lang="en-US" dirty="0" smtClean="0"/>
              <a:t>Service connects PID to DOI issued for each model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generalize PID assignment feature and make available to all ESGF projects</a:t>
            </a:r>
          </a:p>
          <a:p>
            <a:pPr lvl="1"/>
            <a:r>
              <a:rPr lang="en-US" dirty="0" smtClean="0"/>
              <a:t>Feed PID information created at publishing time into future provenance capture service</a:t>
            </a:r>
          </a:p>
          <a:p>
            <a:r>
              <a:rPr lang="en-US" dirty="0" smtClean="0"/>
              <a:t>Quality Assurance/Control (QA/QC) workflows have been developed and tested for CMIP6 (DKRZ); errata service for post-production (IPSL)</a:t>
            </a:r>
          </a:p>
          <a:p>
            <a:pPr lvl="1"/>
            <a:r>
              <a:rPr lang="en-US" dirty="0" err="1" smtClean="0"/>
              <a:t>PrePARE</a:t>
            </a:r>
            <a:r>
              <a:rPr lang="en-US" dirty="0" smtClean="0"/>
              <a:t> (PCMDI) data check tool integrated into the publisher for CMIP6 only</a:t>
            </a:r>
          </a:p>
          <a:p>
            <a:pPr lvl="1"/>
            <a:r>
              <a:rPr lang="en-US" dirty="0" smtClean="0"/>
              <a:t>Generalize QA/QC services integrated into the publication process to benefit additional data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(For our purposes, we consider the issue of sharing of the richly diverse and heterogeneous small data sets produced by individual scientists, so-called long-tail data.)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scientist wants to have</a:t>
            </a:r>
            <a:r>
              <a:rPr lang="en-US" baseline="0" dirty="0" smtClean="0"/>
              <a:t> to retract a paper due to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67790" y="5833015"/>
            <a:ext cx="2523009" cy="964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3" t="9911" r="-112" b="13799"/>
          <a:stretch/>
        </p:blipFill>
        <p:spPr>
          <a:xfrm>
            <a:off x="-1032096" y="0"/>
            <a:ext cx="13224095" cy="6858000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6" name="Picture 2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56328" y="5430706"/>
            <a:ext cx="4803331" cy="8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32295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27704" y="6447230"/>
            <a:ext cx="1074266" cy="410770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590107" y="6447230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451414"/>
            <a:ext cx="8574622" cy="3472404"/>
          </a:xfrm>
          <a:noFill/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F0856"/>
                </a:solidFill>
              </a:rPr>
              <a:t>ESGF Publication, Registration, User Notification Services</a:t>
            </a:r>
            <a:br>
              <a:rPr lang="en-US" b="1" dirty="0">
                <a:solidFill>
                  <a:srgbClr val="8F0856"/>
                </a:solidFill>
              </a:rPr>
            </a:b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1137" y="3923818"/>
            <a:ext cx="6987645" cy="2207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Alexander “Sasha” Ames, Ph.D.</a:t>
            </a:r>
          </a:p>
          <a:p>
            <a:r>
              <a:rPr lang="en-US" dirty="0" smtClean="0"/>
              <a:t>Lawrence Livermore National Laboratory</a:t>
            </a:r>
          </a:p>
          <a:p>
            <a:endParaRPr lang="en-US" dirty="0" smtClean="0"/>
          </a:p>
          <a:p>
            <a:r>
              <a:rPr lang="en-US" dirty="0" smtClean="0"/>
              <a:t>2017 </a:t>
            </a:r>
            <a:r>
              <a:rPr lang="en-US" dirty="0"/>
              <a:t>Triennial Project </a:t>
            </a:r>
            <a:r>
              <a:rPr lang="en-US" dirty="0" smtClean="0"/>
              <a:t>Review, Potomac, MD</a:t>
            </a:r>
            <a:endParaRPr lang="en-US" dirty="0"/>
          </a:p>
          <a:p>
            <a:r>
              <a:rPr lang="en-US" dirty="0" smtClean="0"/>
              <a:t>June 8 – 9, 2017</a:t>
            </a: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759385" y="6423025"/>
            <a:ext cx="450373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  <a:spcAft>
                <a:spcPts val="300"/>
              </a:spcAft>
            </a:pPr>
            <a:r>
              <a:rPr lang="en-US" altLang="x-none" sz="800" dirty="0" smtClean="0"/>
              <a:t>LLNL-PRES-732455</a:t>
            </a:r>
            <a:endParaRPr lang="en-US" altLang="x-none" sz="800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x-none" sz="700" dirty="0"/>
              <a:t>This work was performed under the auspices of the U.S. Department of Energy by Lawrence Livermore National Laboratory under contract DE-AC52-07NA27344. Lawrence Livermore National Security, LLC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07229"/>
              </p:ext>
            </p:extLst>
          </p:nvPr>
        </p:nvGraphicFramePr>
        <p:xfrm>
          <a:off x="221674" y="196809"/>
          <a:ext cx="2938086" cy="55517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255">
                  <a:extLst>
                    <a:ext uri="{9D8B030D-6E8A-4147-A177-3AD203B41FA5}">
                      <a16:colId xmlns:a16="http://schemas.microsoft.com/office/drawing/2014/main" xmlns="" val="4094529835"/>
                    </a:ext>
                  </a:extLst>
                </a:gridCol>
                <a:gridCol w="308635">
                  <a:extLst>
                    <a:ext uri="{9D8B030D-6E8A-4147-A177-3AD203B41FA5}">
                      <a16:colId xmlns:a16="http://schemas.microsoft.com/office/drawing/2014/main" xmlns="" val="3537846017"/>
                    </a:ext>
                  </a:extLst>
                </a:gridCol>
                <a:gridCol w="2122152">
                  <a:extLst>
                    <a:ext uri="{9D8B030D-6E8A-4147-A177-3AD203B41FA5}">
                      <a16:colId xmlns:a16="http://schemas.microsoft.com/office/drawing/2014/main" xmlns="" val="2941850290"/>
                    </a:ext>
                  </a:extLst>
                </a:gridCol>
                <a:gridCol w="234044">
                  <a:extLst>
                    <a:ext uri="{9D8B030D-6E8A-4147-A177-3AD203B41FA5}">
                      <a16:colId xmlns:a16="http://schemas.microsoft.com/office/drawing/2014/main" xmlns="" val="3236593955"/>
                    </a:ext>
                  </a:extLst>
                </a:gridCol>
              </a:tblGrid>
              <a:tr h="2690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R&amp;D Area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00717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Management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7134001"/>
                  </a:ext>
                </a:extLst>
              </a:tr>
              <a:tr h="21552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Interface and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407441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Hardware &amp; Network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05699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Transfer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763846"/>
                  </a:ext>
                </a:extLst>
              </a:tr>
              <a:tr h="19630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(Containerized)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829903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Authentication &amp; Authorization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794248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Federation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1158377"/>
                  </a:ext>
                </a:extLst>
              </a:tr>
              <a:tr h="18451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Quality Control &amp; Assurance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603346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6773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652532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157617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Notification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2388987"/>
                  </a:ext>
                </a:extLst>
              </a:tr>
              <a:tr h="1926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Long-tail Publication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6591972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Computation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25345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Citation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405793"/>
                  </a:ext>
                </a:extLst>
              </a:tr>
              <a:tr h="17598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Provenance Capture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766819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Workflow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30218"/>
                  </a:ext>
                </a:extLst>
              </a:tr>
              <a:tr h="20973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Dynamic Resources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1878957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In situ 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70795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Machine Learning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198688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UQ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493102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Analytical Modeling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633932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 Apps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005057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0295991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Current capability status: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0973922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Usable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7399386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Prototype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1168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Research activity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667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874964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Outline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516284"/>
            <a:ext cx="10018713" cy="43929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Publication</a:t>
            </a:r>
            <a:endParaRPr lang="en-US" sz="3200" dirty="0"/>
          </a:p>
          <a:p>
            <a:pPr lvl="1"/>
            <a:r>
              <a:rPr lang="en-US" dirty="0"/>
              <a:t>Adequate metadata (including PIDs and DOIs)</a:t>
            </a:r>
          </a:p>
          <a:p>
            <a:pPr lvl="1"/>
            <a:r>
              <a:rPr lang="en-US" dirty="0"/>
              <a:t>Quality Control (QC): pre-publication, within publication, post-publication</a:t>
            </a:r>
            <a:endParaRPr lang="en-US" sz="2800" dirty="0"/>
          </a:p>
          <a:p>
            <a:pPr lvl="1"/>
            <a:r>
              <a:rPr lang="en-US" dirty="0"/>
              <a:t>Long-tail publication </a:t>
            </a:r>
            <a:endParaRPr lang="en-US" dirty="0" smtClean="0"/>
          </a:p>
          <a:p>
            <a:r>
              <a:rPr lang="en-US" dirty="0" smtClean="0"/>
              <a:t>Registration (Node Manager)</a:t>
            </a:r>
            <a:endParaRPr lang="en-US" dirty="0"/>
          </a:p>
          <a:p>
            <a:pPr lvl="0"/>
            <a:r>
              <a:rPr lang="en-US" dirty="0"/>
              <a:t>Tracking and Feedback  (User) Notification</a:t>
            </a:r>
            <a:endParaRPr lang="en-US" sz="3200" dirty="0"/>
          </a:p>
          <a:p>
            <a:pPr lvl="1"/>
            <a:r>
              <a:rPr lang="en-US" dirty="0"/>
              <a:t>Future direction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175521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Publication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1012372"/>
            <a:ext cx="10453689" cy="5633358"/>
          </a:xfrm>
        </p:spPr>
        <p:txBody>
          <a:bodyPr>
            <a:normAutofit/>
          </a:bodyPr>
          <a:lstStyle/>
          <a:p>
            <a:r>
              <a:rPr lang="en-US" b="1" dirty="0"/>
              <a:t>Background: </a:t>
            </a:r>
            <a:r>
              <a:rPr lang="en-US" dirty="0"/>
              <a:t>Crucial function to populate ESGF data sets in the federation for search and download</a:t>
            </a:r>
          </a:p>
          <a:p>
            <a:pPr lvl="1"/>
            <a:r>
              <a:rPr lang="en-US" dirty="0"/>
              <a:t>Publication uses the “</a:t>
            </a:r>
            <a:r>
              <a:rPr lang="en-US" b="1" dirty="0"/>
              <a:t>project</a:t>
            </a:r>
            <a:r>
              <a:rPr lang="en-US" dirty="0"/>
              <a:t>” concept of organizing data with a common set of requirements, such as </a:t>
            </a:r>
            <a:r>
              <a:rPr lang="en-US" b="1" dirty="0"/>
              <a:t>controlled vocabulary</a:t>
            </a:r>
            <a:r>
              <a:rPr lang="en-US" dirty="0"/>
              <a:t> (CV), file naming, data handling, metadata rules.    </a:t>
            </a:r>
            <a:endParaRPr lang="en-US" dirty="0" smtClean="0"/>
          </a:p>
          <a:p>
            <a:pPr lvl="1"/>
            <a:r>
              <a:rPr lang="en-US" b="1" dirty="0" smtClean="0"/>
              <a:t>Needs</a:t>
            </a:r>
            <a:r>
              <a:rPr lang="en-US" dirty="0" smtClean="0"/>
              <a:t>: ease of use, flexible configuration, extensible</a:t>
            </a:r>
            <a:endParaRPr lang="en-US" dirty="0"/>
          </a:p>
          <a:p>
            <a:r>
              <a:rPr lang="en-US" b="1" dirty="0"/>
              <a:t>Current state of practice:  </a:t>
            </a:r>
            <a:r>
              <a:rPr lang="en-US" dirty="0"/>
              <a:t>direct command-line tool invocation</a:t>
            </a:r>
          </a:p>
          <a:p>
            <a:pPr lvl="1"/>
            <a:r>
              <a:rPr lang="en-US" dirty="0"/>
              <a:t>Supports versioning, PID assignment, CV / metadata checks (not full QA/QC)</a:t>
            </a:r>
          </a:p>
          <a:p>
            <a:pPr lvl="1"/>
            <a:r>
              <a:rPr lang="en-US" dirty="0"/>
              <a:t>Service-based approaches to publishing are in prototype </a:t>
            </a:r>
          </a:p>
          <a:p>
            <a:r>
              <a:rPr lang="en-US" b="1" dirty="0"/>
              <a:t>Goal:  </a:t>
            </a:r>
            <a:r>
              <a:rPr lang="en-US" dirty="0"/>
              <a:t>full transition to flexible-API services, modular well-designed codebase</a:t>
            </a:r>
          </a:p>
          <a:p>
            <a:r>
              <a:rPr lang="en-US" b="1" dirty="0"/>
              <a:t>Transition from prototype:  </a:t>
            </a:r>
            <a:r>
              <a:rPr lang="en-US" dirty="0"/>
              <a:t>implementation work</a:t>
            </a:r>
          </a:p>
          <a:p>
            <a:r>
              <a:rPr lang="en-US" dirty="0"/>
              <a:t>Documentation and outreach </a:t>
            </a:r>
            <a:r>
              <a:rPr lang="en-US" b="1" dirty="0"/>
              <a:t>needed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050" y="-457067"/>
            <a:ext cx="4474049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PIDs / </a:t>
            </a:r>
            <a:r>
              <a:rPr lang="en-US" b="1" smtClean="0">
                <a:solidFill>
                  <a:srgbClr val="8F0856"/>
                </a:solidFill>
              </a:rPr>
              <a:t>QA services</a:t>
            </a:r>
            <a:endParaRPr lang="en-US" b="1" dirty="0">
              <a:solidFill>
                <a:srgbClr val="8F085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937" y="817152"/>
            <a:ext cx="5958359" cy="2954749"/>
            <a:chOff x="0" y="1917290"/>
            <a:chExt cx="6528618" cy="3441291"/>
          </a:xfrm>
        </p:grpSpPr>
        <p:sp>
          <p:nvSpPr>
            <p:cNvPr id="7" name="Rectangle 6"/>
            <p:cNvSpPr/>
            <p:nvPr/>
          </p:nvSpPr>
          <p:spPr>
            <a:xfrm>
              <a:off x="0" y="1917290"/>
              <a:ext cx="6528618" cy="3441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53" y="2040541"/>
              <a:ext cx="6139512" cy="3194788"/>
            </a:xfrm>
            <a:prstGeom prst="rect">
              <a:avLst/>
            </a:prstGeom>
          </p:spPr>
        </p:pic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52667" y="553064"/>
            <a:ext cx="5230761" cy="61697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Persistent Identifiers (</a:t>
            </a:r>
            <a:r>
              <a:rPr lang="en-US" b="1" dirty="0"/>
              <a:t>PIDs</a:t>
            </a:r>
            <a:r>
              <a:rPr lang="en-US" dirty="0"/>
              <a:t>) key for data identification and citation </a:t>
            </a:r>
          </a:p>
          <a:p>
            <a:r>
              <a:rPr lang="en-US" b="1" dirty="0"/>
              <a:t>Current state:  </a:t>
            </a:r>
            <a:r>
              <a:rPr lang="en-US" dirty="0"/>
              <a:t>enabled for CMIP6 – use of message queuing </a:t>
            </a:r>
            <a:r>
              <a:rPr lang="en-US" dirty="0" smtClean="0"/>
              <a:t>(</a:t>
            </a:r>
            <a:r>
              <a:rPr lang="en-US" dirty="0" err="1" smtClean="0"/>
              <a:t>RabbitMQ</a:t>
            </a:r>
            <a:r>
              <a:rPr lang="en-US" dirty="0" smtClean="0"/>
              <a:t>) to </a:t>
            </a:r>
            <a:r>
              <a:rPr lang="en-US" dirty="0"/>
              <a:t>ensure uniqueness (DKRZ)</a:t>
            </a:r>
          </a:p>
          <a:p>
            <a:pPr lvl="1"/>
            <a:r>
              <a:rPr lang="en-US" dirty="0"/>
              <a:t>Service connects PID to </a:t>
            </a:r>
            <a:r>
              <a:rPr lang="en-US" b="1" dirty="0"/>
              <a:t>DOI</a:t>
            </a:r>
            <a:r>
              <a:rPr lang="en-US" dirty="0"/>
              <a:t> issued for each model</a:t>
            </a:r>
          </a:p>
          <a:p>
            <a:r>
              <a:rPr lang="en-US" b="1" dirty="0"/>
              <a:t>Goal: </a:t>
            </a:r>
            <a:r>
              <a:rPr lang="en-US" dirty="0"/>
              <a:t>generalize PID assignment feature and make available to all ESGF projects</a:t>
            </a:r>
          </a:p>
          <a:p>
            <a:pPr lvl="1"/>
            <a:r>
              <a:rPr lang="en-US" dirty="0"/>
              <a:t>Feed PID information created at publishing time into future </a:t>
            </a:r>
            <a:r>
              <a:rPr lang="en-US" b="1" dirty="0"/>
              <a:t>provenance</a:t>
            </a:r>
            <a:r>
              <a:rPr lang="en-US" dirty="0"/>
              <a:t> </a:t>
            </a:r>
            <a:r>
              <a:rPr lang="en-US" b="1" dirty="0"/>
              <a:t>capture</a:t>
            </a:r>
            <a:r>
              <a:rPr lang="en-US" dirty="0"/>
              <a:t> service</a:t>
            </a:r>
          </a:p>
          <a:p>
            <a:r>
              <a:rPr lang="en-US" b="1" dirty="0"/>
              <a:t>Quality Assurance/Control (QA/QC) </a:t>
            </a:r>
            <a:r>
              <a:rPr lang="en-US" dirty="0"/>
              <a:t>workflows have been developed and tested for CMIP6 (DKRZ); </a:t>
            </a:r>
            <a:r>
              <a:rPr lang="en-US" b="1" dirty="0"/>
              <a:t>errata</a:t>
            </a:r>
            <a:r>
              <a:rPr lang="en-US" dirty="0"/>
              <a:t> service for post-production (IPSL)</a:t>
            </a:r>
          </a:p>
          <a:p>
            <a:pPr lvl="1"/>
            <a:r>
              <a:rPr lang="en-US" b="1" dirty="0" err="1"/>
              <a:t>PrePARE</a:t>
            </a:r>
            <a:r>
              <a:rPr lang="en-US" dirty="0"/>
              <a:t> (PCMDI) data check tool integrated into the publisher for CMIP6 only</a:t>
            </a:r>
          </a:p>
          <a:p>
            <a:pPr lvl="1"/>
            <a:r>
              <a:rPr lang="en-US" b="1" dirty="0" smtClean="0"/>
              <a:t>Goal</a:t>
            </a:r>
            <a:r>
              <a:rPr lang="en-US" dirty="0" smtClean="0"/>
              <a:t>: Generalize </a:t>
            </a:r>
            <a:r>
              <a:rPr lang="en-US" dirty="0"/>
              <a:t>QA/QC services integrated into the publication process to benefit additional data </a:t>
            </a:r>
            <a:r>
              <a:rPr lang="en-US" dirty="0" smtClean="0"/>
              <a:t>projects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8" y="3805752"/>
            <a:ext cx="5890539" cy="26545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760585" y="1128130"/>
            <a:ext cx="1182517" cy="57719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707690" cy="1169904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F0856"/>
                </a:solidFill>
              </a:rPr>
              <a:t>Long-tail publication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93013" y="1297859"/>
            <a:ext cx="4257728" cy="495545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Goal: </a:t>
            </a:r>
            <a:r>
              <a:rPr lang="en-US" dirty="0"/>
              <a:t>one-off model runs / observational dataset need a convenient means to publish to </a:t>
            </a:r>
            <a:r>
              <a:rPr lang="en-US" dirty="0" smtClean="0"/>
              <a:t>ESGF</a:t>
            </a:r>
          </a:p>
          <a:p>
            <a:pPr lvl="1"/>
            <a:r>
              <a:rPr lang="en-US" dirty="0" smtClean="0"/>
              <a:t>Small data</a:t>
            </a:r>
          </a:p>
          <a:p>
            <a:pPr lvl="1"/>
            <a:r>
              <a:rPr lang="en-US" dirty="0" smtClean="0"/>
              <a:t>Heterogeneous</a:t>
            </a:r>
            <a:endParaRPr lang="en-US" dirty="0"/>
          </a:p>
          <a:p>
            <a:r>
              <a:rPr lang="en-US" b="1" dirty="0"/>
              <a:t>Current state:  </a:t>
            </a:r>
            <a:r>
              <a:rPr lang="en-US" dirty="0"/>
              <a:t>GUI-based has been in used infrequently for ACME</a:t>
            </a:r>
          </a:p>
          <a:p>
            <a:pPr lvl="1"/>
            <a:r>
              <a:rPr lang="en-US" dirty="0"/>
              <a:t>API has been </a:t>
            </a:r>
            <a:r>
              <a:rPr lang="en-US" dirty="0" smtClean="0"/>
              <a:t>developed (ANL) </a:t>
            </a:r>
            <a:r>
              <a:rPr lang="en-US" dirty="0"/>
              <a:t>but untested</a:t>
            </a:r>
          </a:p>
          <a:p>
            <a:r>
              <a:rPr lang="en-US" dirty="0"/>
              <a:t>Different requirements but same publisher as the bulk-data publication</a:t>
            </a:r>
          </a:p>
          <a:p>
            <a:r>
              <a:rPr lang="en-US" b="1" dirty="0"/>
              <a:t>Need: </a:t>
            </a:r>
            <a:r>
              <a:rPr lang="en-US" dirty="0"/>
              <a:t>iterative development to acquire additional ESGF projects and users</a:t>
            </a:r>
          </a:p>
          <a:p>
            <a:pPr lvl="1"/>
            <a:r>
              <a:rPr lang="en-US" dirty="0"/>
              <a:t>Get feedback from users to drive next round of changes</a:t>
            </a:r>
          </a:p>
        </p:txBody>
      </p:sp>
      <p:pic>
        <p:nvPicPr>
          <p:cNvPr id="7" name="Picture 6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87" y="1592827"/>
            <a:ext cx="5976089" cy="3429000"/>
          </a:xfrm>
          <a:prstGeom prst="rect">
            <a:avLst/>
          </a:prstGeom>
          <a:ln w="15875">
            <a:gradFill>
              <a:gsLst>
                <a:gs pos="4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831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6"/>
            <a:ext cx="10018713" cy="1228896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Registration / Node Manager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833" y="1229032"/>
            <a:ext cx="7640026" cy="523602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Objective: </a:t>
            </a:r>
            <a:r>
              <a:rPr lang="en-US" dirty="0"/>
              <a:t>maintain a registry of services, distribute federation wide configuration, monitor node states.</a:t>
            </a:r>
          </a:p>
          <a:p>
            <a:r>
              <a:rPr lang="en-US" b="1" dirty="0"/>
              <a:t>Need: </a:t>
            </a:r>
            <a:r>
              <a:rPr lang="en-US" dirty="0"/>
              <a:t>stable platform for high-concurrency and reliability of updates</a:t>
            </a:r>
          </a:p>
          <a:p>
            <a:r>
              <a:rPr lang="en-US" b="1" dirty="0"/>
              <a:t>Benefit</a:t>
            </a:r>
            <a:r>
              <a:rPr lang="en-US" dirty="0"/>
              <a:t>:  nodes stay up to date; we obtain a complete picture of federation-wide services</a:t>
            </a:r>
          </a:p>
          <a:p>
            <a:r>
              <a:rPr lang="en-US" b="1" dirty="0"/>
              <a:t>Current state: </a:t>
            </a:r>
            <a:r>
              <a:rPr lang="en-US" dirty="0"/>
              <a:t>in deployment after a redesign from original prototype (affected by personnel changes)</a:t>
            </a:r>
          </a:p>
          <a:p>
            <a:pPr lvl="1"/>
            <a:r>
              <a:rPr lang="en-US" dirty="0"/>
              <a:t>Supports xml-based registry</a:t>
            </a:r>
          </a:p>
          <a:p>
            <a:pPr lvl="1"/>
            <a:r>
              <a:rPr lang="en-US" dirty="0"/>
              <a:t>Map of node status</a:t>
            </a:r>
          </a:p>
          <a:p>
            <a:pPr lvl="1"/>
            <a:r>
              <a:rPr lang="en-US" dirty="0"/>
              <a:t>Secure credential sharing</a:t>
            </a:r>
          </a:p>
          <a:p>
            <a:r>
              <a:rPr lang="en-US" b="1" dirty="0"/>
              <a:t>Proposed approach: </a:t>
            </a:r>
            <a:r>
              <a:rPr lang="en-US" dirty="0"/>
              <a:t>make use of a third-party implementation of a well known protocol (my first choice is RAFT). </a:t>
            </a:r>
          </a:p>
          <a:p>
            <a:r>
              <a:rPr lang="en-US" b="1" dirty="0"/>
              <a:t>Other updates:  </a:t>
            </a:r>
          </a:p>
          <a:p>
            <a:pPr lvl="1"/>
            <a:r>
              <a:rPr lang="en-US" b="1" dirty="0"/>
              <a:t>Secure protocol </a:t>
            </a:r>
            <a:r>
              <a:rPr lang="en-US" dirty="0"/>
              <a:t>for credential sharing extended to metadata updates and node state propagation – this prevents unauthorized server access and information spreading</a:t>
            </a:r>
          </a:p>
          <a:p>
            <a:pPr lvl="1"/>
            <a:r>
              <a:rPr lang="en-US" dirty="0"/>
              <a:t>Support API services to other ESGF modules (need to </a:t>
            </a:r>
            <a:r>
              <a:rPr lang="en-US" b="1" dirty="0"/>
              <a:t>gather</a:t>
            </a:r>
            <a:r>
              <a:rPr lang="en-US" dirty="0"/>
              <a:t> </a:t>
            </a:r>
            <a:r>
              <a:rPr lang="en-US" b="1" dirty="0"/>
              <a:t>requirements</a:t>
            </a:r>
            <a:r>
              <a:rPr lang="en-US" dirty="0"/>
              <a:t> from working team leads)</a:t>
            </a:r>
          </a:p>
          <a:p>
            <a:endParaRPr lang="en-US" dirty="0"/>
          </a:p>
        </p:txBody>
      </p:sp>
      <p:pic>
        <p:nvPicPr>
          <p:cNvPr id="4" name="Content Placeholder 9" descr="ESGF-node-compon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41" b="-9641"/>
          <a:stretch>
            <a:fillRect/>
          </a:stretch>
        </p:blipFill>
        <p:spPr>
          <a:xfrm>
            <a:off x="8830236" y="1727624"/>
            <a:ext cx="3361764" cy="37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6"/>
            <a:ext cx="4560657" cy="1130574"/>
          </a:xfrm>
          <a:effectLst/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8F0856"/>
                </a:solidFill>
              </a:rPr>
              <a:t>User notification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87" y="1130709"/>
            <a:ext cx="4651019" cy="306766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Need: </a:t>
            </a:r>
            <a:r>
              <a:rPr lang="en-US" dirty="0"/>
              <a:t>Use of outdated data can impact research, risks to scientific integrity.  Desired</a:t>
            </a:r>
            <a:r>
              <a:rPr lang="en-US" b="1" dirty="0"/>
              <a:t> services to </a:t>
            </a:r>
            <a:r>
              <a:rPr lang="en-US" dirty="0"/>
              <a:t>alert users to data changes. </a:t>
            </a:r>
          </a:p>
          <a:p>
            <a:r>
              <a:rPr lang="en-US" b="1" dirty="0"/>
              <a:t>Tracking services </a:t>
            </a:r>
            <a:r>
              <a:rPr lang="en-US" dirty="0"/>
              <a:t>– match recently updated datasets with some criteria for a user notification.  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download records </a:t>
            </a:r>
            <a:r>
              <a:rPr lang="en-US" dirty="0"/>
              <a:t>to match-up with updates.</a:t>
            </a:r>
          </a:p>
          <a:p>
            <a:r>
              <a:rPr lang="en-US" b="1" dirty="0"/>
              <a:t>Feedback services </a:t>
            </a:r>
            <a:r>
              <a:rPr lang="en-US" dirty="0"/>
              <a:t>– batch up notification on a per-user basis and dispatch via email.  </a:t>
            </a:r>
          </a:p>
          <a:p>
            <a:r>
              <a:rPr lang="en-US" b="1" dirty="0"/>
              <a:t>Current state:  </a:t>
            </a:r>
            <a:r>
              <a:rPr lang="en-US" dirty="0"/>
              <a:t>tracking and feedback services prototype development</a:t>
            </a:r>
          </a:p>
          <a:p>
            <a:pPr lvl="1"/>
            <a:r>
              <a:rPr lang="en-US" dirty="0"/>
              <a:t>Expected launch this </a:t>
            </a:r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85987" y="4006397"/>
            <a:ext cx="10707690" cy="199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Challenges:  </a:t>
            </a:r>
            <a:r>
              <a:rPr lang="en-US" dirty="0" smtClean="0"/>
              <a:t>implement tracking over replicas</a:t>
            </a:r>
          </a:p>
          <a:p>
            <a:pPr lvl="1"/>
            <a:r>
              <a:rPr lang="en-US" dirty="0" smtClean="0"/>
              <a:t>Better </a:t>
            </a:r>
            <a:r>
              <a:rPr lang="en-US" b="1" dirty="0" smtClean="0"/>
              <a:t>coordination</a:t>
            </a:r>
            <a:r>
              <a:rPr lang="en-US" dirty="0" smtClean="0"/>
              <a:t> of which projects/sub-project dataset collections are replicated at various sites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third-party identity servers </a:t>
            </a:r>
            <a:r>
              <a:rPr lang="en-US" dirty="0" smtClean="0"/>
              <a:t>– need to query service for user email</a:t>
            </a:r>
          </a:p>
          <a:p>
            <a:r>
              <a:rPr lang="en-US" b="1" dirty="0" smtClean="0"/>
              <a:t>Proposed tracking features</a:t>
            </a:r>
            <a:r>
              <a:rPr lang="en-US" dirty="0" smtClean="0"/>
              <a:t>:  </a:t>
            </a:r>
            <a:r>
              <a:rPr lang="en-US" b="1" dirty="0" smtClean="0"/>
              <a:t>(1) </a:t>
            </a:r>
            <a:r>
              <a:rPr lang="en-US" dirty="0" smtClean="0"/>
              <a:t>enabled saved searches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 I  expect the CESM to publish </a:t>
            </a:r>
            <a:r>
              <a:rPr lang="en-US" dirty="0" err="1" smtClean="0"/>
              <a:t>piControl</a:t>
            </a:r>
            <a:r>
              <a:rPr lang="en-US" dirty="0" smtClean="0"/>
              <a:t> soon, email me when ready</a:t>
            </a:r>
          </a:p>
          <a:p>
            <a:pPr lvl="1"/>
            <a:r>
              <a:rPr lang="en-US" b="1" dirty="0" smtClean="0"/>
              <a:t>(2) </a:t>
            </a:r>
            <a:r>
              <a:rPr lang="en-US" dirty="0" smtClean="0"/>
              <a:t>Combine with </a:t>
            </a:r>
            <a:r>
              <a:rPr lang="en-US" b="1" dirty="0" smtClean="0"/>
              <a:t>Machine Learning</a:t>
            </a:r>
            <a:r>
              <a:rPr lang="en-US" dirty="0" smtClean="0"/>
              <a:t> research to predict if additional datasets are desirable (based on user-download patterns))</a:t>
            </a:r>
          </a:p>
          <a:p>
            <a:r>
              <a:rPr lang="en-US" b="1" dirty="0" smtClean="0"/>
              <a:t>Future direction:  </a:t>
            </a:r>
            <a:r>
              <a:rPr lang="en-US" dirty="0" smtClean="0"/>
              <a:t>smartphone notifications via ESGF app (if desired need resources to learn APIs)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058456" y="565423"/>
            <a:ext cx="608351" cy="71473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6269754" y="3088812"/>
            <a:ext cx="515744" cy="539397"/>
          </a:xfrm>
          <a:prstGeom prst="sun">
            <a:avLst/>
          </a:prstGeom>
          <a:solidFill>
            <a:srgbClr val="FFFF00"/>
          </a:solidFill>
          <a:ln>
            <a:solidFill>
              <a:srgbClr val="D7B26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067682" y="1150100"/>
            <a:ext cx="1179432" cy="1411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Node</a:t>
            </a:r>
            <a:br>
              <a:rPr lang="en-US" dirty="0" smtClean="0"/>
            </a:br>
            <a:r>
              <a:rPr lang="en-US" sz="1600" dirty="0" smtClean="0"/>
              <a:t>(Tracking</a:t>
            </a:r>
          </a:p>
          <a:p>
            <a:pPr algn="ctr"/>
            <a:r>
              <a:rPr lang="en-US" sz="1600" dirty="0" smtClean="0"/>
              <a:t>Service)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57905" y="757850"/>
            <a:ext cx="1395379" cy="1894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6273908" y="2723320"/>
            <a:ext cx="758919" cy="469224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07" y="2851967"/>
            <a:ext cx="958869" cy="82661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7261458" y="2376248"/>
            <a:ext cx="681644" cy="3481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76821" y="2531935"/>
            <a:ext cx="130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(2) Dataset </a:t>
            </a:r>
            <a:r>
              <a:rPr lang="en-US" dirty="0" smtClean="0"/>
              <a:t>Updates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760585" y="1128130"/>
            <a:ext cx="1182517" cy="57719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764233" y="979275"/>
            <a:ext cx="1178869" cy="56906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0819" y="1503872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User Download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203557" y="1746382"/>
            <a:ext cx="1013719" cy="59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237522" y="1672555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</a:t>
            </a:r>
            <a:br>
              <a:rPr lang="en-US" dirty="0" smtClean="0"/>
            </a:br>
            <a:r>
              <a:rPr lang="en-US" dirty="0" smtClean="0"/>
              <a:t>Info (3)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6785498" y="788103"/>
            <a:ext cx="3431778" cy="2154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5676" y="517578"/>
            <a:ext cx="23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(4) Notification (email)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33467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Summary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09" y="1199535"/>
            <a:ext cx="10018713" cy="3578942"/>
          </a:xfrm>
        </p:spPr>
        <p:txBody>
          <a:bodyPr/>
          <a:lstStyle/>
          <a:p>
            <a:r>
              <a:rPr lang="en-US" dirty="0"/>
              <a:t>Publishing is essential; great opportunity to improve existing tools with comprehensive services</a:t>
            </a:r>
          </a:p>
          <a:p>
            <a:r>
              <a:rPr lang="en-US" dirty="0"/>
              <a:t>Improve node manager with third-party consistency protocol</a:t>
            </a:r>
          </a:p>
          <a:p>
            <a:r>
              <a:rPr lang="en-US" dirty="0"/>
              <a:t>User notification services stand to help reduce error from outdated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9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24532</TotalTime>
  <Words>1043</Words>
  <Application>Microsoft Macintosh PowerPoint</Application>
  <PresentationFormat>Widescreen</PresentationFormat>
  <Paragraphs>175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Corbel</vt:lpstr>
      <vt:lpstr>ＭＳ Ｐゴシック</vt:lpstr>
      <vt:lpstr>Times New Roman</vt:lpstr>
      <vt:lpstr>Arial</vt:lpstr>
      <vt:lpstr>Parallax</vt:lpstr>
      <vt:lpstr>ESGF Publication, Registration, User Notification Services </vt:lpstr>
      <vt:lpstr>Outline</vt:lpstr>
      <vt:lpstr>Publication</vt:lpstr>
      <vt:lpstr>PIDs / QA services</vt:lpstr>
      <vt:lpstr>Long-tail publication</vt:lpstr>
      <vt:lpstr>Registration / Node Manager</vt:lpstr>
      <vt:lpstr>User notification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Williams</dc:creator>
  <cp:lastModifiedBy>Williams, Dean N.</cp:lastModifiedBy>
  <cp:revision>353</cp:revision>
  <cp:lastPrinted>2017-05-08T19:05:33Z</cp:lastPrinted>
  <dcterms:created xsi:type="dcterms:W3CDTF">2017-04-12T15:43:38Z</dcterms:created>
  <dcterms:modified xsi:type="dcterms:W3CDTF">2017-06-06T12:48:36Z</dcterms:modified>
</cp:coreProperties>
</file>