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493" r:id="rId2"/>
    <p:sldId id="506" r:id="rId3"/>
    <p:sldId id="512" r:id="rId4"/>
    <p:sldId id="514" r:id="rId5"/>
    <p:sldId id="507" r:id="rId6"/>
    <p:sldId id="516" r:id="rId7"/>
    <p:sldId id="508" r:id="rId8"/>
    <p:sldId id="515" r:id="rId9"/>
    <p:sldId id="513" r:id="rId10"/>
    <p:sldId id="509" r:id="rId11"/>
    <p:sldId id="510" r:id="rId12"/>
    <p:sldId id="511" r:id="rId13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0F4F97"/>
    <a:srgbClr val="F6CE86"/>
    <a:srgbClr val="AEF8E5"/>
    <a:srgbClr val="0A8464"/>
    <a:srgbClr val="0DB78A"/>
    <a:srgbClr val="D68F10"/>
    <a:srgbClr val="F1B13D"/>
    <a:srgbClr val="10D6A2"/>
    <a:srgbClr val="2DE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5" autoAdjust="0"/>
    <p:restoredTop sz="97403" autoAdjust="0"/>
  </p:normalViewPr>
  <p:slideViewPr>
    <p:cSldViewPr snapToGrid="0">
      <p:cViewPr>
        <p:scale>
          <a:sx n="150" d="100"/>
          <a:sy n="150" d="100"/>
        </p:scale>
        <p:origin x="-192" y="2392"/>
      </p:cViewPr>
      <p:guideLst>
        <p:guide orient="horz" pos="905"/>
        <p:guide orient="horz" pos="4002"/>
        <p:guide pos="2880"/>
      </p:guideLst>
    </p:cSldViewPr>
  </p:slideViewPr>
  <p:outlineViewPr>
    <p:cViewPr>
      <p:scale>
        <a:sx n="33" d="100"/>
        <a:sy n="33" d="100"/>
      </p:scale>
      <p:origin x="0" y="10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12/8/15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12/8/15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75693-9E18-4941-9277-FB6573CB9232}" type="slidenum">
              <a:rPr lang="en-US"/>
              <a:pPr/>
              <a:t>2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72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</a:t>
            </a:r>
            <a:r>
              <a:rPr lang="en-US" sz="80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rPr>
              <a:t>-679957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700" kern="120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</a:t>
            </a: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work was performed under the auspices of the</a:t>
            </a:r>
            <a:r>
              <a:rPr lang="en-US" sz="7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7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7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2014" y="6476999"/>
            <a:ext cx="384195" cy="274320"/>
          </a:xfrm>
          <a:prstGeom prst="rect">
            <a:avLst/>
          </a:prstGeom>
        </p:spPr>
        <p:txBody>
          <a:bodyPr/>
          <a:lstStyle/>
          <a:p>
            <a:fld id="{F621BA9E-024D-DE4D-A8C8-2AC39C798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4590"/>
          </a:xfrm>
          <a:prstGeom prst="rect">
            <a:avLst/>
          </a:prstGeom>
          <a:noFill/>
          <a:effectLst/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38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5" name="Slide Number Placeholder 7"/>
          <p:cNvSpPr txBox="1">
            <a:spLocks/>
          </p:cNvSpPr>
          <p:nvPr userDrawn="1"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Picture 5" descr="NNSA_trans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7" name="Picture 6" descr="lab_icon_text_no_background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67868"/>
            <a:ext cx="2977914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LLNL-PRES-679957</a:t>
            </a:r>
            <a:endParaRPr lang="en-US" sz="1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9" y="6487859"/>
            <a:ext cx="2731791" cy="27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  <p:sldLayoutId id="2147483724" r:id="rId11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hdphoto" Target="../media/hdphoto6.wdp"/><Relationship Id="rId12" Type="http://schemas.microsoft.com/office/2007/relationships/hdphoto" Target="../media/hdphoto7.wdp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microsoft.com/office/2007/relationships/hdphoto" Target="../media/hdphoto2.wdp"/><Relationship Id="rId7" Type="http://schemas.openxmlformats.org/officeDocument/2006/relationships/image" Target="../media/image10.png"/><Relationship Id="rId8" Type="http://schemas.microsoft.com/office/2007/relationships/hdphoto" Target="../media/hdphoto3.wdp"/><Relationship Id="rId9" Type="http://schemas.microsoft.com/office/2007/relationships/hdphoto" Target="../media/hdphoto4.wdp"/><Relationship Id="rId10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acme-climate.atlassian.net/wiki/display/ESGF/API+Standards+and+Require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hyperlink" Target="http://aims2.llnl.gov:8000/wps/?version=1.0.0&amp;service=wps&amp;" TargetMode="External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aims2.llnl.gov:8000" TargetMode="External"/><Relationship Id="rId3" Type="http://schemas.openxmlformats.org/officeDocument/2006/relationships/hyperlink" Target="https://github.com/ESGF/wps_cw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65126"/>
            <a:ext cx="7906357" cy="1447576"/>
          </a:xfrm>
        </p:spPr>
        <p:txBody>
          <a:bodyPr/>
          <a:lstStyle/>
          <a:p>
            <a:r>
              <a:rPr lang="en-US" dirty="0" smtClean="0"/>
              <a:t>Web Services Processing, Application Programming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1" y="3299915"/>
            <a:ext cx="4572000" cy="477838"/>
          </a:xfrm>
        </p:spPr>
        <p:txBody>
          <a:bodyPr/>
          <a:lstStyle/>
          <a:p>
            <a:pPr lvl="0"/>
            <a:r>
              <a:rPr lang="en-US" dirty="0" smtClean="0"/>
              <a:t>Charles Doutriaux</a:t>
            </a:r>
            <a:endParaRPr lang="en-US" dirty="0"/>
          </a:p>
          <a:p>
            <a:pPr lvl="0"/>
            <a:r>
              <a:rPr lang="en-US" dirty="0" smtClean="0"/>
              <a:t>Sasha Ames</a:t>
            </a:r>
          </a:p>
          <a:p>
            <a:pPr lvl="0"/>
            <a:r>
              <a:rPr lang="en-US" dirty="0" smtClean="0"/>
              <a:t>Tom Maxwell</a:t>
            </a:r>
          </a:p>
          <a:p>
            <a:pPr lvl="0"/>
            <a:r>
              <a:rPr lang="en-US" dirty="0" smtClean="0"/>
              <a:t>Dan Duffy</a:t>
            </a:r>
          </a:p>
          <a:p>
            <a:pPr lvl="0"/>
            <a:r>
              <a:rPr lang="en-US" dirty="0" smtClean="0"/>
              <a:t>Dean Williams</a:t>
            </a:r>
            <a:endParaRPr lang="en-US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 smtClean="0">
                <a:latin typeface="Arial"/>
                <a:cs typeface="Lucida Handwriting"/>
              </a:rPr>
              <a:t>December 9</a:t>
            </a:r>
            <a:r>
              <a:rPr lang="en-US" sz="1600" baseline="30000" dirty="0" smtClean="0">
                <a:latin typeface="Arial"/>
                <a:cs typeface="Lucida Handwriting"/>
              </a:rPr>
              <a:t>th</a:t>
            </a:r>
            <a:r>
              <a:rPr lang="en-US" sz="1600" dirty="0" smtClean="0">
                <a:latin typeface="Arial"/>
                <a:cs typeface="Lucida Handwriting"/>
              </a:rPr>
              <a:t>, 2015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 Maxwell -&gt; NASA</a:t>
            </a:r>
          </a:p>
          <a:p>
            <a:r>
              <a:rPr lang="en-US" dirty="0" smtClean="0"/>
              <a:t>Maarten </a:t>
            </a:r>
            <a:r>
              <a:rPr lang="en-US" dirty="0" err="1" smtClean="0"/>
              <a:t>Plieger</a:t>
            </a:r>
            <a:r>
              <a:rPr lang="en-US" dirty="0" smtClean="0"/>
              <a:t> -&gt; sort of</a:t>
            </a:r>
          </a:p>
          <a:p>
            <a:r>
              <a:rPr lang="en-US" dirty="0" smtClean="0"/>
              <a:t>ACME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Anybody is using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LOTS!</a:t>
            </a:r>
          </a:p>
          <a:p>
            <a:r>
              <a:rPr lang="en-US" dirty="0" smtClean="0"/>
              <a:t>Tighter integration with ESGF </a:t>
            </a:r>
          </a:p>
          <a:p>
            <a:pPr lvl="1"/>
            <a:r>
              <a:rPr lang="en-US" dirty="0" smtClean="0"/>
              <a:t>result search as URI?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sgf</a:t>
            </a:r>
            <a:r>
              <a:rPr lang="en-US" dirty="0" smtClean="0"/>
              <a:t>:// new </a:t>
            </a:r>
            <a:r>
              <a:rPr lang="en-US" dirty="0" err="1" smtClean="0"/>
              <a:t>uri</a:t>
            </a:r>
            <a:r>
              <a:rPr lang="en-US" dirty="0" smtClean="0"/>
              <a:t> type?</a:t>
            </a:r>
          </a:p>
          <a:p>
            <a:r>
              <a:rPr lang="en-US" dirty="0" smtClean="0"/>
              <a:t>Testing!</a:t>
            </a:r>
          </a:p>
          <a:p>
            <a:pPr lvl="1"/>
            <a:r>
              <a:rPr lang="en-US" dirty="0" smtClean="0"/>
              <a:t>We need some basic dataset to run tests on</a:t>
            </a:r>
          </a:p>
          <a:p>
            <a:pPr lvl="1"/>
            <a:r>
              <a:rPr lang="en-US" dirty="0" smtClean="0"/>
              <a:t>We need a mechanism to document “correct” solution to a problem</a:t>
            </a:r>
          </a:p>
          <a:p>
            <a:r>
              <a:rPr lang="en-US" dirty="0" smtClean="0"/>
              <a:t>Once this is in place we can move to distributed analysis</a:t>
            </a:r>
          </a:p>
          <a:p>
            <a:pPr lvl="1"/>
            <a:r>
              <a:rPr lang="en-US" dirty="0" smtClean="0"/>
              <a:t>Which nodes carry my </a:t>
            </a:r>
            <a:r>
              <a:rPr lang="en-US" dirty="0" smtClean="0"/>
              <a:t>diagnostic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Which one should I use? (is it close to my data, is it overloaded, etc…)</a:t>
            </a:r>
          </a:p>
          <a:p>
            <a:pPr lvl="1"/>
            <a:r>
              <a:rPr lang="en-US" dirty="0" smtClean="0"/>
              <a:t>Resource management</a:t>
            </a:r>
          </a:p>
          <a:p>
            <a:r>
              <a:rPr lang="en-US" dirty="0" smtClean="0"/>
              <a:t>Multiple implementation of same diagnostics:</a:t>
            </a:r>
          </a:p>
          <a:p>
            <a:pPr lvl="1"/>
            <a:r>
              <a:rPr lang="en-US" dirty="0" smtClean="0"/>
              <a:t>MPI </a:t>
            </a:r>
            <a:r>
              <a:rPr lang="en-US" dirty="0" err="1" smtClean="0"/>
              <a:t>vs</a:t>
            </a:r>
            <a:r>
              <a:rPr lang="en-US" dirty="0" smtClean="0"/>
              <a:t> SLURM </a:t>
            </a:r>
            <a:r>
              <a:rPr lang="en-US" dirty="0" err="1" smtClean="0"/>
              <a:t>vs</a:t>
            </a:r>
            <a:r>
              <a:rPr lang="en-US" dirty="0" smtClean="0"/>
              <a:t> MPI+SLURM </a:t>
            </a:r>
            <a:r>
              <a:rPr lang="en-US" dirty="0" err="1" smtClean="0"/>
              <a:t>vs</a:t>
            </a:r>
            <a:r>
              <a:rPr lang="en-US" dirty="0" smtClean="0"/>
              <a:t> HADOOP </a:t>
            </a:r>
            <a:r>
              <a:rPr lang="en-US" dirty="0" err="1" smtClean="0"/>
              <a:t>vs</a:t>
            </a:r>
            <a:r>
              <a:rPr lang="en-US" dirty="0" smtClean="0"/>
              <a:t> SPARK, </a:t>
            </a:r>
            <a:r>
              <a:rPr lang="en-US" dirty="0" err="1" smtClean="0"/>
              <a:t>vs</a:t>
            </a:r>
            <a:r>
              <a:rPr lang="en-US" dirty="0" smtClean="0"/>
              <a:t> combinations, etc…</a:t>
            </a:r>
          </a:p>
          <a:p>
            <a:pPr lvl="2"/>
            <a:r>
              <a:rPr lang="en-US" dirty="0" smtClean="0"/>
              <a:t>Which one to trust</a:t>
            </a:r>
          </a:p>
          <a:p>
            <a:pPr lvl="2"/>
            <a:r>
              <a:rPr lang="en-US" dirty="0" smtClean="0"/>
              <a:t>which one is faster for me?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in its infancy but crystalizing</a:t>
            </a:r>
          </a:p>
          <a:p>
            <a:r>
              <a:rPr lang="en-US" dirty="0" smtClean="0"/>
              <a:t>The time is NOW, the more you wait the harder it will be to get your voice heard.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0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computer </a:t>
            </a:r>
            <a:r>
              <a:rPr lang="en-US" dirty="0"/>
              <a:t>p</a:t>
            </a:r>
            <a:r>
              <a:rPr lang="en-US" dirty="0" smtClean="0"/>
              <a:t>ower goes up, so does </a:t>
            </a:r>
            <a:r>
              <a:rPr lang="en-US" dirty="0"/>
              <a:t>d</a:t>
            </a:r>
            <a:r>
              <a:rPr lang="en-US" dirty="0" smtClean="0"/>
              <a:t>ata Volume</a:t>
            </a:r>
          </a:p>
          <a:p>
            <a:r>
              <a:rPr lang="en-US" dirty="0" smtClean="0"/>
              <a:t>Scientists generating and analyzing these data are many and dispersed</a:t>
            </a:r>
          </a:p>
          <a:p>
            <a:r>
              <a:rPr lang="en-US" dirty="0" smtClean="0"/>
              <a:t>BUT the scientific need is greater than ever</a:t>
            </a:r>
          </a:p>
          <a:p>
            <a:r>
              <a:rPr lang="en-US" dirty="0" smtClean="0"/>
              <a:t>ESGF solved the first part of the equation: universal, distributed access</a:t>
            </a:r>
          </a:p>
          <a:p>
            <a:r>
              <a:rPr lang="en-US" dirty="0"/>
              <a:t>Bringing all needed data to your computer or even to your facility is no longer </a:t>
            </a:r>
            <a:r>
              <a:rPr lang="en-US" dirty="0" smtClean="0"/>
              <a:t>feasible</a:t>
            </a:r>
          </a:p>
          <a:p>
            <a:r>
              <a:rPr lang="en-US" dirty="0" smtClean="0"/>
              <a:t>Now we need to solve the analysis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8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ESGF-CWT is putting together an infrastructure for WPS</a:t>
            </a:r>
          </a:p>
          <a:p>
            <a:r>
              <a:rPr lang="en-US" dirty="0" smtClean="0"/>
              <a:t>This talk is about the API part</a:t>
            </a:r>
          </a:p>
          <a:p>
            <a:r>
              <a:rPr lang="en-US" dirty="0" smtClean="0"/>
              <a:t>API is two fold:</a:t>
            </a:r>
          </a:p>
          <a:p>
            <a:pPr lvl="1"/>
            <a:r>
              <a:rPr lang="en-US" dirty="0" smtClean="0"/>
              <a:t>Developers: Common ground for creating new tools</a:t>
            </a:r>
          </a:p>
          <a:p>
            <a:pPr lvl="1"/>
            <a:r>
              <a:rPr lang="en-US" dirty="0" smtClean="0"/>
              <a:t>Users: Standard way to querying/using resources</a:t>
            </a:r>
          </a:p>
          <a:p>
            <a:r>
              <a:rPr lang="en-US" dirty="0" smtClean="0"/>
              <a:t>Goal: Ease things as much as possible for user, i.e. </a:t>
            </a:r>
          </a:p>
          <a:p>
            <a:pPr lvl="1"/>
            <a:r>
              <a:rPr lang="en-US" dirty="0" smtClean="0"/>
              <a:t>What services are here?</a:t>
            </a:r>
          </a:p>
          <a:p>
            <a:pPr lvl="1"/>
            <a:r>
              <a:rPr lang="en-US" dirty="0" smtClean="0"/>
              <a:t>Can I get their doc?</a:t>
            </a:r>
          </a:p>
          <a:p>
            <a:pPr lvl="1"/>
            <a:r>
              <a:rPr lang="en-US" dirty="0" smtClean="0"/>
              <a:t>Let’s use it</a:t>
            </a:r>
          </a:p>
          <a:p>
            <a:r>
              <a:rPr lang="en-US" dirty="0" smtClean="0"/>
              <a:t>As much decision as possible made for the user (but we still let these to be known to and forced by the user)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ESGF-CWT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025666" y="1523999"/>
            <a:ext cx="3435011" cy="4631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Server Side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360007" y="2478325"/>
            <a:ext cx="1278708" cy="282140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Services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5743" y="2691073"/>
            <a:ext cx="367237" cy="359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15743" y="3158317"/>
            <a:ext cx="367237" cy="359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15743" y="3625561"/>
            <a:ext cx="367237" cy="359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15743" y="4092805"/>
            <a:ext cx="367237" cy="359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15743" y="4560050"/>
            <a:ext cx="367237" cy="359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20962" y="1523999"/>
            <a:ext cx="2942808" cy="47064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Client Side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Snip Diagonal Corner Rectangle 15"/>
          <p:cNvSpPr/>
          <p:nvPr/>
        </p:nvSpPr>
        <p:spPr bwMode="auto">
          <a:xfrm>
            <a:off x="4008231" y="3020462"/>
            <a:ext cx="1908361" cy="1595424"/>
          </a:xfrm>
          <a:prstGeom prst="snip2Diag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ESGF API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97" y="2121648"/>
            <a:ext cx="1479432" cy="942414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07" y="3481294"/>
            <a:ext cx="1241652" cy="1100792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29" y="4944138"/>
            <a:ext cx="1389529" cy="644236"/>
          </a:xfrm>
          <a:prstGeom prst="rect">
            <a:avLst/>
          </a:prstGeom>
        </p:spPr>
      </p:pic>
      <p:pic>
        <p:nvPicPr>
          <p:cNvPr id="27" name="Picture 26" descr="imgres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100000" l="0" r="100000">
                        <a14:foregroundMark x1="56000" y1="20444" x2="56000" y2="20444"/>
                        <a14:foregroundMark x1="41778" y1="20444" x2="41778" y2="20444"/>
                        <a14:foregroundMark x1="41778" y1="20444" x2="41778" y2="20444"/>
                        <a14:foregroundMark x1="65778" y1="20889" x2="65778" y2="20889"/>
                        <a14:foregroundMark x1="84889" y1="30667" x2="84889" y2="30667"/>
                        <a14:foregroundMark x1="84889" y1="44889" x2="84889" y2="44889"/>
                        <a14:foregroundMark x1="85778" y1="60889" x2="85778" y2="60889"/>
                        <a14:foregroundMark x1="83111" y1="75111" x2="83111" y2="75111"/>
                        <a14:foregroundMark x1="38222" y1="85333" x2="38222" y2="85333"/>
                        <a14:foregroundMark x1="28889" y1="85333" x2="28889" y2="85333"/>
                        <a14:foregroundMark x1="6222" y1="79556" x2="6222" y2="79556"/>
                        <a14:foregroundMark x1="6667" y1="71556" x2="6667" y2="71556"/>
                        <a14:foregroundMark x1="7111" y1="65778" x2="7111" y2="65778"/>
                        <a14:foregroundMark x1="9333" y1="52000" x2="9333" y2="52000"/>
                        <a14:foregroundMark x1="83111" y1="17778" x2="83111" y2="17778"/>
                        <a14:foregroundMark x1="71556" y1="12444" x2="71556" y2="12444"/>
                        <a14:foregroundMark x1="65778" y1="13778" x2="65778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9" y="1827760"/>
            <a:ext cx="1082209" cy="1082209"/>
          </a:xfrm>
          <a:prstGeom prst="rect">
            <a:avLst/>
          </a:prstGeom>
        </p:spPr>
      </p:pic>
      <p:pic>
        <p:nvPicPr>
          <p:cNvPr id="28" name="Picture 27" descr="imgres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961" r="97059">
                        <a14:foregroundMark x1="34314" y1="46078" x2="34314" y2="46078"/>
                        <a14:foregroundMark x1="34314" y1="46078" x2="33333" y2="43137"/>
                        <a14:foregroundMark x1="53922" y1="28431" x2="57843" y2="6863"/>
                        <a14:foregroundMark x1="40196" y1="87255" x2="40196" y2="87255"/>
                        <a14:backgroundMark x1="65686" y1="28431" x2="6568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573"/>
            <a:ext cx="945267" cy="945267"/>
          </a:xfrm>
          <a:prstGeom prst="rect">
            <a:avLst/>
          </a:prstGeom>
        </p:spPr>
      </p:pic>
      <p:pic>
        <p:nvPicPr>
          <p:cNvPr id="30" name="Picture 29" descr="imgres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961" r="97059">
                        <a14:foregroundMark x1="34314" y1="46078" x2="34314" y2="46078"/>
                        <a14:foregroundMark x1="34314" y1="46078" x2="33333" y2="43137"/>
                        <a14:foregroundMark x1="53922" y1="28431" x2="57843" y2="6863"/>
                        <a14:foregroundMark x1="40196" y1="87255" x2="40196" y2="87255"/>
                        <a14:backgroundMark x1="65686" y1="28431" x2="6568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188"/>
            <a:ext cx="945267" cy="945267"/>
          </a:xfrm>
          <a:prstGeom prst="rect">
            <a:avLst/>
          </a:prstGeom>
        </p:spPr>
      </p:pic>
      <p:pic>
        <p:nvPicPr>
          <p:cNvPr id="31" name="Picture 30" descr="imgres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961" r="97059">
                        <a14:foregroundMark x1="34314" y1="46078" x2="34314" y2="46078"/>
                        <a14:foregroundMark x1="34314" y1="46078" x2="33333" y2="43137"/>
                        <a14:foregroundMark x1="53922" y1="28431" x2="57843" y2="6863"/>
                        <a14:foregroundMark x1="40196" y1="87255" x2="40196" y2="87255"/>
                        <a14:backgroundMark x1="65686" y1="28431" x2="6568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543"/>
            <a:ext cx="945267" cy="945267"/>
          </a:xfrm>
          <a:prstGeom prst="rect">
            <a:avLst/>
          </a:prstGeom>
        </p:spPr>
      </p:pic>
      <p:pic>
        <p:nvPicPr>
          <p:cNvPr id="33" name="Picture 32" descr="imgres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100000" l="0" r="100000">
                        <a14:foregroundMark x1="56000" y1="20444" x2="56000" y2="20444"/>
                        <a14:foregroundMark x1="41778" y1="20444" x2="41778" y2="20444"/>
                        <a14:foregroundMark x1="41778" y1="20444" x2="41778" y2="20444"/>
                        <a14:foregroundMark x1="65778" y1="20889" x2="65778" y2="20889"/>
                        <a14:foregroundMark x1="84889" y1="30667" x2="84889" y2="30667"/>
                        <a14:foregroundMark x1="84889" y1="44889" x2="84889" y2="44889"/>
                        <a14:foregroundMark x1="85778" y1="60889" x2="85778" y2="60889"/>
                        <a14:foregroundMark x1="83111" y1="75111" x2="83111" y2="75111"/>
                        <a14:foregroundMark x1="38222" y1="85333" x2="38222" y2="85333"/>
                        <a14:foregroundMark x1="28889" y1="85333" x2="28889" y2="85333"/>
                        <a14:foregroundMark x1="6222" y1="79556" x2="6222" y2="79556"/>
                        <a14:foregroundMark x1="6667" y1="71556" x2="6667" y2="71556"/>
                        <a14:foregroundMark x1="7111" y1="65778" x2="7111" y2="65778"/>
                        <a14:foregroundMark x1="9333" y1="52000" x2="9333" y2="52000"/>
                        <a14:foregroundMark x1="83111" y1="17778" x2="83111" y2="17778"/>
                        <a14:foregroundMark x1="71556" y1="12444" x2="71556" y2="12444"/>
                        <a14:foregroundMark x1="65778" y1="13778" x2="65778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9" y="3156119"/>
            <a:ext cx="1082209" cy="1082209"/>
          </a:xfrm>
          <a:prstGeom prst="rect">
            <a:avLst/>
          </a:prstGeom>
        </p:spPr>
      </p:pic>
      <p:pic>
        <p:nvPicPr>
          <p:cNvPr id="34" name="Picture 33" descr="imgres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8" b="100000" l="0" r="100000">
                        <a14:foregroundMark x1="56000" y1="20444" x2="56000" y2="20444"/>
                        <a14:foregroundMark x1="41778" y1="20444" x2="41778" y2="20444"/>
                        <a14:foregroundMark x1="41778" y1="20444" x2="41778" y2="20444"/>
                        <a14:foregroundMark x1="65778" y1="20889" x2="65778" y2="20889"/>
                        <a14:foregroundMark x1="84889" y1="30667" x2="84889" y2="30667"/>
                        <a14:foregroundMark x1="84889" y1="44889" x2="84889" y2="44889"/>
                        <a14:foregroundMark x1="85778" y1="60889" x2="85778" y2="60889"/>
                        <a14:foregroundMark x1="83111" y1="75111" x2="83111" y2="75111"/>
                        <a14:foregroundMark x1="38222" y1="85333" x2="38222" y2="85333"/>
                        <a14:foregroundMark x1="28889" y1="85333" x2="28889" y2="85333"/>
                        <a14:foregroundMark x1="6222" y1="79556" x2="6222" y2="79556"/>
                        <a14:foregroundMark x1="6667" y1="71556" x2="6667" y2="71556"/>
                        <a14:foregroundMark x1="7111" y1="65778" x2="7111" y2="65778"/>
                        <a14:foregroundMark x1="9333" y1="52000" x2="9333" y2="52000"/>
                        <a14:foregroundMark x1="83111" y1="17778" x2="83111" y2="17778"/>
                        <a14:foregroundMark x1="71556" y1="12444" x2="71556" y2="12444"/>
                        <a14:foregroundMark x1="65778" y1="13778" x2="65778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9" y="4484477"/>
            <a:ext cx="1082209" cy="1082209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16" idx="2"/>
            <a:endCxn id="9" idx="3"/>
          </p:cNvCxnSpPr>
          <p:nvPr/>
        </p:nvCxnSpPr>
        <p:spPr>
          <a:xfrm flipH="1" flipV="1">
            <a:off x="3182980" y="2870624"/>
            <a:ext cx="825251" cy="94755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10" idx="3"/>
          </p:cNvCxnSpPr>
          <p:nvPr/>
        </p:nvCxnSpPr>
        <p:spPr>
          <a:xfrm flipH="1" flipV="1">
            <a:off x="3182980" y="3337868"/>
            <a:ext cx="825251" cy="48030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13" idx="3"/>
          </p:cNvCxnSpPr>
          <p:nvPr/>
        </p:nvCxnSpPr>
        <p:spPr>
          <a:xfrm flipH="1" flipV="1">
            <a:off x="3182980" y="3805112"/>
            <a:ext cx="825251" cy="1306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2"/>
            <a:endCxn id="14" idx="3"/>
          </p:cNvCxnSpPr>
          <p:nvPr/>
        </p:nvCxnSpPr>
        <p:spPr>
          <a:xfrm flipH="1">
            <a:off x="3182980" y="3818174"/>
            <a:ext cx="825251" cy="45418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  <a:endCxn id="15" idx="3"/>
          </p:cNvCxnSpPr>
          <p:nvPr/>
        </p:nvCxnSpPr>
        <p:spPr>
          <a:xfrm flipH="1">
            <a:off x="3182980" y="3818174"/>
            <a:ext cx="825251" cy="921427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1"/>
            <a:endCxn id="16" idx="0"/>
          </p:cNvCxnSpPr>
          <p:nvPr/>
        </p:nvCxnSpPr>
        <p:spPr>
          <a:xfrm flipH="1">
            <a:off x="5916592" y="2592855"/>
            <a:ext cx="597505" cy="1225319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0"/>
            <a:endCxn id="19" idx="1"/>
          </p:cNvCxnSpPr>
          <p:nvPr/>
        </p:nvCxnSpPr>
        <p:spPr>
          <a:xfrm>
            <a:off x="5916592" y="3818174"/>
            <a:ext cx="688115" cy="21351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0"/>
            <a:endCxn id="20" idx="1"/>
          </p:cNvCxnSpPr>
          <p:nvPr/>
        </p:nvCxnSpPr>
        <p:spPr>
          <a:xfrm>
            <a:off x="5916592" y="3818174"/>
            <a:ext cx="552937" cy="144808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Documented at: </a:t>
            </a:r>
            <a:r>
              <a:rPr lang="en-US" dirty="0">
                <a:hlinkClick r:id="rId2"/>
              </a:rPr>
              <a:t>https://acme-climate.atlassian.net/wiki/display/ESGF/API+Standards+and+</a:t>
            </a:r>
            <a:r>
              <a:rPr lang="en-US" dirty="0" smtClean="0">
                <a:hlinkClick r:id="rId2"/>
              </a:rPr>
              <a:t>Requirements</a:t>
            </a:r>
            <a:endParaRPr lang="en-US" dirty="0"/>
          </a:p>
          <a:p>
            <a:r>
              <a:rPr lang="en-US" dirty="0" smtClean="0"/>
              <a:t>First pass, will likely be tweaked/enhanced as more developers and users get involved</a:t>
            </a:r>
          </a:p>
          <a:p>
            <a:r>
              <a:rPr lang="en-US" dirty="0" smtClean="0"/>
              <a:t>Focusing on JSON input data.</a:t>
            </a:r>
          </a:p>
          <a:p>
            <a:r>
              <a:rPr lang="en-US" dirty="0" smtClean="0"/>
              <a:t>First problems we’re trying to solve:</a:t>
            </a:r>
          </a:p>
          <a:p>
            <a:pPr lvl="1"/>
            <a:r>
              <a:rPr lang="en-US" dirty="0" smtClean="0"/>
              <a:t>Model Average</a:t>
            </a:r>
          </a:p>
          <a:p>
            <a:pPr lvl="1"/>
            <a:r>
              <a:rPr lang="en-US" dirty="0" smtClean="0"/>
              <a:t>Model Ensemble</a:t>
            </a:r>
          </a:p>
          <a:p>
            <a:pPr lvl="1"/>
            <a:r>
              <a:rPr lang="en-US" dirty="0" smtClean="0"/>
              <a:t>Multi-models Ensemble</a:t>
            </a:r>
          </a:p>
          <a:p>
            <a:r>
              <a:rPr lang="en-US" dirty="0" smtClean="0"/>
              <a:t>Cater very basic needs so far, needs to grow as more features are required. Hint: That’s YOU here.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(excerpts)</a:t>
            </a:r>
            <a:endParaRPr lang="en-US" dirty="0"/>
          </a:p>
        </p:txBody>
      </p:sp>
      <p:pic>
        <p:nvPicPr>
          <p:cNvPr id="5" name="Picture 4" descr="dict_def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228"/>
            <a:ext cx="9144000" cy="1237196"/>
          </a:xfrm>
          <a:prstGeom prst="rect">
            <a:avLst/>
          </a:prstGeom>
        </p:spPr>
      </p:pic>
      <p:pic>
        <p:nvPicPr>
          <p:cNvPr id="6" name="Picture 5" descr="var_de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333"/>
            <a:ext cx="9144000" cy="1312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6942" y="4436532"/>
            <a:ext cx="928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http://aims2.llnl.gov:8000/wps/?version=1.0.0&amp;service=wps</a:t>
            </a:r>
            <a:r>
              <a:rPr lang="en-US" sz="1400" dirty="0" smtClean="0">
                <a:hlinkClick r:id="rId4"/>
              </a:rPr>
              <a:t>&amp;</a:t>
            </a:r>
            <a:endParaRPr lang="en-US" sz="1400" dirty="0" smtClean="0"/>
          </a:p>
          <a:p>
            <a:r>
              <a:rPr lang="en-US" sz="1400" dirty="0" smtClean="0"/>
              <a:t>request</a:t>
            </a:r>
            <a:r>
              <a:rPr lang="en-US" sz="1400" dirty="0"/>
              <a:t>=</a:t>
            </a:r>
            <a:r>
              <a:rPr lang="en-US" sz="1400" dirty="0" err="1"/>
              <a:t>Execute&amp;identifier</a:t>
            </a:r>
            <a:r>
              <a:rPr lang="en-US" sz="1400" dirty="0"/>
              <a:t>=</a:t>
            </a:r>
            <a:r>
              <a:rPr lang="en-US" sz="1400" dirty="0" err="1" smtClean="0"/>
              <a:t>averager</a:t>
            </a:r>
            <a:endParaRPr lang="en-US" sz="1400" dirty="0" smtClean="0"/>
          </a:p>
          <a:p>
            <a:r>
              <a:rPr lang="en-US" sz="1400" dirty="0" smtClean="0"/>
              <a:t>&amp;</a:t>
            </a:r>
            <a:r>
              <a:rPr lang="en-US" sz="1400" dirty="0" err="1"/>
              <a:t>datainputs</a:t>
            </a:r>
            <a:r>
              <a:rPr lang="en-US" sz="1400" dirty="0"/>
              <a:t>=[domain=</a:t>
            </a:r>
            <a:r>
              <a:rPr lang="en-US" sz="1400" dirty="0" smtClean="0"/>
              <a:t>{</a:t>
            </a:r>
            <a:r>
              <a:rPr lang="fr-FR" sz="1400" dirty="0" smtClean="0"/>
              <a:t>'</a:t>
            </a:r>
            <a:r>
              <a:rPr lang="en-US" sz="1400" dirty="0" smtClean="0"/>
              <a:t>id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dirty="0" err="1" smtClean="0"/>
              <a:t>glbl</a:t>
            </a:r>
            <a:r>
              <a:rPr lang="fr-FR" sz="1400" dirty="0" smtClean="0"/>
              <a:t>'</a:t>
            </a:r>
            <a:r>
              <a:rPr lang="en-US" sz="1400" dirty="0" smtClean="0"/>
              <a:t>,</a:t>
            </a:r>
            <a:r>
              <a:rPr lang="fr-FR" sz="1400" dirty="0" smtClean="0"/>
              <a:t>'</a:t>
            </a:r>
            <a:r>
              <a:rPr lang="en-US" sz="1400" dirty="0" smtClean="0"/>
              <a:t>longitude</a:t>
            </a:r>
            <a:r>
              <a:rPr lang="fr-FR" sz="1400" dirty="0" smtClean="0"/>
              <a:t>’</a:t>
            </a:r>
            <a:r>
              <a:rPr lang="en-US" sz="1400" dirty="0" smtClean="0"/>
              <a:t>:{</a:t>
            </a:r>
            <a:r>
              <a:rPr lang="fr-FR" sz="1400" dirty="0" smtClean="0"/>
              <a:t>'</a:t>
            </a:r>
            <a:r>
              <a:rPr lang="en-US" sz="1400" dirty="0" smtClean="0"/>
              <a:t>start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en-US" sz="1400" dirty="0"/>
              <a:t>%20-180.0,%</a:t>
            </a:r>
            <a:r>
              <a:rPr lang="en-US" sz="1400" dirty="0" smtClean="0"/>
              <a:t>20</a:t>
            </a:r>
            <a:r>
              <a:rPr lang="fr-FR" sz="1400" dirty="0" smtClean="0"/>
              <a:t>'</a:t>
            </a:r>
            <a:r>
              <a:rPr lang="en-US" sz="1400" dirty="0" smtClean="0"/>
              <a:t>end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en-US" sz="1400" dirty="0"/>
              <a:t>%20180.0}</a:t>
            </a:r>
            <a:r>
              <a:rPr lang="en-US" sz="1400" dirty="0" smtClean="0"/>
              <a:t>,</a:t>
            </a:r>
            <a:r>
              <a:rPr lang="fr-FR" sz="1400" dirty="0" smtClean="0"/>
              <a:t>'</a:t>
            </a:r>
            <a:r>
              <a:rPr lang="en-US" sz="1400" dirty="0" smtClean="0"/>
              <a:t>time</a:t>
            </a:r>
            <a:r>
              <a:rPr lang="fr-FR" sz="1400" dirty="0" smtClean="0"/>
              <a:t>’</a:t>
            </a:r>
            <a:r>
              <a:rPr lang="en-US" sz="1400" dirty="0" smtClean="0"/>
              <a:t>:{</a:t>
            </a:r>
            <a:r>
              <a:rPr lang="fr-FR" sz="1400" dirty="0" smtClean="0"/>
              <a:t>'</a:t>
            </a:r>
            <a:r>
              <a:rPr lang="en-US" sz="1400" dirty="0" smtClean="0"/>
              <a:t>start</a:t>
            </a:r>
            <a:r>
              <a:rPr lang="fr-FR" sz="1400" dirty="0" smtClean="0"/>
              <a:t>’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dirty="0" smtClean="0"/>
              <a:t>1980</a:t>
            </a:r>
            <a:r>
              <a:rPr lang="fr-FR" sz="1400" dirty="0" smtClean="0"/>
              <a:t>’</a:t>
            </a:r>
            <a:r>
              <a:rPr lang="en-US" sz="1400" dirty="0" smtClean="0"/>
              <a:t>,</a:t>
            </a:r>
            <a:r>
              <a:rPr lang="fr-FR" sz="1400" dirty="0" smtClean="0"/>
              <a:t>'</a:t>
            </a:r>
            <a:r>
              <a:rPr lang="en-US" sz="1400" dirty="0" smtClean="0"/>
              <a:t>end</a:t>
            </a:r>
            <a:r>
              <a:rPr lang="fr-FR" sz="1400" dirty="0" smtClean="0"/>
              <a:t>’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dirty="0" smtClean="0"/>
              <a:t>1982</a:t>
            </a:r>
            <a:r>
              <a:rPr lang="fr-FR" sz="1400" dirty="0" smtClean="0"/>
              <a:t>'</a:t>
            </a:r>
            <a:r>
              <a:rPr lang="en-US" sz="1400" dirty="0" smtClean="0"/>
              <a:t>}</a:t>
            </a:r>
            <a:r>
              <a:rPr lang="en-US" sz="1400" dirty="0"/>
              <a:t>}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variable</a:t>
            </a:r>
            <a:r>
              <a:rPr lang="en-US" sz="1400" dirty="0"/>
              <a:t>=</a:t>
            </a:r>
            <a:r>
              <a:rPr lang="en-US" sz="1400" dirty="0" smtClean="0"/>
              <a:t>{</a:t>
            </a:r>
            <a:r>
              <a:rPr lang="fr-FR" sz="1400" dirty="0" smtClean="0"/>
              <a:t>'</a:t>
            </a:r>
            <a:r>
              <a:rPr lang="en-US" sz="1400" dirty="0" err="1" smtClean="0"/>
              <a:t>uri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dirty="0" smtClean="0"/>
              <a:t>file</a:t>
            </a:r>
            <a:r>
              <a:rPr lang="en-US" sz="1400" dirty="0"/>
              <a:t>://opt/</a:t>
            </a:r>
            <a:r>
              <a:rPr lang="en-US" sz="1400" dirty="0" err="1"/>
              <a:t>nfs</a:t>
            </a:r>
            <a:r>
              <a:rPr lang="en-US" sz="1400" dirty="0"/>
              <a:t>/</a:t>
            </a:r>
            <a:r>
              <a:rPr lang="en-US" sz="1400" dirty="0" err="1"/>
              <a:t>cwt</a:t>
            </a:r>
            <a:r>
              <a:rPr lang="en-US" sz="1400" dirty="0"/>
              <a:t>/</a:t>
            </a:r>
            <a:r>
              <a:rPr lang="en-US" sz="1400" dirty="0" err="1"/>
              <a:t>uvcdat</a:t>
            </a:r>
            <a:r>
              <a:rPr lang="en-US" sz="1400" dirty="0"/>
              <a:t>/latest/share/</a:t>
            </a:r>
            <a:r>
              <a:rPr lang="en-US" sz="1400" dirty="0" err="1"/>
              <a:t>uvcdat</a:t>
            </a:r>
            <a:r>
              <a:rPr lang="en-US" sz="1400" dirty="0"/>
              <a:t>/</a:t>
            </a:r>
            <a:r>
              <a:rPr lang="en-US" sz="1400" dirty="0" err="1"/>
              <a:t>sample_data</a:t>
            </a:r>
            <a:r>
              <a:rPr lang="en-US" sz="1400" dirty="0"/>
              <a:t>/tas_dnm-</a:t>
            </a:r>
            <a:r>
              <a:rPr lang="en-US" sz="1400" dirty="0" smtClean="0"/>
              <a:t>95a.xml</a:t>
            </a:r>
            <a:r>
              <a:rPr lang="fr-FR" sz="1400" dirty="0" smtClean="0"/>
              <a:t>'</a:t>
            </a:r>
            <a:endParaRPr lang="en-US" sz="1400" dirty="0" smtClean="0"/>
          </a:p>
          <a:p>
            <a:r>
              <a:rPr lang="en-US" sz="1400" dirty="0" smtClean="0"/>
              <a:t>,</a:t>
            </a:r>
            <a:r>
              <a:rPr lang="fr-FR" sz="1400" dirty="0" smtClean="0"/>
              <a:t>'</a:t>
            </a:r>
            <a:r>
              <a:rPr lang="en-US" sz="1400" dirty="0" smtClean="0"/>
              <a:t>id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smtClean="0"/>
              <a:t>tas</a:t>
            </a:r>
            <a:r>
              <a:rPr lang="fr-FR" sz="1400" smtClean="0"/>
              <a:t>'</a:t>
            </a:r>
            <a:r>
              <a:rPr lang="en-US" sz="1400" dirty="0" smtClean="0"/>
              <a:t>,</a:t>
            </a:r>
            <a:r>
              <a:rPr lang="fr-FR" sz="1400" dirty="0" smtClean="0"/>
              <a:t>'</a:t>
            </a:r>
            <a:r>
              <a:rPr lang="en-US" sz="1400" dirty="0" smtClean="0"/>
              <a:t>domain</a:t>
            </a:r>
            <a:r>
              <a:rPr lang="fr-FR" sz="1400" dirty="0" smtClean="0"/>
              <a:t>'</a:t>
            </a:r>
            <a:r>
              <a:rPr lang="en-US" sz="1400" dirty="0" smtClean="0"/>
              <a:t>:</a:t>
            </a:r>
            <a:r>
              <a:rPr lang="fr-FR" sz="1400" dirty="0" smtClean="0"/>
              <a:t>'</a:t>
            </a:r>
            <a:r>
              <a:rPr lang="en-US" sz="1400" dirty="0" err="1" smtClean="0"/>
              <a:t>glbl</a:t>
            </a:r>
            <a:r>
              <a:rPr lang="fr-FR" sz="1400" dirty="0" smtClean="0"/>
              <a:t>'</a:t>
            </a:r>
            <a:r>
              <a:rPr lang="en-US" sz="1400" dirty="0" smtClean="0"/>
              <a:t>}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871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http://aims2.</a:t>
            </a:r>
            <a:r>
              <a:rPr lang="en-US" dirty="0" smtClean="0">
                <a:hlinkClick r:id="rId2"/>
              </a:rPr>
              <a:t>llnl.gov:8000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VERY BASIC Demo serve</a:t>
            </a:r>
          </a:p>
          <a:p>
            <a:pPr lvl="1"/>
            <a:r>
              <a:rPr lang="en-US" dirty="0" err="1" smtClean="0">
                <a:sym typeface="Wingdings"/>
              </a:rPr>
              <a:t>Django</a:t>
            </a:r>
            <a:r>
              <a:rPr lang="en-US" dirty="0" smtClean="0">
                <a:sym typeface="Wingdings"/>
              </a:rPr>
              <a:t>-based</a:t>
            </a:r>
          </a:p>
          <a:p>
            <a:pPr lvl="1"/>
            <a:r>
              <a:rPr lang="en-US" dirty="0" smtClean="0">
                <a:sym typeface="Wingdings"/>
              </a:rPr>
              <a:t>Uses UV-CDAT for computation</a:t>
            </a:r>
          </a:p>
          <a:p>
            <a:r>
              <a:rPr lang="en-US" dirty="0" smtClean="0">
                <a:sym typeface="Wingdings"/>
              </a:rPr>
              <a:t>Will probably grow into a real full blown pretty server</a:t>
            </a:r>
          </a:p>
          <a:p>
            <a:r>
              <a:rPr lang="en-US" dirty="0">
                <a:sym typeface="Wingdings"/>
              </a:rPr>
              <a:t>Code is at: </a:t>
            </a:r>
            <a:r>
              <a:rPr lang="en-US" dirty="0">
                <a:sym typeface="Wingdings"/>
                <a:hlinkClick r:id="rId3"/>
              </a:rPr>
              <a:t>https://github.com/ESGF/</a:t>
            </a:r>
            <a:r>
              <a:rPr lang="en-US" dirty="0" smtClean="0">
                <a:sym typeface="Wingdings"/>
                <a:hlinkClick r:id="rId3"/>
              </a:rPr>
              <a:t>wps_cwt</a:t>
            </a:r>
            <a:r>
              <a:rPr lang="en-US" dirty="0" smtClean="0">
                <a:sym typeface="Wingdings"/>
              </a:rPr>
              <a:t> please fork and issue as many PR as possible and/or use issue tracker to give us feedbacks.</a:t>
            </a:r>
          </a:p>
          <a:p>
            <a:r>
              <a:rPr lang="en-US" dirty="0" smtClean="0">
                <a:sym typeface="Wingdings"/>
              </a:rPr>
              <a:t>Also take a look at what others presenting here have already done. Let’s try to leverage from each other.</a:t>
            </a:r>
          </a:p>
          <a:p>
            <a:endParaRPr lang="en-US" dirty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 (stick this in “process” directory of server)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533" y="1432726"/>
            <a:ext cx="695113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Process(</a:t>
            </a:r>
            <a:r>
              <a:rPr lang="en-US" sz="1200" dirty="0" err="1"/>
              <a:t>esgfcwtProcess</a:t>
            </a:r>
            <a:r>
              <a:rPr lang="en-US" sz="1200" dirty="0"/>
              <a:t>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  <a:p>
            <a:r>
              <a:rPr lang="en-US" sz="1200" dirty="0"/>
              <a:t>        """Process initialization"""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WPSProcess</a:t>
            </a:r>
            <a:r>
              <a:rPr lang="en-US" sz="1200" dirty="0"/>
              <a:t>.__</a:t>
            </a:r>
            <a:r>
              <a:rPr lang="en-US" sz="1200" dirty="0" err="1"/>
              <a:t>init</a:t>
            </a:r>
            <a:r>
              <a:rPr lang="en-US" sz="1200" dirty="0"/>
              <a:t>__(self, identifier=</a:t>
            </a:r>
            <a:r>
              <a:rPr lang="en-US" sz="1200" dirty="0" err="1"/>
              <a:t>os.path.split</a:t>
            </a:r>
            <a:r>
              <a:rPr lang="en-US" sz="1200" dirty="0"/>
              <a:t>(__file__)[-1].split('.')[0], title='</a:t>
            </a:r>
            <a:r>
              <a:rPr lang="en-US" sz="1200" dirty="0" err="1"/>
              <a:t>averager</a:t>
            </a:r>
            <a:r>
              <a:rPr lang="en-US" sz="1200" dirty="0"/>
              <a:t>', version=0.1, abstract='Average a variable over a (many) dimension', </a:t>
            </a:r>
            <a:r>
              <a:rPr lang="en-US" sz="1200" dirty="0" err="1"/>
              <a:t>storeSupported</a:t>
            </a:r>
            <a:r>
              <a:rPr lang="en-US" sz="1200" dirty="0"/>
              <a:t>='true', </a:t>
            </a:r>
            <a:r>
              <a:rPr lang="en-US" sz="1200" dirty="0" err="1"/>
              <a:t>statusSupported</a:t>
            </a:r>
            <a:r>
              <a:rPr lang="en-US" sz="1200" dirty="0"/>
              <a:t>='true')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self.domain</a:t>
            </a:r>
            <a:r>
              <a:rPr lang="en-US" sz="1200" dirty="0"/>
              <a:t> = </a:t>
            </a:r>
            <a:r>
              <a:rPr lang="en-US" sz="1200" dirty="0" err="1"/>
              <a:t>self.addComplexInput</a:t>
            </a:r>
            <a:r>
              <a:rPr lang="en-US" sz="1200" dirty="0"/>
              <a:t>(identifier='domain', title='domain over which to average', formats=[{'</a:t>
            </a:r>
            <a:r>
              <a:rPr lang="en-US" sz="1200" dirty="0" err="1"/>
              <a:t>mimeType</a:t>
            </a:r>
            <a:r>
              <a:rPr lang="en-US" sz="1200" dirty="0"/>
              <a:t>': 'text/</a:t>
            </a:r>
            <a:r>
              <a:rPr lang="en-US" sz="1200" dirty="0" err="1"/>
              <a:t>json</a:t>
            </a:r>
            <a:r>
              <a:rPr lang="en-US" sz="1200" dirty="0"/>
              <a:t>', 'encoding': 'utf-8', 'schema': None}])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self.dataIn</a:t>
            </a:r>
            <a:r>
              <a:rPr lang="en-US" sz="1200" dirty="0"/>
              <a:t> = </a:t>
            </a:r>
            <a:r>
              <a:rPr lang="en-US" sz="1200" dirty="0" err="1"/>
              <a:t>self.addComplexInput</a:t>
            </a:r>
            <a:r>
              <a:rPr lang="en-US" sz="1200" dirty="0"/>
              <a:t>(identifier='variable', title='variable to average', formats=[{'</a:t>
            </a:r>
            <a:r>
              <a:rPr lang="en-US" sz="1200" dirty="0" err="1"/>
              <a:t>mimeType</a:t>
            </a:r>
            <a:r>
              <a:rPr lang="en-US" sz="1200" dirty="0"/>
              <a:t>': 'text/</a:t>
            </a:r>
            <a:r>
              <a:rPr lang="en-US" sz="1200" dirty="0" err="1"/>
              <a:t>json</a:t>
            </a:r>
            <a:r>
              <a:rPr lang="en-US" sz="1200" dirty="0"/>
              <a:t>'}], </a:t>
            </a:r>
            <a:r>
              <a:rPr lang="en-US" sz="1200" dirty="0" err="1"/>
              <a:t>minOccurs</a:t>
            </a:r>
            <a:r>
              <a:rPr lang="en-US" sz="1200" dirty="0"/>
              <a:t>=1, </a:t>
            </a:r>
            <a:r>
              <a:rPr lang="en-US" sz="1200" dirty="0" err="1"/>
              <a:t>maxOccurs</a:t>
            </a:r>
            <a:r>
              <a:rPr lang="en-US" sz="1200" dirty="0"/>
              <a:t>=1)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self.download</a:t>
            </a:r>
            <a:r>
              <a:rPr lang="en-US" sz="1200" dirty="0"/>
              <a:t> = </a:t>
            </a:r>
            <a:r>
              <a:rPr lang="en-US" sz="1200" dirty="0" err="1"/>
              <a:t>self.addLiteralInput</a:t>
            </a:r>
            <a:r>
              <a:rPr lang="en-US" sz="1200" dirty="0"/>
              <a:t>(identifier='download', type=</a:t>
            </a:r>
            <a:r>
              <a:rPr lang="en-US" sz="1200" dirty="0" err="1"/>
              <a:t>bool</a:t>
            </a:r>
            <a:r>
              <a:rPr lang="en-US" sz="1200" dirty="0"/>
              <a:t>, title='download output', default=False)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self.average</a:t>
            </a:r>
            <a:r>
              <a:rPr lang="en-US" sz="1200" dirty="0"/>
              <a:t> = </a:t>
            </a:r>
            <a:r>
              <a:rPr lang="en-US" sz="1200" dirty="0" err="1"/>
              <a:t>self.addComplexOutput</a:t>
            </a:r>
            <a:r>
              <a:rPr lang="en-US" sz="1200" dirty="0"/>
              <a:t>(identifier='average', title='averaged variable', formats=[{'</a:t>
            </a:r>
            <a:r>
              <a:rPr lang="en-US" sz="1200" dirty="0" err="1"/>
              <a:t>mimeType</a:t>
            </a:r>
            <a:r>
              <a:rPr lang="en-US" sz="1200" dirty="0"/>
              <a:t>': 'text/</a:t>
            </a:r>
            <a:r>
              <a:rPr lang="en-US" sz="1200" dirty="0" err="1"/>
              <a:t>json</a:t>
            </a:r>
            <a:r>
              <a:rPr lang="en-US" sz="1200" dirty="0"/>
              <a:t>'}])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execute(self):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dataIn</a:t>
            </a:r>
            <a:r>
              <a:rPr lang="en-US" sz="1200" dirty="0"/>
              <a:t>=</a:t>
            </a:r>
            <a:r>
              <a:rPr lang="en-US" sz="1200" dirty="0" err="1"/>
              <a:t>self.loadData</a:t>
            </a:r>
            <a:r>
              <a:rPr lang="en-US" sz="1200" dirty="0"/>
              <a:t>()[0]</a:t>
            </a:r>
          </a:p>
          <a:p>
            <a:r>
              <a:rPr lang="en-US" sz="1200" dirty="0"/>
              <a:t>        data,cdms2keyargs = </a:t>
            </a:r>
            <a:r>
              <a:rPr lang="en-US" sz="1200" dirty="0" err="1"/>
              <a:t>self.loadVariable</a:t>
            </a:r>
            <a:r>
              <a:rPr lang="en-US" sz="1200" dirty="0"/>
              <a:t>(</a:t>
            </a:r>
            <a:r>
              <a:rPr lang="en-US" sz="1200" dirty="0" err="1"/>
              <a:t>dataIn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dims = "".join(["(%s)" % x for x in cdms2keyargs.keys()])</a:t>
            </a:r>
          </a:p>
          <a:p>
            <a:r>
              <a:rPr lang="en-US" sz="1200" dirty="0"/>
              <a:t>        data = </a:t>
            </a:r>
            <a:r>
              <a:rPr lang="en-US" sz="1200" dirty="0" err="1"/>
              <a:t>cdutil.averager</a:t>
            </a:r>
            <a:r>
              <a:rPr lang="en-US" sz="1200" dirty="0"/>
              <a:t>(</a:t>
            </a:r>
            <a:r>
              <a:rPr lang="en-US" sz="1200" dirty="0" err="1"/>
              <a:t>data,axis</a:t>
            </a:r>
            <a:r>
              <a:rPr lang="en-US" sz="1200" dirty="0"/>
              <a:t>=dims)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data.id</a:t>
            </a:r>
            <a:r>
              <a:rPr lang="en-US" sz="1200" dirty="0"/>
              <a:t>=</a:t>
            </a:r>
            <a:r>
              <a:rPr lang="en-US" sz="1200" dirty="0" err="1"/>
              <a:t>self.getVariableName</a:t>
            </a:r>
            <a:r>
              <a:rPr lang="en-US" sz="1200" dirty="0"/>
              <a:t>(</a:t>
            </a:r>
            <a:r>
              <a:rPr lang="en-US" sz="1200" dirty="0" err="1"/>
              <a:t>dataIn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self.saveVariable</a:t>
            </a:r>
            <a:r>
              <a:rPr lang="en-US" sz="1200" dirty="0"/>
              <a:t>(data,self.average,"</a:t>
            </a:r>
            <a:r>
              <a:rPr lang="en-US" sz="1200" dirty="0" err="1"/>
              <a:t>json</a:t>
            </a:r>
            <a:r>
              <a:rPr lang="en-US" sz="1200" dirty="0"/>
              <a:t>")</a:t>
            </a:r>
          </a:p>
          <a:p>
            <a:r>
              <a:rPr lang="is-IS" sz="1200" dirty="0"/>
              <a:t>        return</a:t>
            </a:r>
          </a:p>
        </p:txBody>
      </p:sp>
    </p:spTree>
    <p:extLst>
      <p:ext uri="{BB962C8B-B14F-4D97-AF65-F5344CB8AC3E}">
        <p14:creationId xmlns:p14="http://schemas.microsoft.com/office/powerpoint/2010/main" val="412780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The API is designed to be backend agnostic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ESGF-CWT will use UV-CDAT where appropriate</a:t>
            </a:r>
          </a:p>
          <a:p>
            <a:pPr lvl="1"/>
            <a:r>
              <a:rPr lang="en-US" dirty="0" smtClean="0"/>
              <a:t>UV-CDAT will be officially supported and will </a:t>
            </a:r>
            <a:r>
              <a:rPr lang="en-US" dirty="0"/>
              <a:t>be part of the “compute node stack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No, your preferred application is not guaranteed to be fully supported and/or part of the </a:t>
            </a:r>
            <a:r>
              <a:rPr lang="en-US" dirty="0" err="1" smtClean="0"/>
              <a:t>esgf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Yes the API team will listen to you even if you do not use UV-CDAT</a:t>
            </a:r>
          </a:p>
          <a:p>
            <a:r>
              <a:rPr lang="en-US" dirty="0" smtClean="0"/>
              <a:t>But really… </a:t>
            </a:r>
            <a:r>
              <a:rPr lang="en-US" dirty="0"/>
              <a:t>You “</a:t>
            </a:r>
            <a:r>
              <a:rPr lang="en-US" dirty="0" smtClean="0"/>
              <a:t>should” be using it ;) It’s so much simpler and it makes sense to have everybody using the same tools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BA9E-024D-DE4D-A8C8-2AC39C798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have to use UV-CDAT?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6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No Background 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Words>1141</Words>
  <Application>Microsoft Macintosh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1_No Background Color</vt:lpstr>
      <vt:lpstr>Web Services Processing, Application Programming Interface</vt:lpstr>
      <vt:lpstr>Overview</vt:lpstr>
      <vt:lpstr>ESGF-CWT Solution</vt:lpstr>
      <vt:lpstr>Basic Architecture</vt:lpstr>
      <vt:lpstr>API?</vt:lpstr>
      <vt:lpstr>API (excerpts)</vt:lpstr>
      <vt:lpstr>Where do I start?</vt:lpstr>
      <vt:lpstr>Example? (stick this in “process” directory of server)</vt:lpstr>
      <vt:lpstr>Do I have to use UV-CDAT?</vt:lpstr>
      <vt:lpstr>Anybody is using this?</vt:lpstr>
      <vt:lpstr>So… What’s next?</vt:lpstr>
      <vt:lpstr>Summary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Hadley, Kirk Hadley</dc:creator>
  <cp:lastModifiedBy>Doutriaux, Charles</cp:lastModifiedBy>
  <cp:revision>109</cp:revision>
  <cp:lastPrinted>2015-06-30T23:43:13Z</cp:lastPrinted>
  <dcterms:created xsi:type="dcterms:W3CDTF">2014-11-26T18:51:33Z</dcterms:created>
  <dcterms:modified xsi:type="dcterms:W3CDTF">2015-12-09T16:09:58Z</dcterms:modified>
</cp:coreProperties>
</file>