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66" r:id="rId4"/>
    <p:sldId id="270" r:id="rId5"/>
    <p:sldId id="267" r:id="rId6"/>
    <p:sldId id="269" r:id="rId7"/>
    <p:sldId id="268" r:id="rId8"/>
    <p:sldId id="264" r:id="rId9"/>
    <p:sldId id="259" r:id="rId10"/>
    <p:sldId id="262" r:id="rId11"/>
    <p:sldId id="263" r:id="rId12"/>
    <p:sldId id="260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466"/>
    <a:srgbClr val="AABACA"/>
    <a:srgbClr val="D9A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-123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172-DA29-374A-91D9-B793F66B9CB2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92EF-FC07-8A46-824E-FA5500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50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172-DA29-374A-91D9-B793F66B9CB2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92EF-FC07-8A46-824E-FA5500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28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172-DA29-374A-91D9-B793F66B9CB2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92EF-FC07-8A46-824E-FA5500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6624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172-DA29-374A-91D9-B793F66B9CB2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92EF-FC07-8A46-824E-FA5500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172-DA29-374A-91D9-B793F66B9CB2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92EF-FC07-8A46-824E-FA5500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270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172-DA29-374A-91D9-B793F66B9CB2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92EF-FC07-8A46-824E-FA5500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95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172-DA29-374A-91D9-B793F66B9CB2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92EF-FC07-8A46-824E-FA5500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39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172-DA29-374A-91D9-B793F66B9CB2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92EF-FC07-8A46-824E-FA5500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55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172-DA29-374A-91D9-B793F66B9CB2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92EF-FC07-8A46-824E-FA5500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7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172-DA29-374A-91D9-B793F66B9CB2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92EF-FC07-8A46-824E-FA5500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2172-DA29-374A-91D9-B793F66B9CB2}" type="datetimeFigureOut">
              <a:rPr lang="en-US" smtClean="0"/>
              <a:t>09/12/15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E092EF-FC07-8A46-824E-FA55002EE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37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126162"/>
            <a:ext cx="9144000" cy="731837"/>
          </a:xfrm>
          <a:prstGeom prst="rect">
            <a:avLst/>
          </a:prstGeom>
          <a:solidFill>
            <a:srgbClr val="AABAC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9144000" cy="1417638"/>
          </a:xfrm>
          <a:prstGeom prst="rect">
            <a:avLst/>
          </a:prstGeom>
          <a:solidFill>
            <a:srgbClr val="00346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E092EF-FC07-8A46-824E-FA55002EE15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1418014"/>
            <a:ext cx="9144000" cy="45719"/>
          </a:xfrm>
          <a:prstGeom prst="rect">
            <a:avLst/>
          </a:prstGeom>
          <a:solidFill>
            <a:srgbClr val="D9A7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 descr="esgf.png"/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39" t="26689" r="10852" b="34899"/>
          <a:stretch/>
        </p:blipFill>
        <p:spPr>
          <a:xfrm>
            <a:off x="7697509" y="6443075"/>
            <a:ext cx="638252" cy="239701"/>
          </a:xfrm>
          <a:prstGeom prst="rect">
            <a:avLst/>
          </a:prstGeom>
        </p:spPr>
      </p:pic>
      <p:grpSp>
        <p:nvGrpSpPr>
          <p:cNvPr id="20" name="Group 19"/>
          <p:cNvGrpSpPr>
            <a:grpSpLocks noChangeAspect="1"/>
          </p:cNvGrpSpPr>
          <p:nvPr userDrawn="1"/>
        </p:nvGrpSpPr>
        <p:grpSpPr>
          <a:xfrm>
            <a:off x="141700" y="95370"/>
            <a:ext cx="1579136" cy="568807"/>
            <a:chOff x="448854" y="3353235"/>
            <a:chExt cx="2896474" cy="1043314"/>
          </a:xfrm>
        </p:grpSpPr>
        <p:pic>
          <p:nvPicPr>
            <p:cNvPr id="21" name="Picture 20" descr="esgf.png"/>
            <p:cNvPicPr>
              <a:picLocks noChangeAspect="1"/>
            </p:cNvPicPr>
            <p:nvPr/>
          </p:nvPicPr>
          <p:blipFill rotWithShape="1">
            <a:blip r:embed="rId1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99" t="27373" r="13951" b="37336"/>
            <a:stretch/>
          </p:blipFill>
          <p:spPr>
            <a:xfrm>
              <a:off x="448854" y="3497508"/>
              <a:ext cx="2788551" cy="899041"/>
            </a:xfrm>
            <a:prstGeom prst="rect">
              <a:avLst/>
            </a:prstGeom>
          </p:spPr>
        </p:pic>
        <p:pic>
          <p:nvPicPr>
            <p:cNvPr id="22" name="Picture 21" descr="Sphere.png"/>
            <p:cNvPicPr>
              <a:picLocks noChangeAspect="1"/>
            </p:cNvPicPr>
            <p:nvPr/>
          </p:nvPicPr>
          <p:blipFill rotWithShape="1"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96" t="14700" r="12686" b="8691"/>
            <a:stretch/>
          </p:blipFill>
          <p:spPr>
            <a:xfrm>
              <a:off x="2354651" y="3353235"/>
              <a:ext cx="990677" cy="988811"/>
            </a:xfrm>
            <a:prstGeom prst="rect">
              <a:avLst/>
            </a:prstGeom>
          </p:spPr>
        </p:pic>
      </p:grp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2172-DA29-374A-91D9-B793F66B9CB2}" type="datetimeFigureOut">
              <a:rPr lang="en-US" smtClean="0"/>
              <a:t>09/12/15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/>
              <a:t>Face to Face Meeting, December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445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r" defTabSz="4572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hyperlink" Target="https://wiki.refeds.org/download/attachments/6619254/Sirtfi-0.2.pdf?version=1&amp;modificationDate=1446555782617&amp;api=v2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3466"/>
                </a:solidFill>
              </a:rPr>
              <a:t>Identity, Entitlement and Access Management Working Team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7086600" cy="1752600"/>
          </a:xfrm>
        </p:spPr>
        <p:txBody>
          <a:bodyPr>
            <a:normAutofit/>
          </a:bodyPr>
          <a:lstStyle/>
          <a:p>
            <a:pPr algn="r"/>
            <a:r>
              <a:rPr lang="en-US" sz="2800" dirty="0" smtClean="0"/>
              <a:t>Face to Face Meeting, December 2015</a:t>
            </a:r>
          </a:p>
          <a:p>
            <a:pPr algn="r"/>
            <a:r>
              <a:rPr lang="en-US" sz="2200" dirty="0" smtClean="0"/>
              <a:t>Philip Kershaw, CEDA </a:t>
            </a:r>
            <a:br>
              <a:rPr lang="en-US" sz="2200" dirty="0" smtClean="0"/>
            </a:br>
            <a:r>
              <a:rPr lang="en-US" sz="2200" dirty="0" err="1" smtClean="0"/>
              <a:t>Rachana</a:t>
            </a:r>
            <a:r>
              <a:rPr lang="en-US" sz="2200" dirty="0" smtClean="0"/>
              <a:t> </a:t>
            </a:r>
            <a:r>
              <a:rPr lang="en-US" sz="2200" dirty="0" err="1" smtClean="0"/>
              <a:t>Ananthakrishnan</a:t>
            </a:r>
            <a:r>
              <a:rPr lang="en-US" sz="2200" dirty="0" smtClean="0"/>
              <a:t>, University of Chicago </a:t>
            </a:r>
            <a:endParaRPr lang="en-US" sz="2200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585055" y="6386311"/>
            <a:ext cx="2271690" cy="39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rgbClr val="003466"/>
                </a:solidFill>
              </a:rPr>
              <a:t>Face to Face Meeting 2015</a:t>
            </a:r>
            <a:endParaRPr lang="en-US" sz="1400" dirty="0">
              <a:solidFill>
                <a:srgbClr val="003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3925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OAuth</a:t>
            </a:r>
            <a:r>
              <a:rPr lang="en-US" dirty="0" smtClean="0"/>
              <a:t> 2.0 Integration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OAuth</a:t>
            </a:r>
            <a:r>
              <a:rPr lang="en-US" dirty="0" smtClean="0"/>
              <a:t>? – recap</a:t>
            </a:r>
          </a:p>
          <a:p>
            <a:pPr lvl="1"/>
            <a:r>
              <a:rPr lang="en-US" dirty="0" smtClean="0"/>
              <a:t>Provides a solution for user delegation – important for compute node use cases</a:t>
            </a:r>
          </a:p>
          <a:p>
            <a:pPr lvl="1"/>
            <a:r>
              <a:rPr lang="en-US" dirty="0" smtClean="0"/>
              <a:t>A path to </a:t>
            </a:r>
            <a:r>
              <a:rPr lang="en-US" dirty="0" err="1" smtClean="0"/>
              <a:t>OpenID</a:t>
            </a:r>
            <a:r>
              <a:rPr lang="en-US" dirty="0" smtClean="0"/>
              <a:t> Connect, the replacement to </a:t>
            </a:r>
            <a:r>
              <a:rPr lang="en-US" dirty="0" err="1" smtClean="0"/>
              <a:t>OpenID</a:t>
            </a:r>
            <a:r>
              <a:rPr lang="en-US" dirty="0" smtClean="0"/>
              <a:t> 2.0 which is being deprecated</a:t>
            </a:r>
          </a:p>
          <a:p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585055" y="6386311"/>
            <a:ext cx="2271690" cy="39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rgbClr val="003466"/>
                </a:solidFill>
              </a:rPr>
              <a:t>Face to Face Meeting 2015</a:t>
            </a:r>
            <a:endParaRPr lang="en-US" sz="1400" dirty="0">
              <a:solidFill>
                <a:srgbClr val="003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86632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6"/>
          <p:cNvCxnSpPr>
            <a:stCxn id="4" idx="1"/>
            <a:endCxn id="5" idx="3"/>
          </p:cNvCxnSpPr>
          <p:nvPr/>
        </p:nvCxnSpPr>
        <p:spPr>
          <a:xfrm flipH="1" flipV="1">
            <a:off x="3445184" y="3201630"/>
            <a:ext cx="1919365" cy="1374185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ounded Rectangle 3"/>
          <p:cNvSpPr/>
          <p:nvPr/>
        </p:nvSpPr>
        <p:spPr>
          <a:xfrm>
            <a:off x="5364549" y="3662116"/>
            <a:ext cx="2046727" cy="1827398"/>
          </a:xfrm>
          <a:prstGeom prst="roundRect">
            <a:avLst>
              <a:gd name="adj" fmla="val 10000"/>
            </a:avLst>
          </a:prstGeom>
          <a:solidFill>
            <a:schemeClr val="accent1">
              <a:alpha val="7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 err="1" smtClean="0"/>
              <a:t>OAuth</a:t>
            </a:r>
            <a:r>
              <a:rPr lang="en-GB" sz="1400" dirty="0" smtClean="0"/>
              <a:t> Resource Server</a:t>
            </a:r>
            <a:endParaRPr lang="en-GB" sz="1400" dirty="0"/>
          </a:p>
        </p:txBody>
      </p:sp>
      <p:sp>
        <p:nvSpPr>
          <p:cNvPr id="20" name="Rectangle 19"/>
          <p:cNvSpPr/>
          <p:nvPr/>
        </p:nvSpPr>
        <p:spPr>
          <a:xfrm>
            <a:off x="457200" y="1669530"/>
            <a:ext cx="3211498" cy="440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400" dirty="0" smtClean="0"/>
              <a:t>The user visits a website</a:t>
            </a:r>
          </a:p>
          <a:p>
            <a:pPr marL="228600" indent="-228600">
              <a:buFont typeface="+mj-lt"/>
              <a:buAutoNum type="arabicPeriod"/>
            </a:pPr>
            <a:endParaRPr lang="en-GB" sz="1400" dirty="0"/>
          </a:p>
          <a:p>
            <a:pPr marL="228600" indent="-228600">
              <a:buFont typeface="+mj-lt"/>
              <a:buAutoNum type="arabicPeriod"/>
            </a:pPr>
            <a:r>
              <a:rPr lang="en-GB" sz="1400" dirty="0" smtClean="0"/>
              <a:t>The site needs to access data on the user’s behalf with a certificate</a:t>
            </a:r>
            <a:endParaRPr lang="en-GB" sz="1400" dirty="0"/>
          </a:p>
          <a:p>
            <a:pPr marL="228600" indent="-228600">
              <a:buFont typeface="+mj-lt"/>
              <a:buAutoNum type="arabicPeriod"/>
            </a:pPr>
            <a:endParaRPr lang="en-GB" sz="1400" dirty="0" smtClean="0"/>
          </a:p>
          <a:p>
            <a:pPr marL="228600" indent="-228600">
              <a:buFont typeface="+mj-lt"/>
              <a:buAutoNum type="arabicPeriod"/>
            </a:pPr>
            <a:endParaRPr lang="en-GB" sz="1400" dirty="0"/>
          </a:p>
          <a:p>
            <a:pPr marL="228600" indent="-228600">
              <a:buFont typeface="+mj-lt"/>
              <a:buAutoNum type="arabicPeriod"/>
            </a:pPr>
            <a:endParaRPr lang="en-GB" sz="1400" dirty="0" smtClean="0"/>
          </a:p>
          <a:p>
            <a:endParaRPr lang="en-GB" sz="1400" dirty="0" smtClean="0"/>
          </a:p>
          <a:p>
            <a:pPr marL="228600" indent="-228600">
              <a:buFont typeface="+mj-lt"/>
              <a:buAutoNum type="arabicPeriod"/>
            </a:pPr>
            <a:endParaRPr lang="en-GB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en-GB" sz="1400" dirty="0" smtClean="0"/>
              <a:t>It redirects the user to an Authorisation server in order to get their permission to obtain a certificate</a:t>
            </a:r>
            <a:endParaRPr lang="en-GB" sz="1400" dirty="0"/>
          </a:p>
          <a:p>
            <a:pPr marL="228600" indent="-228600">
              <a:buFont typeface="+mj-lt"/>
              <a:buAutoNum type="arabicPeriod"/>
            </a:pPr>
            <a:endParaRPr lang="en-GB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en-GB" sz="1400" dirty="0" smtClean="0"/>
              <a:t>The user logs in with the authorisation server and grants permission</a:t>
            </a:r>
          </a:p>
          <a:p>
            <a:pPr marL="228600" indent="-228600">
              <a:buFont typeface="+mj-lt"/>
              <a:buAutoNum type="arabicPeriod"/>
            </a:pPr>
            <a:endParaRPr lang="en-GB" sz="1400" dirty="0" smtClean="0"/>
          </a:p>
          <a:p>
            <a:pPr marL="228600" indent="-228600">
              <a:buFont typeface="+mj-lt"/>
              <a:buAutoNum type="arabicPeriod"/>
            </a:pPr>
            <a:r>
              <a:rPr lang="en-GB" sz="1400" dirty="0" smtClean="0"/>
              <a:t>The website can now get a token permitting it to get a </a:t>
            </a:r>
            <a:r>
              <a:rPr lang="en-GB" sz="1400" b="1" dirty="0" smtClean="0"/>
              <a:t>certificate</a:t>
            </a:r>
            <a:r>
              <a:rPr lang="en-GB" sz="1400" dirty="0" smtClean="0"/>
              <a:t> on the user’s behalf</a:t>
            </a:r>
          </a:p>
          <a:p>
            <a:pPr marL="228600" indent="-228600">
              <a:buFont typeface="+mj-lt"/>
              <a:buAutoNum type="arabicPeriod"/>
            </a:pPr>
            <a:endParaRPr lang="en-GB" sz="14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Does </a:t>
            </a:r>
            <a:r>
              <a:rPr lang="en-US" dirty="0" err="1" smtClean="0"/>
              <a:t>OAuth</a:t>
            </a:r>
            <a:r>
              <a:rPr lang="en-US" dirty="0" smtClean="0"/>
              <a:t> 2.0 work?</a:t>
            </a:r>
            <a:endParaRPr lang="en-US" dirty="0"/>
          </a:p>
        </p:txBody>
      </p:sp>
      <p:cxnSp>
        <p:nvCxnSpPr>
          <p:cNvPr id="7" name="Straight Connector 16"/>
          <p:cNvCxnSpPr>
            <a:stCxn id="6" idx="1"/>
            <a:endCxn id="5" idx="3"/>
          </p:cNvCxnSpPr>
          <p:nvPr/>
        </p:nvCxnSpPr>
        <p:spPr>
          <a:xfrm flipH="1">
            <a:off x="3445184" y="3183767"/>
            <a:ext cx="1919365" cy="17863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Left Arrow 8"/>
          <p:cNvSpPr/>
          <p:nvPr/>
        </p:nvSpPr>
        <p:spPr>
          <a:xfrm>
            <a:off x="4097784" y="2901923"/>
            <a:ext cx="622279" cy="19776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/>
          <p:cNvSpPr/>
          <p:nvPr/>
        </p:nvSpPr>
        <p:spPr>
          <a:xfrm rot="12966221">
            <a:off x="4361941" y="3738054"/>
            <a:ext cx="622279" cy="19776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Left Arrow 10"/>
          <p:cNvSpPr/>
          <p:nvPr/>
        </p:nvSpPr>
        <p:spPr>
          <a:xfrm rot="2127855">
            <a:off x="3669548" y="3841862"/>
            <a:ext cx="622279" cy="197760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/>
        </p:nvSpPr>
        <p:spPr>
          <a:xfrm rot="1952585">
            <a:off x="3600058" y="4287834"/>
            <a:ext cx="10393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Resources</a:t>
            </a:r>
            <a:endParaRPr lang="en-GB" sz="1100" dirty="0"/>
          </a:p>
        </p:txBody>
      </p:sp>
      <p:pic>
        <p:nvPicPr>
          <p:cNvPr id="13" name="Picture 12" descr="user-woman2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9562" y="1434518"/>
            <a:ext cx="467247" cy="430719"/>
          </a:xfrm>
          <a:prstGeom prst="rect">
            <a:avLst/>
          </a:prstGeom>
        </p:spPr>
      </p:pic>
      <p:sp>
        <p:nvSpPr>
          <p:cNvPr id="14" name="Left-Right Arrow 13"/>
          <p:cNvSpPr/>
          <p:nvPr/>
        </p:nvSpPr>
        <p:spPr>
          <a:xfrm rot="18951589">
            <a:off x="3416605" y="2076281"/>
            <a:ext cx="1014157" cy="23822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Left-Right Arrow 14"/>
          <p:cNvSpPr/>
          <p:nvPr/>
        </p:nvSpPr>
        <p:spPr>
          <a:xfrm rot="2675819">
            <a:off x="4565778" y="2078510"/>
            <a:ext cx="1014157" cy="23822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/>
          <p:cNvSpPr/>
          <p:nvPr/>
        </p:nvSpPr>
        <p:spPr>
          <a:xfrm rot="2053643">
            <a:off x="4287443" y="3553690"/>
            <a:ext cx="10393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Access Token</a:t>
            </a:r>
            <a:endParaRPr lang="en-GB" sz="1100" dirty="0"/>
          </a:p>
        </p:txBody>
      </p:sp>
      <p:sp>
        <p:nvSpPr>
          <p:cNvPr id="17" name="Rectangle 16"/>
          <p:cNvSpPr/>
          <p:nvPr/>
        </p:nvSpPr>
        <p:spPr>
          <a:xfrm>
            <a:off x="3952090" y="2638959"/>
            <a:ext cx="1039327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smtClean="0"/>
              <a:t>Access Token</a:t>
            </a:r>
            <a:endParaRPr lang="en-GB" sz="1100" dirty="0"/>
          </a:p>
        </p:txBody>
      </p:sp>
      <p:pic>
        <p:nvPicPr>
          <p:cNvPr id="18" name="Picture 17" descr="certificat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1023" y="4354871"/>
            <a:ext cx="441888" cy="44188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765994" y="4360363"/>
            <a:ext cx="1245174" cy="644455"/>
          </a:xfrm>
          <a:prstGeom prst="rect">
            <a:avLst/>
          </a:prstGeom>
          <a:solidFill>
            <a:schemeClr val="accent6">
              <a:alpha val="66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smtClean="0">
                <a:solidFill>
                  <a:srgbClr val="032044"/>
                </a:solidFill>
              </a:rPr>
              <a:t>Short-lived Credential Service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49530" y="3019793"/>
            <a:ext cx="1039327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400" b="1" dirty="0" smtClean="0"/>
              <a:t>Website</a:t>
            </a:r>
            <a:endParaRPr lang="en-GB" sz="1400" b="1" dirty="0"/>
          </a:p>
        </p:txBody>
      </p:sp>
      <p:sp>
        <p:nvSpPr>
          <p:cNvPr id="6" name="Rounded Rectangle 5"/>
          <p:cNvSpPr/>
          <p:nvPr/>
        </p:nvSpPr>
        <p:spPr>
          <a:xfrm>
            <a:off x="5364549" y="2900312"/>
            <a:ext cx="2046727" cy="566909"/>
          </a:xfrm>
          <a:prstGeom prst="roundRect">
            <a:avLst>
              <a:gd name="adj" fmla="val 10000"/>
            </a:avLst>
          </a:prstGeom>
          <a:solidFill>
            <a:schemeClr val="accent2">
              <a:alpha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 err="1" smtClean="0"/>
              <a:t>OAuth</a:t>
            </a:r>
            <a:r>
              <a:rPr lang="en-GB" sz="1400" dirty="0" smtClean="0"/>
              <a:t> Authorisation Server</a:t>
            </a:r>
            <a:endParaRPr lang="en-GB" sz="1400" dirty="0"/>
          </a:p>
        </p:txBody>
      </p:sp>
      <p:sp>
        <p:nvSpPr>
          <p:cNvPr id="5" name="Rounded Rectangle 4"/>
          <p:cNvSpPr/>
          <p:nvPr/>
        </p:nvSpPr>
        <p:spPr>
          <a:xfrm>
            <a:off x="2048017" y="2925343"/>
            <a:ext cx="1397167" cy="552573"/>
          </a:xfrm>
          <a:prstGeom prst="roundRect">
            <a:avLst>
              <a:gd name="adj" fmla="val 10000"/>
            </a:avLst>
          </a:prstGeom>
          <a:solidFill>
            <a:schemeClr val="accent3">
              <a:alpha val="83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 anchorCtr="0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 err="1" smtClean="0"/>
              <a:t>OAuth</a:t>
            </a:r>
            <a:r>
              <a:rPr lang="en-GB" sz="1400" dirty="0" smtClean="0"/>
              <a:t> Client</a:t>
            </a:r>
            <a:endParaRPr lang="en-GB" sz="1400" dirty="0"/>
          </a:p>
        </p:txBody>
      </p:sp>
      <p:sp>
        <p:nvSpPr>
          <p:cNvPr id="22" name="Content Placeholder 5"/>
          <p:cNvSpPr txBox="1">
            <a:spLocks/>
          </p:cNvSpPr>
          <p:nvPr/>
        </p:nvSpPr>
        <p:spPr>
          <a:xfrm>
            <a:off x="5585055" y="6386311"/>
            <a:ext cx="2271690" cy="39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rgbClr val="003466"/>
                </a:solidFill>
              </a:rPr>
              <a:t>Face to Face Meeting 2015</a:t>
            </a:r>
            <a:endParaRPr lang="en-US" sz="1400" dirty="0">
              <a:solidFill>
                <a:srgbClr val="003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82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OAuth</a:t>
            </a:r>
            <a:r>
              <a:rPr lang="en-US" dirty="0" smtClean="0"/>
              <a:t> 2.0 Pilots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Using CEDA test </a:t>
            </a:r>
            <a:r>
              <a:rPr lang="en-US" dirty="0" err="1" smtClean="0"/>
              <a:t>OAuth</a:t>
            </a:r>
            <a:r>
              <a:rPr lang="en-US" dirty="0" smtClean="0"/>
              <a:t> service</a:t>
            </a:r>
          </a:p>
          <a:p>
            <a:r>
              <a:rPr lang="en-US" dirty="0" smtClean="0"/>
              <a:t>CEDA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 KNMI Climate4Impacts </a:t>
            </a:r>
          </a:p>
          <a:p>
            <a:pPr lvl="1"/>
            <a:r>
              <a:rPr lang="en-US" dirty="0" smtClean="0"/>
              <a:t>Complete in </a:t>
            </a:r>
            <a:r>
              <a:rPr lang="en-US" dirty="0" err="1" smtClean="0"/>
              <a:t>dev</a:t>
            </a:r>
            <a:r>
              <a:rPr lang="en-US" dirty="0" smtClean="0"/>
              <a:t> version</a:t>
            </a:r>
          </a:p>
          <a:p>
            <a:r>
              <a:rPr lang="en-US" dirty="0" smtClean="0"/>
              <a:t>CEDA </a:t>
            </a:r>
            <a:r>
              <a:rPr lang="en-US" dirty="0" smtClean="0">
                <a:sym typeface="Wingdings"/>
              </a:rPr>
              <a:t></a:t>
            </a:r>
            <a:r>
              <a:rPr lang="en-US" dirty="0" smtClean="0"/>
              <a:t>DKRZ Birdhouse WPS</a:t>
            </a:r>
          </a:p>
          <a:p>
            <a:pPr lvl="1"/>
            <a:r>
              <a:rPr lang="en-US" dirty="0" smtClean="0"/>
              <a:t>Initial token access step tested</a:t>
            </a:r>
          </a:p>
          <a:p>
            <a:r>
              <a:rPr lang="en-US" dirty="0" smtClean="0"/>
              <a:t>CEDA </a:t>
            </a:r>
            <a:r>
              <a:rPr lang="en-US" dirty="0" smtClean="0">
                <a:sym typeface="Wingdings"/>
              </a:rPr>
              <a:t> Globus</a:t>
            </a:r>
          </a:p>
          <a:p>
            <a:pPr lvl="1"/>
            <a:r>
              <a:rPr lang="en-US" dirty="0" smtClean="0">
                <a:sym typeface="Wingdings"/>
              </a:rPr>
              <a:t>Planned for January</a:t>
            </a: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sz="half" idx="1"/>
          </p:nvPr>
        </p:nvPicPr>
        <p:blipFill>
          <a:blip r:embed="rId2"/>
          <a:srcRect t="-19794" b="-19794"/>
          <a:stretch>
            <a:fillRect/>
          </a:stretch>
        </p:blipFill>
        <p:spPr>
          <a:xfrm>
            <a:off x="211410" y="1026690"/>
            <a:ext cx="4038600" cy="4525963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33314"/>
            <a:ext cx="4038600" cy="3242358"/>
          </a:xfrm>
          <a:prstGeom prst="rect">
            <a:avLst/>
          </a:prstGeom>
        </p:spPr>
      </p:pic>
      <p:sp>
        <p:nvSpPr>
          <p:cNvPr id="13" name="Content Placeholder 5"/>
          <p:cNvSpPr txBox="1">
            <a:spLocks/>
          </p:cNvSpPr>
          <p:nvPr/>
        </p:nvSpPr>
        <p:spPr>
          <a:xfrm>
            <a:off x="5585055" y="6386311"/>
            <a:ext cx="2271690" cy="39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rgbClr val="003466"/>
                </a:solidFill>
              </a:rPr>
              <a:t>Face to Face Meeting 2015</a:t>
            </a:r>
            <a:endParaRPr lang="en-US" sz="1400" dirty="0">
              <a:solidFill>
                <a:srgbClr val="003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817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Operations</a:t>
            </a:r>
          </a:p>
          <a:p>
            <a:pPr lvl="1"/>
            <a:r>
              <a:rPr lang="en-US" dirty="0" err="1" smtClean="0"/>
              <a:t>Centres</a:t>
            </a:r>
            <a:r>
              <a:rPr lang="en-US" dirty="0" smtClean="0"/>
              <a:t> need to adhere to a set of minimum requirements </a:t>
            </a:r>
          </a:p>
          <a:p>
            <a:pPr lvl="1"/>
            <a:r>
              <a:rPr lang="en-US" dirty="0" smtClean="0"/>
              <a:t>Limit the number of </a:t>
            </a:r>
            <a:r>
              <a:rPr lang="en-US" dirty="0" err="1" smtClean="0"/>
              <a:t>IdPs</a:t>
            </a:r>
            <a:r>
              <a:rPr lang="en-US" dirty="0" smtClean="0"/>
              <a:t> to ease operational burden</a:t>
            </a:r>
          </a:p>
          <a:p>
            <a:r>
              <a:rPr lang="en-US" dirty="0" smtClean="0"/>
              <a:t>Development work</a:t>
            </a:r>
          </a:p>
          <a:p>
            <a:pPr lvl="1"/>
            <a:r>
              <a:rPr lang="en-US" dirty="0" smtClean="0"/>
              <a:t>Diverted to patching this year</a:t>
            </a:r>
          </a:p>
          <a:p>
            <a:pPr lvl="1"/>
            <a:r>
              <a:rPr lang="en-US" dirty="0" smtClean="0"/>
              <a:t>Legacy code base is a problem</a:t>
            </a:r>
          </a:p>
          <a:p>
            <a:pPr lvl="1"/>
            <a:r>
              <a:rPr lang="en-US" dirty="0" smtClean="0"/>
              <a:t>We need a continuous </a:t>
            </a:r>
            <a:r>
              <a:rPr lang="en-US" dirty="0" err="1" smtClean="0"/>
              <a:t>programme</a:t>
            </a:r>
            <a:r>
              <a:rPr lang="en-US" dirty="0" smtClean="0"/>
              <a:t> of development effort 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pilots have shown potential to deliver real improvements </a:t>
            </a:r>
          </a:p>
          <a:p>
            <a:pPr lvl="1"/>
            <a:r>
              <a:rPr lang="en-US" dirty="0" smtClean="0"/>
              <a:t>The initial development is done, integration is needed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585055" y="6386311"/>
            <a:ext cx="2271690" cy="39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rgbClr val="003466"/>
                </a:solidFill>
              </a:rPr>
              <a:t>Face to Face Meeting 2015</a:t>
            </a:r>
            <a:endParaRPr lang="en-US" sz="1400" dirty="0">
              <a:solidFill>
                <a:srgbClr val="003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5401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Team membership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 smtClean="0"/>
              <a:t>Luca </a:t>
            </a:r>
            <a:r>
              <a:rPr lang="en-GB" dirty="0" err="1" smtClean="0"/>
              <a:t>Cinquini</a:t>
            </a:r>
            <a:r>
              <a:rPr lang="en-GB" dirty="0" smtClean="0"/>
              <a:t>	</a:t>
            </a:r>
          </a:p>
          <a:p>
            <a:r>
              <a:rPr lang="en-GB" dirty="0" err="1" smtClean="0"/>
              <a:t>Aashish</a:t>
            </a:r>
            <a:r>
              <a:rPr lang="en-GB" dirty="0" smtClean="0"/>
              <a:t> </a:t>
            </a:r>
            <a:r>
              <a:rPr lang="en-GB" dirty="0" err="1" smtClean="0"/>
              <a:t>Chaudhary</a:t>
            </a:r>
            <a:r>
              <a:rPr lang="en-GB" dirty="0" smtClean="0"/>
              <a:t>	</a:t>
            </a:r>
          </a:p>
          <a:p>
            <a:r>
              <a:rPr lang="en-GB" dirty="0" smtClean="0"/>
              <a:t>Antonio </a:t>
            </a:r>
            <a:r>
              <a:rPr lang="en-GB" dirty="0" err="1" smtClean="0"/>
              <a:t>Cofino</a:t>
            </a:r>
            <a:r>
              <a:rPr lang="en-GB" dirty="0" smtClean="0"/>
              <a:t>	</a:t>
            </a:r>
          </a:p>
          <a:p>
            <a:r>
              <a:rPr lang="en-GB" dirty="0" smtClean="0"/>
              <a:t>Katharina Berger	</a:t>
            </a:r>
          </a:p>
          <a:p>
            <a:r>
              <a:rPr lang="en-GB" dirty="0" err="1" smtClean="0"/>
              <a:t>Carsten</a:t>
            </a:r>
            <a:r>
              <a:rPr lang="en-GB" dirty="0" smtClean="0"/>
              <a:t> </a:t>
            </a:r>
            <a:r>
              <a:rPr lang="en-GB" dirty="0" err="1" smtClean="0"/>
              <a:t>Ehbrecht</a:t>
            </a:r>
            <a:r>
              <a:rPr lang="en-GB" dirty="0" smtClean="0"/>
              <a:t>	</a:t>
            </a:r>
          </a:p>
          <a:p>
            <a:r>
              <a:rPr lang="en-GB" dirty="0" err="1" smtClean="0"/>
              <a:t>Georgi</a:t>
            </a:r>
            <a:r>
              <a:rPr lang="en-GB" dirty="0" smtClean="0"/>
              <a:t> </a:t>
            </a:r>
            <a:r>
              <a:rPr lang="en-GB" dirty="0" err="1" smtClean="0"/>
              <a:t>Kostov</a:t>
            </a:r>
            <a:r>
              <a:rPr lang="en-GB" dirty="0" smtClean="0"/>
              <a:t>	</a:t>
            </a:r>
          </a:p>
          <a:p>
            <a:r>
              <a:rPr lang="en-GB" dirty="0" err="1" smtClean="0"/>
              <a:t>Kleanthis</a:t>
            </a:r>
            <a:r>
              <a:rPr lang="en-GB" dirty="0" smtClean="0"/>
              <a:t> </a:t>
            </a:r>
            <a:r>
              <a:rPr lang="en-GB" dirty="0" err="1" smtClean="0"/>
              <a:t>Tsaousis</a:t>
            </a:r>
            <a:r>
              <a:rPr lang="en-GB" dirty="0" smtClean="0"/>
              <a:t>	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smtClean="0"/>
              <a:t>James </a:t>
            </a:r>
            <a:r>
              <a:rPr lang="en-GB" dirty="0" err="1" smtClean="0"/>
              <a:t>McEnerney</a:t>
            </a:r>
            <a:r>
              <a:rPr lang="en-GB" dirty="0" smtClean="0"/>
              <a:t>	</a:t>
            </a:r>
          </a:p>
          <a:p>
            <a:r>
              <a:rPr lang="en-GB" dirty="0" smtClean="0"/>
              <a:t>Mark </a:t>
            </a:r>
            <a:r>
              <a:rPr lang="en-GB" dirty="0" err="1" smtClean="0"/>
              <a:t>Greenslade</a:t>
            </a:r>
            <a:r>
              <a:rPr lang="en-GB" dirty="0" smtClean="0"/>
              <a:t>	</a:t>
            </a:r>
          </a:p>
          <a:p>
            <a:r>
              <a:rPr lang="en-GB" i="1" dirty="0" smtClean="0"/>
              <a:t>Philip Kershaw	</a:t>
            </a:r>
          </a:p>
          <a:p>
            <a:r>
              <a:rPr lang="en-GB" i="1" dirty="0" err="1" smtClean="0"/>
              <a:t>Rachana</a:t>
            </a:r>
            <a:r>
              <a:rPr lang="en-GB" i="1" dirty="0" smtClean="0"/>
              <a:t> </a:t>
            </a:r>
            <a:r>
              <a:rPr lang="en-GB" i="1" dirty="0" err="1" smtClean="0"/>
              <a:t>Ananthakrishna</a:t>
            </a:r>
            <a:r>
              <a:rPr lang="en-GB" dirty="0" err="1" smtClean="0"/>
              <a:t>n</a:t>
            </a:r>
            <a:endParaRPr lang="en-GB" dirty="0" smtClean="0"/>
          </a:p>
          <a:p>
            <a:r>
              <a:rPr lang="en-GB" dirty="0" err="1" smtClean="0"/>
              <a:t>Sandro</a:t>
            </a:r>
            <a:r>
              <a:rPr lang="en-GB" dirty="0" smtClean="0"/>
              <a:t> Fiore	</a:t>
            </a:r>
          </a:p>
          <a:p>
            <a:r>
              <a:rPr lang="en-GB" dirty="0" smtClean="0"/>
              <a:t>Maarten </a:t>
            </a:r>
            <a:r>
              <a:rPr lang="en-GB" dirty="0" err="1" smtClean="0"/>
              <a:t>Pliger</a:t>
            </a:r>
            <a:endParaRPr lang="en-GB" dirty="0" smtClean="0"/>
          </a:p>
          <a:p>
            <a:r>
              <a:rPr lang="en-GB" dirty="0" smtClean="0"/>
              <a:t>Dean N. Williams	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585055" y="6386311"/>
            <a:ext cx="2271690" cy="39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rgbClr val="003466"/>
                </a:solidFill>
              </a:rPr>
              <a:t>Face to Face Meeting 2015</a:t>
            </a:r>
            <a:endParaRPr lang="en-US" sz="1400" dirty="0">
              <a:solidFill>
                <a:srgbClr val="003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1078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of </a:t>
            </a:r>
            <a:r>
              <a:rPr lang="is-IS" dirty="0" smtClean="0"/>
              <a:t>…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</a:p>
          <a:p>
            <a:r>
              <a:rPr lang="en-US" dirty="0" smtClean="0"/>
              <a:t>Operations</a:t>
            </a:r>
            <a:endParaRPr lang="en-US" dirty="0" smtClean="0"/>
          </a:p>
          <a:p>
            <a:r>
              <a:rPr lang="en-US" dirty="0" smtClean="0"/>
              <a:t>Development efforts</a:t>
            </a:r>
          </a:p>
          <a:p>
            <a:r>
              <a:rPr lang="en-US" dirty="0" smtClean="0"/>
              <a:t>Roadmap</a:t>
            </a:r>
          </a:p>
          <a:p>
            <a:r>
              <a:rPr lang="en-US" dirty="0" err="1" smtClean="0"/>
              <a:t>OAuth</a:t>
            </a:r>
            <a:r>
              <a:rPr lang="en-US" dirty="0" smtClean="0"/>
              <a:t> pilot work</a:t>
            </a:r>
            <a:endParaRPr lang="en-US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5585055" y="6386311"/>
            <a:ext cx="2271690" cy="39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rgbClr val="003466"/>
                </a:solidFill>
              </a:rPr>
              <a:t>Face to Face Meeting 2015</a:t>
            </a:r>
            <a:endParaRPr lang="en-US" sz="1400" dirty="0">
              <a:solidFill>
                <a:srgbClr val="003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3698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Changing landscape for ESGF:</a:t>
            </a:r>
          </a:p>
          <a:p>
            <a:pPr lvl="1"/>
            <a:r>
              <a:rPr lang="en-US" dirty="0" smtClean="0"/>
              <a:t>New model for data access for CMIP6</a:t>
            </a:r>
          </a:p>
          <a:p>
            <a:pPr lvl="1"/>
            <a:r>
              <a:rPr lang="en-US" dirty="0" smtClean="0"/>
              <a:t>Compute node enables access to computational resources: </a:t>
            </a:r>
            <a:r>
              <a:rPr lang="en-US" i="1" dirty="0" smtClean="0"/>
              <a:t>definitely</a:t>
            </a:r>
            <a:r>
              <a:rPr lang="en-US" dirty="0" smtClean="0"/>
              <a:t> needs access control!</a:t>
            </a:r>
          </a:p>
          <a:p>
            <a:r>
              <a:rPr lang="en-US" dirty="0" smtClean="0"/>
              <a:t>Levels of assurance need to be re-thought for access to compute resources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.g. automated registration for access rights inadequate to protect resources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9095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half" idx="2"/>
          </p:nvPr>
        </p:nvSpPr>
        <p:spPr>
          <a:xfrm>
            <a:off x="3019778" y="1600200"/>
            <a:ext cx="5667022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ESGF Code Sprint: Security Incident Review</a:t>
            </a:r>
          </a:p>
          <a:p>
            <a:endParaRPr lang="en-US" dirty="0" smtClean="0"/>
          </a:p>
          <a:p>
            <a:r>
              <a:rPr lang="en-US" dirty="0" smtClean="0"/>
              <a:t>Best practice to draw upon from experts in federated identity management</a:t>
            </a:r>
          </a:p>
          <a:p>
            <a:pPr lvl="1"/>
            <a:r>
              <a:rPr lang="en-US" dirty="0" smtClean="0"/>
              <a:t>REFEDS - SIRTFI Framework: A Security Incident Response Trust Framework for Federated Identity (Sir-T-Fi)</a:t>
            </a:r>
            <a:endParaRPr lang="en-US" dirty="0" smtClean="0">
              <a:hlinkClick r:id="rId2"/>
            </a:endParaRPr>
          </a:p>
          <a:p>
            <a:pPr lvl="2"/>
            <a:r>
              <a:rPr lang="en-US" dirty="0" smtClean="0">
                <a:hlinkClick r:id="rId2"/>
              </a:rPr>
              <a:t>https://wiki.refeds.org/download/attachments/6619254/Sirtfi-0.2.pdf?version=1&amp;modificationDate=1446555782617&amp;api=v2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848556"/>
            <a:ext cx="2181578" cy="3072310"/>
          </a:xfrm>
          <a:prstGeom prst="rect">
            <a:avLst/>
          </a:prstGeom>
          <a:ln>
            <a:solidFill>
              <a:srgbClr val="AABAC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32" y="2596444"/>
            <a:ext cx="2266245" cy="3196494"/>
          </a:xfrm>
          <a:prstGeom prst="rect">
            <a:avLst/>
          </a:prstGeom>
          <a:ln w="3175" cmpd="sng">
            <a:solidFill>
              <a:srgbClr val="AABAC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Content Placeholder 5"/>
          <p:cNvSpPr txBox="1">
            <a:spLocks/>
          </p:cNvSpPr>
          <p:nvPr/>
        </p:nvSpPr>
        <p:spPr>
          <a:xfrm>
            <a:off x="5585055" y="6386311"/>
            <a:ext cx="2271690" cy="39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rgbClr val="003466"/>
                </a:solidFill>
              </a:rPr>
              <a:t>Face to Face Meeting 2015</a:t>
            </a:r>
            <a:endParaRPr lang="en-US" sz="1400" dirty="0">
              <a:solidFill>
                <a:srgbClr val="003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5310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8421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23999" y="5775694"/>
            <a:ext cx="4667609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 smtClean="0">
                <a:solidFill>
                  <a:srgbClr val="003466"/>
                </a:solidFill>
              </a:rPr>
              <a:t>ESGF Architectural Overview</a:t>
            </a:r>
          </a:p>
          <a:p>
            <a:pPr marL="285750" indent="-285750">
              <a:buFont typeface="Arial"/>
              <a:buChar char="•"/>
            </a:pPr>
            <a:r>
              <a:rPr lang="en-GB" dirty="0" smtClean="0">
                <a:solidFill>
                  <a:srgbClr val="003466"/>
                </a:solidFill>
              </a:rPr>
              <a:t>Nb. number of services and interfaces</a:t>
            </a:r>
            <a:endParaRPr lang="en-GB" dirty="0">
              <a:solidFill>
                <a:srgbClr val="003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9692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Operations – Policies for </a:t>
            </a:r>
            <a:r>
              <a:rPr lang="en-US" dirty="0" err="1" smtClean="0"/>
              <a:t>IdPs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We propose to reduce the number of </a:t>
            </a:r>
            <a:r>
              <a:rPr lang="en-US" dirty="0" err="1" smtClean="0"/>
              <a:t>IdPs</a:t>
            </a:r>
            <a:r>
              <a:rPr lang="en-US" dirty="0" smtClean="0"/>
              <a:t> in the federation to a few core </a:t>
            </a:r>
            <a:r>
              <a:rPr lang="en-US" dirty="0" err="1" smtClean="0"/>
              <a:t>centres</a:t>
            </a:r>
            <a:endParaRPr lang="en-US" dirty="0" smtClean="0"/>
          </a:p>
          <a:p>
            <a:pPr lvl="1"/>
            <a:r>
              <a:rPr lang="en-US" dirty="0" smtClean="0"/>
              <a:t>To reduce overall operational burden</a:t>
            </a:r>
          </a:p>
          <a:p>
            <a:pPr lvl="1"/>
            <a:r>
              <a:rPr lang="en-US" dirty="0" smtClean="0"/>
              <a:t>Each service that is run adheres to a robust operational requirements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Nb. Federations like ESA’s and </a:t>
            </a:r>
            <a:r>
              <a:rPr lang="en-US" i="1" dirty="0" smtClean="0"/>
              <a:t>Umbrella</a:t>
            </a:r>
            <a:r>
              <a:rPr lang="en-US" dirty="0" smtClean="0"/>
              <a:t> (Synchrotron community) have only </a:t>
            </a:r>
            <a:r>
              <a:rPr lang="en-US" i="1" dirty="0" smtClean="0"/>
              <a:t>one</a:t>
            </a:r>
            <a:r>
              <a:rPr lang="en-US" dirty="0" smtClean="0"/>
              <a:t> </a:t>
            </a:r>
            <a:r>
              <a:rPr lang="en-US" dirty="0" err="1" smtClean="0"/>
              <a:t>IdP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Use institutional identities from external providers e.g. </a:t>
            </a:r>
            <a:r>
              <a:rPr lang="en-US" dirty="0" err="1" smtClean="0"/>
              <a:t>InCommon</a:t>
            </a:r>
            <a:r>
              <a:rPr lang="en-US" dirty="0" smtClean="0"/>
              <a:t> or other national federations</a:t>
            </a:r>
          </a:p>
          <a:p>
            <a:endParaRPr lang="en-US" dirty="0" smtClean="0"/>
          </a:p>
          <a:p>
            <a:r>
              <a:rPr lang="en-US" dirty="0" smtClean="0"/>
              <a:t>Remove </a:t>
            </a:r>
            <a:r>
              <a:rPr lang="en-US" dirty="0" err="1" smtClean="0"/>
              <a:t>IdP</a:t>
            </a:r>
            <a:r>
              <a:rPr lang="en-US" dirty="0" smtClean="0"/>
              <a:t> service components from default installation in </a:t>
            </a:r>
            <a:r>
              <a:rPr lang="en-US" dirty="0" err="1" smtClean="0"/>
              <a:t>theESGF</a:t>
            </a:r>
            <a:r>
              <a:rPr lang="en-US" dirty="0" smtClean="0"/>
              <a:t> installer</a:t>
            </a:r>
          </a:p>
          <a:p>
            <a:endParaRPr lang="en-US" dirty="0"/>
          </a:p>
        </p:txBody>
      </p:sp>
      <p:sp>
        <p:nvSpPr>
          <p:cNvPr id="6" name="Content Placeholder 5"/>
          <p:cNvSpPr txBox="1">
            <a:spLocks/>
          </p:cNvSpPr>
          <p:nvPr/>
        </p:nvSpPr>
        <p:spPr>
          <a:xfrm>
            <a:off x="5585055" y="6386311"/>
            <a:ext cx="2271690" cy="39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rgbClr val="003466"/>
                </a:solidFill>
              </a:rPr>
              <a:t>Face to Face Meeting 2015</a:t>
            </a:r>
            <a:endParaRPr lang="en-US" sz="1400" dirty="0">
              <a:solidFill>
                <a:srgbClr val="003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6382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New work halted this year as efforts diverted to necessary patching</a:t>
            </a:r>
          </a:p>
          <a:p>
            <a:endParaRPr lang="en-US" dirty="0" smtClean="0"/>
          </a:p>
          <a:p>
            <a:r>
              <a:rPr lang="en-US" dirty="0" smtClean="0"/>
              <a:t>Highlights the problems associated with legacy code base with multiple components</a:t>
            </a:r>
          </a:p>
          <a:p>
            <a:endParaRPr lang="en-US" dirty="0" smtClean="0"/>
          </a:p>
          <a:p>
            <a:r>
              <a:rPr lang="en-US" i="1" dirty="0" smtClean="0"/>
              <a:t>Need for a </a:t>
            </a:r>
            <a:r>
              <a:rPr lang="en-US" i="1" dirty="0" err="1" smtClean="0"/>
              <a:t>programme</a:t>
            </a:r>
            <a:r>
              <a:rPr lang="en-US" i="1" dirty="0" smtClean="0"/>
              <a:t> of active, continuous development</a:t>
            </a:r>
          </a:p>
          <a:p>
            <a:pPr lvl="1"/>
            <a:r>
              <a:rPr lang="en-US" i="1" dirty="0" smtClean="0"/>
              <a:t>Requires development effort together with domain expertise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Enhancements such as </a:t>
            </a:r>
            <a:r>
              <a:rPr lang="en-US" dirty="0" err="1" smtClean="0"/>
              <a:t>OAuth</a:t>
            </a:r>
            <a:r>
              <a:rPr lang="en-US" dirty="0" smtClean="0"/>
              <a:t> migration provide an opportunity for wholesale replacement of code</a:t>
            </a:r>
            <a:endParaRPr lang="en-US" dirty="0"/>
          </a:p>
        </p:txBody>
      </p:sp>
      <p:sp>
        <p:nvSpPr>
          <p:cNvPr id="4" name="Content Placeholder 5"/>
          <p:cNvSpPr txBox="1">
            <a:spLocks/>
          </p:cNvSpPr>
          <p:nvPr/>
        </p:nvSpPr>
        <p:spPr>
          <a:xfrm>
            <a:off x="5585055" y="6386311"/>
            <a:ext cx="2271690" cy="39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rgbClr val="003466"/>
                </a:solidFill>
              </a:rPr>
              <a:t>Face to Face Meeting 2015</a:t>
            </a:r>
            <a:endParaRPr lang="en-US" sz="1400" dirty="0">
              <a:solidFill>
                <a:srgbClr val="0034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395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- Roadmap 2014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fontAlgn="t"/>
            <a:r>
              <a:rPr lang="en-GB" sz="2800" dirty="0" smtClean="0"/>
              <a:t>Simplify trust roots</a:t>
            </a:r>
          </a:p>
          <a:p>
            <a:pPr fontAlgn="t"/>
            <a:r>
              <a:rPr lang="en-GB" sz="2800" dirty="0" smtClean="0"/>
              <a:t>Replace </a:t>
            </a:r>
            <a:r>
              <a:rPr lang="en-GB" sz="2800" dirty="0" err="1" smtClean="0"/>
              <a:t>MyProxyCA</a:t>
            </a:r>
            <a:r>
              <a:rPr lang="en-GB" sz="2800" dirty="0" smtClean="0"/>
              <a:t> and integrate </a:t>
            </a:r>
            <a:r>
              <a:rPr lang="en-GB" sz="2800" i="1" dirty="0" err="1" smtClean="0"/>
              <a:t>OAuth</a:t>
            </a:r>
            <a:endParaRPr lang="en-GB" sz="2800" i="1" dirty="0" smtClean="0"/>
          </a:p>
          <a:p>
            <a:pPr fontAlgn="t"/>
            <a:r>
              <a:rPr lang="en-GB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Create an Attribute Registration web service interface</a:t>
            </a:r>
          </a:p>
          <a:p>
            <a:pPr fontAlgn="t"/>
            <a:r>
              <a:rPr lang="en-GB" sz="2800" dirty="0" smtClean="0"/>
              <a:t>Improve usability for browser-based sign-in </a:t>
            </a:r>
          </a:p>
          <a:p>
            <a:r>
              <a:rPr lang="en-GB" sz="2800" dirty="0" smtClean="0"/>
              <a:t>Simplify security for </a:t>
            </a:r>
            <a:r>
              <a:rPr lang="en-GB" sz="2800" dirty="0" err="1" smtClean="0"/>
              <a:t>Wget</a:t>
            </a:r>
            <a:endParaRPr lang="en-GB" sz="2800" dirty="0" smtClean="0"/>
          </a:p>
          <a:p>
            <a:r>
              <a:rPr lang="en-GB" sz="2800" dirty="0" smtClean="0"/>
              <a:t>Integrate </a:t>
            </a:r>
            <a:r>
              <a:rPr lang="en-GB" sz="2800" i="1" dirty="0" err="1" smtClean="0"/>
              <a:t>OpenID</a:t>
            </a:r>
            <a:r>
              <a:rPr lang="en-GB" sz="2800" i="1" dirty="0" smtClean="0"/>
              <a:t> Connect </a:t>
            </a:r>
            <a:r>
              <a:rPr lang="en-GB" sz="2800" dirty="0" smtClean="0"/>
              <a:t>to simplify sign-in and user attribute release </a:t>
            </a:r>
          </a:p>
          <a:p>
            <a:r>
              <a:rPr lang="en-GB" sz="2800" dirty="0" smtClean="0">
                <a:solidFill>
                  <a:srgbClr val="595959"/>
                </a:solidFill>
              </a:rPr>
              <a:t>Provide support for external IDs to the federation</a:t>
            </a:r>
          </a:p>
          <a:p>
            <a:r>
              <a:rPr lang="en-GB" sz="2800" dirty="0" smtClean="0">
                <a:solidFill>
                  <a:srgbClr val="595959"/>
                </a:solidFill>
              </a:rPr>
              <a:t>Review the use of central Virtual Organisation-wide attribute services</a:t>
            </a:r>
          </a:p>
          <a:p>
            <a:r>
              <a:rPr lang="en-GB" sz="2800" dirty="0" smtClean="0">
                <a:solidFill>
                  <a:srgbClr val="595959"/>
                </a:solidFill>
              </a:rPr>
              <a:t>Provide support for multiple Levels of Assurance (</a:t>
            </a:r>
            <a:r>
              <a:rPr lang="en-GB" sz="2800" dirty="0" err="1" smtClean="0">
                <a:solidFill>
                  <a:srgbClr val="595959"/>
                </a:solidFill>
              </a:rPr>
              <a:t>LoA</a:t>
            </a:r>
            <a:r>
              <a:rPr lang="en-GB" sz="2800" dirty="0" smtClean="0">
                <a:solidFill>
                  <a:srgbClr val="595959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418" y="3257117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89418" y="2755584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89418" y="1925320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chemeClr val="bg1">
                    <a:lumMod val="65000"/>
                  </a:schemeClr>
                </a:solidFill>
                <a:latin typeface="Zapf Dingbats"/>
                <a:ea typeface="Zapf Dingbats"/>
                <a:cs typeface="Zapf Dingbats"/>
                <a:sym typeface="Zapf Dingbats"/>
              </a:rPr>
              <a:t>✔</a:t>
            </a:r>
            <a:endParaRPr lang="en-GB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3" name="Content Placeholder 5"/>
          <p:cNvSpPr txBox="1">
            <a:spLocks/>
          </p:cNvSpPr>
          <p:nvPr/>
        </p:nvSpPr>
        <p:spPr>
          <a:xfrm>
            <a:off x="5585055" y="6386311"/>
            <a:ext cx="2271690" cy="391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 smtClean="0">
                <a:solidFill>
                  <a:srgbClr val="003466"/>
                </a:solidFill>
              </a:rPr>
              <a:t>Face to Face Meeting 2015</a:t>
            </a:r>
            <a:endParaRPr lang="en-US" sz="1400" dirty="0">
              <a:solidFill>
                <a:srgbClr val="003466"/>
              </a:solidFill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4620" y="1459967"/>
            <a:ext cx="8892231" cy="4100526"/>
            <a:chOff x="54620" y="1459967"/>
            <a:chExt cx="8892231" cy="4100526"/>
          </a:xfrm>
        </p:grpSpPr>
        <p:grpSp>
          <p:nvGrpSpPr>
            <p:cNvPr id="16" name="Group 15"/>
            <p:cNvGrpSpPr/>
            <p:nvPr/>
          </p:nvGrpSpPr>
          <p:grpSpPr>
            <a:xfrm>
              <a:off x="54620" y="1459967"/>
              <a:ext cx="8892231" cy="4058193"/>
              <a:chOff x="54620" y="1459967"/>
              <a:chExt cx="8892231" cy="4058193"/>
            </a:xfrm>
          </p:grpSpPr>
          <p:grpSp>
            <p:nvGrpSpPr>
              <p:cNvPr id="12" name="Group 11"/>
              <p:cNvGrpSpPr/>
              <p:nvPr/>
            </p:nvGrpSpPr>
            <p:grpSpPr>
              <a:xfrm>
                <a:off x="54620" y="1459967"/>
                <a:ext cx="6855013" cy="915924"/>
                <a:chOff x="54620" y="1459967"/>
                <a:chExt cx="6855013" cy="915924"/>
              </a:xfrm>
            </p:grpSpPr>
            <p:sp>
              <p:nvSpPr>
                <p:cNvPr id="10" name="TextBox 9"/>
                <p:cNvSpPr txBox="1"/>
                <p:nvPr/>
              </p:nvSpPr>
              <p:spPr>
                <a:xfrm>
                  <a:off x="89418" y="1500932"/>
                  <a:ext cx="3898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 smtClean="0">
                      <a:latin typeface="Zapf Dingbats"/>
                      <a:ea typeface="Zapf Dingbats"/>
                      <a:cs typeface="Zapf Dingbats"/>
                      <a:sym typeface="Zapf Dingbats"/>
                    </a:rPr>
                    <a:t>✔</a:t>
                  </a:r>
                  <a:endParaRPr lang="en-GB" dirty="0"/>
                </a:p>
              </p:txBody>
            </p:sp>
            <p:sp>
              <p:nvSpPr>
                <p:cNvPr id="11" name="Rectangle 10"/>
                <p:cNvSpPr/>
                <p:nvPr/>
              </p:nvSpPr>
              <p:spPr>
                <a:xfrm>
                  <a:off x="54620" y="1459967"/>
                  <a:ext cx="6855013" cy="915924"/>
                </a:xfrm>
                <a:prstGeom prst="rect">
                  <a:avLst/>
                </a:prstGeom>
                <a:noFill/>
                <a:ln w="19050">
                  <a:solidFill>
                    <a:srgbClr val="FF0000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" name="TextBox 13"/>
              <p:cNvSpPr txBox="1"/>
              <p:nvPr/>
            </p:nvSpPr>
            <p:spPr>
              <a:xfrm>
                <a:off x="89418" y="4835940"/>
                <a:ext cx="3898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schemeClr val="bg1">
                        <a:lumMod val="65000"/>
                      </a:schemeClr>
                    </a:solidFill>
                    <a:latin typeface="Zapf Dingbats"/>
                    <a:ea typeface="Zapf Dingbats"/>
                    <a:cs typeface="Zapf Dingbats"/>
                    <a:sym typeface="Zapf Dingbats"/>
                  </a:rPr>
                  <a:t>✔</a:t>
                </a:r>
                <a:endParaRPr lang="en-GB" dirty="0">
                  <a:solidFill>
                    <a:schemeClr val="bg1">
                      <a:lumMod val="65000"/>
                    </a:schemeClr>
                  </a:solidFill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3317222" y="5148828"/>
                <a:ext cx="56296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b="1" dirty="0" smtClean="0">
                    <a:solidFill>
                      <a:srgbClr val="003466"/>
                    </a:solidFill>
                  </a:rPr>
                  <a:t>- Mirror Attribute services replicating registration entries</a:t>
                </a:r>
                <a:endParaRPr lang="en-US" b="1" dirty="0">
                  <a:solidFill>
                    <a:srgbClr val="003466"/>
                  </a:solidFill>
                </a:endParaRPr>
              </a:p>
            </p:txBody>
          </p:sp>
        </p:grpSp>
        <p:sp>
          <p:nvSpPr>
            <p:cNvPr id="17" name="Rectangle 16"/>
            <p:cNvSpPr/>
            <p:nvPr/>
          </p:nvSpPr>
          <p:spPr>
            <a:xfrm>
              <a:off x="54620" y="4789643"/>
              <a:ext cx="8892231" cy="77085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5677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650</Words>
  <Application>Microsoft Macintosh PowerPoint</Application>
  <PresentationFormat>On-screen Show (4:3)</PresentationFormat>
  <Paragraphs>128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Identity, Entitlement and Access Management Working Team</vt:lpstr>
      <vt:lpstr>Team membership</vt:lpstr>
      <vt:lpstr>Review of …</vt:lpstr>
      <vt:lpstr>Requirements</vt:lpstr>
      <vt:lpstr>Operations</vt:lpstr>
      <vt:lpstr>PowerPoint Presentation</vt:lpstr>
      <vt:lpstr>Operations – Policies for IdPs</vt:lpstr>
      <vt:lpstr>Development</vt:lpstr>
      <vt:lpstr>Recap - Roadmap 2014</vt:lpstr>
      <vt:lpstr>OAuth 2.0 Integration</vt:lpstr>
      <vt:lpstr>How Does OAuth 2.0 work?</vt:lpstr>
      <vt:lpstr>OAuth 2.0 Pilots</vt:lpstr>
      <vt:lpstr>Summary</vt:lpstr>
    </vt:vector>
  </TitlesOfParts>
  <Company>STFC Rutherford Appleton Laboratory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Philip Kershaw</dc:creator>
  <cp:lastModifiedBy>Philip Kershaw</cp:lastModifiedBy>
  <cp:revision>22</cp:revision>
  <dcterms:created xsi:type="dcterms:W3CDTF">2015-12-04T16:23:51Z</dcterms:created>
  <dcterms:modified xsi:type="dcterms:W3CDTF">2015-12-09T18:11:20Z</dcterms:modified>
</cp:coreProperties>
</file>