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7" r:id="rId8"/>
    <p:sldId id="267" r:id="rId9"/>
    <p:sldId id="281" r:id="rId10"/>
    <p:sldId id="282" r:id="rId11"/>
    <p:sldId id="283" r:id="rId12"/>
    <p:sldId id="284" r:id="rId13"/>
    <p:sldId id="285" r:id="rId14"/>
    <p:sldId id="279" r:id="rId15"/>
    <p:sldId id="286" r:id="rId16"/>
    <p:sldId id="280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E00"/>
    <a:srgbClr val="000000"/>
    <a:srgbClr val="003A5D"/>
    <a:srgbClr val="4EC1E0"/>
    <a:srgbClr val="C9CACC"/>
    <a:srgbClr val="6D6E71"/>
    <a:srgbClr val="FFFFFF"/>
    <a:srgbClr val="D2E9EE"/>
    <a:srgbClr val="9DBA3B"/>
    <a:srgbClr val="266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-648" y="-96"/>
      </p:cViewPr>
      <p:guideLst>
        <p:guide orient="horz" pos="3272"/>
        <p:guide orient="horz" pos="2220"/>
        <p:guide orient="horz" pos="507"/>
        <p:guide pos="5466"/>
        <p:guide pos="2842"/>
        <p:guide pos="2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5" d="100"/>
          <a:sy n="125" d="100"/>
        </p:scale>
        <p:origin x="-39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C6163-EDEA-0546-AF8B-90BCB7258165}" type="datetimeFigureOut">
              <a:rPr lang="en-US" smtClean="0"/>
              <a:pPr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03296-974C-BA4E-96B6-8AAD18ECE7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414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EBA3999B-581F-244C-A4ED-F2A64C4B4C60}" type="datetimeFigureOut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fld id="{203C2CCC-44D0-4B40-9343-1A28B1A2D9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</a:t>
            </a:r>
            <a:r>
              <a:rPr lang="en-US" baseline="0" dirty="0" smtClean="0"/>
              <a:t> factors – attention span, ability to manage complexity – these are constant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a huge amount of promise in data-intensive science.  Effective use of networks can help realize those benefits.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Science DMZ model helps address the difficulties scientists often experience with using networks.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6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r>
              <a:rPr lang="en-US" baseline="0" dirty="0" smtClean="0"/>
              <a:t> are key.  However, the user interface runs on systems at the edges.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ordered list of important items is derived from the users of the network: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1) If a tool doesn’t behave correctly, the tool is broken – get another tool</a:t>
            </a:r>
            <a:endParaRPr lang="en-US" baseline="0" dirty="0"/>
          </a:p>
          <a:p>
            <a:pPr marL="0" indent="0">
              <a:buFontTx/>
              <a:buNone/>
            </a:pPr>
            <a:r>
              <a:rPr lang="en-US" baseline="0" dirty="0" smtClean="0"/>
              <a:t>2) If the tool doesn’t behave consistently, I can’t organize my life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3) Among the tools that behave correctly and consistently, choose the tool with the required performance that is easiest to use</a:t>
            </a:r>
          </a:p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1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application sees the network as</a:t>
            </a:r>
            <a:r>
              <a:rPr lang="en-US" baseline="0" dirty="0" smtClean="0"/>
              <a:t> a socket.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socket interface does not provide path diagnostics or other troubleshooting information.</a:t>
            </a:r>
          </a:p>
          <a:p>
            <a:endParaRPr lang="en-US" baseline="0" dirty="0" smtClean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TCP behaves as it does because of measures taken in the 1980s to fix the congestion collapse of the Internet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TCP makes a promise to the application – TCP will get the data to the other end, or TCP will return an error.  TCP makes no promises about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Arial" charset="0"/>
              </a:rPr>
              <a:t>This is an annotated version of the plot from the Science DMZ paper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Beyond your metro area, zero loss is essentially required for high performance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Where are your collaborators?  Where are your users?</a:t>
            </a:r>
          </a:p>
          <a:p>
            <a:endParaRPr lang="en-US">
              <a:latin typeface="Arial" charset="0"/>
            </a:endParaRPr>
          </a:p>
          <a:p>
            <a:r>
              <a:rPr lang="en-US">
                <a:latin typeface="Arial" charset="0"/>
              </a:rPr>
              <a:t>When global collaboration is the norm, nobody can afford to be a local-only resource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4EA9B8-C164-A54A-A3B5-1C1D6329AEA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an abstract cartoon – nobody’s</a:t>
            </a:r>
            <a:r>
              <a:rPr lang="en-US" baseline="0" dirty="0" smtClean="0"/>
              <a:t> network looks exactly like this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diagram has no management LAN, no terminal servers,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this is the minimum network diagram that shows the essential Science DMZ components: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Science DMZ enclave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DTN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perfSONAR (in the WAN, at the border, in the Science DMZ)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Security policy controls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AF03E7-0DA5-084C-A73B-84F898909E9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4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7762875" cy="1470025"/>
          </a:xfrm>
        </p:spPr>
        <p:txBody>
          <a:bodyPr/>
          <a:lstStyle>
            <a:lvl1pPr>
              <a:defRPr sz="4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69267"/>
            <a:ext cx="3597275" cy="1325033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CC22-31A9-5F4D-8313-F772C1EE39BB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OE_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67" y="5832094"/>
            <a:ext cx="1572768" cy="524256"/>
          </a:xfrm>
          <a:prstGeom prst="rect">
            <a:avLst/>
          </a:prstGeom>
        </p:spPr>
      </p:pic>
      <p:pic>
        <p:nvPicPr>
          <p:cNvPr id="8" name="Picture 7" descr="Lab_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5667502"/>
            <a:ext cx="908304" cy="688848"/>
          </a:xfrm>
          <a:prstGeom prst="rect">
            <a:avLst/>
          </a:prstGeom>
        </p:spPr>
      </p:pic>
      <p:pic>
        <p:nvPicPr>
          <p:cNvPr id="9" name="Picture 8" descr="ESnet_Logo_Header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3" y="651933"/>
            <a:ext cx="3288792" cy="960120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116513" y="3868738"/>
            <a:ext cx="3570287" cy="1325562"/>
          </a:xfrm>
        </p:spPr>
        <p:txBody>
          <a:bodyPr anchor="b" anchorCtr="0">
            <a:noAutofit/>
          </a:bodyPr>
          <a:lstStyle>
            <a:lvl1pPr marL="0" indent="0">
              <a:buNone/>
              <a:defRPr sz="1400"/>
            </a:lvl1pPr>
            <a:lvl2pPr marL="230188" indent="0">
              <a:buNone/>
              <a:defRPr sz="1400"/>
            </a:lvl2pPr>
            <a:lvl3pPr marL="458787" indent="0">
              <a:buNone/>
              <a:defRPr sz="1400"/>
            </a:lvl3pPr>
            <a:lvl4pPr marL="684212" indent="0">
              <a:buNone/>
              <a:defRPr sz="1400"/>
            </a:lvl4pPr>
            <a:lvl5pPr marL="912812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586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EA20-4296-1F41-B5C0-947026B7619C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7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3832225"/>
            <a:ext cx="7772400" cy="1362075"/>
          </a:xfrm>
        </p:spPr>
        <p:txBody>
          <a:bodyPr anchor="t"/>
          <a:lstStyle>
            <a:lvl1pPr algn="l">
              <a:defRPr sz="44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24063"/>
            <a:ext cx="7772400" cy="1500187"/>
          </a:xfrm>
        </p:spPr>
        <p:txBody>
          <a:bodyPr tIns="45720" bIns="182880" anchor="b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CAC24-F311-C548-8BA4-8A2499F6EF02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Snet_Logo_Foot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44" y="6116410"/>
            <a:ext cx="1210056" cy="36271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37160" cy="6848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77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48163"/>
          </a:xfrm>
        </p:spPr>
        <p:txBody>
          <a:bodyPr/>
          <a:lstStyle>
            <a:lvl1pPr marL="228600" indent="-228600">
              <a:defRPr sz="2000"/>
            </a:lvl1pPr>
            <a:lvl2pPr marL="457200" indent="-228600">
              <a:buClr>
                <a:schemeClr val="tx1"/>
              </a:buClr>
              <a:defRPr sz="1800"/>
            </a:lvl2pPr>
            <a:lvl3pPr marL="685800" indent="-228600">
              <a:buClr>
                <a:schemeClr val="tx1"/>
              </a:buClr>
              <a:defRPr sz="1600"/>
            </a:lvl3pPr>
            <a:lvl4pPr marL="914400" indent="-228600">
              <a:buClr>
                <a:schemeClr val="tx1"/>
              </a:buClr>
              <a:defRPr sz="1200"/>
            </a:lvl4pPr>
            <a:lvl5pPr marL="1143000" indent="-228600">
              <a:buClr>
                <a:schemeClr val="tx1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48163"/>
          </a:xfrm>
        </p:spPr>
        <p:txBody>
          <a:bodyPr/>
          <a:lstStyle>
            <a:lvl1pPr marL="228600" indent="-228600">
              <a:defRPr sz="2000"/>
            </a:lvl1pPr>
            <a:lvl2pPr marL="457200" indent="-228600">
              <a:buClr>
                <a:schemeClr val="tx1"/>
              </a:buClr>
              <a:defRPr sz="1800"/>
            </a:lvl2pPr>
            <a:lvl3pPr marL="685800" indent="-228600">
              <a:buClr>
                <a:schemeClr val="tx1"/>
              </a:buClr>
              <a:defRPr sz="1600"/>
            </a:lvl3pPr>
            <a:lvl4pPr marL="914400" indent="-228600">
              <a:buClr>
                <a:schemeClr val="tx1"/>
              </a:buClr>
              <a:defRPr sz="1200"/>
            </a:lvl4pPr>
            <a:lvl5pPr marL="1143000" indent="-228600">
              <a:buClr>
                <a:schemeClr val="tx1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92CCB-F61C-654B-AF4D-73C61C68761F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9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73488"/>
          </a:xfrm>
        </p:spPr>
        <p:txBody>
          <a:bodyPr/>
          <a:lstStyle>
            <a:lvl1pPr>
              <a:defRPr sz="2000"/>
            </a:lvl1pPr>
            <a:lvl2pPr marL="457200" indent="-228600">
              <a:defRPr sz="1800"/>
            </a:lvl2pPr>
            <a:lvl3pPr marL="685800" indent="-228600">
              <a:defRPr sz="1600"/>
            </a:lvl3pPr>
            <a:lvl4pPr marL="914400" indent="-228600">
              <a:defRPr sz="1200"/>
            </a:lvl4pPr>
            <a:lvl5pPr marL="1143000" indent="-228600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73488"/>
          </a:xfrm>
        </p:spPr>
        <p:txBody>
          <a:bodyPr/>
          <a:lstStyle>
            <a:lvl1pPr>
              <a:defRPr sz="2000"/>
            </a:lvl1pPr>
            <a:lvl2pPr marL="457200" indent="-228600">
              <a:defRPr sz="1800"/>
            </a:lvl2pPr>
            <a:lvl3pPr marL="685800" indent="-228600">
              <a:defRPr sz="1600"/>
            </a:lvl3pPr>
            <a:lvl4pPr marL="914400" indent="-228600">
              <a:defRPr sz="1200"/>
            </a:lvl4pPr>
            <a:lvl5pPr marL="1143000" indent="-228600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3FF4A-E192-594D-85D2-961A895021F6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16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1F21-67A6-0545-9EC8-D77229149F1E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AB53A-4226-394C-9866-06ECB09BE5AD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3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34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0274" y="6483355"/>
            <a:ext cx="1685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fld id="{FCE69097-F061-2345-96E4-2074114512F2}" type="datetime1">
              <a:rPr lang="en-US" smtClean="0"/>
              <a:pPr/>
              <a:t>12/10/15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6483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483355"/>
            <a:ext cx="447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</a:schemeClr>
                </a:solidFill>
                <a:latin typeface="Calibri"/>
                <a:cs typeface="Calibri"/>
              </a:defRPr>
            </a:lvl1pPr>
          </a:lstStyle>
          <a:p>
            <a:fld id="{487710A0-C33E-CC45-8305-B897475A1CD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Snet_Logo_Footer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744" y="6116410"/>
            <a:ext cx="1210056" cy="36271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137160" cy="6848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886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880"/>
        </a:spcBef>
        <a:buClr>
          <a:schemeClr val="accent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8788" indent="-228600" algn="l" defTabSz="457200" rtl="0" eaLnBrk="1" latinLnBrk="0" hangingPunct="1">
        <a:spcBef>
          <a:spcPct val="20000"/>
        </a:spcBef>
        <a:buClr>
          <a:schemeClr val="tx1">
            <a:lumMod val="50000"/>
          </a:schemeClr>
        </a:buClr>
        <a:buSzPct val="85000"/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30188" algn="l" defTabSz="45720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2" indent="-285750" algn="l" defTabSz="45720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Lucida Grande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30188" algn="l" defTabSz="457200" rtl="0" eaLnBrk="1" latinLnBrk="0" hangingPunct="1">
        <a:spcBef>
          <a:spcPct val="20000"/>
        </a:spcBef>
        <a:buClr>
          <a:schemeClr val="tx1">
            <a:lumMod val="50000"/>
          </a:schemeClr>
        </a:buClr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y.es.net/" TargetMode="External"/><Relationship Id="rId4" Type="http://schemas.openxmlformats.org/officeDocument/2006/relationships/hyperlink" Target="http://www.es.net/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fasterdata.es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engage@es.ne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engage@es.ne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engage@es.ne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mailto:engage@es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hyperlink" Target="mailto:engage@es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Science DMZ for ESGF </a:t>
            </a:r>
            <a:r>
              <a:rPr lang="en-US" dirty="0" err="1" smtClean="0"/>
              <a:t>Supernodes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69267"/>
            <a:ext cx="3912903" cy="132503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Eli Dart, Network Engineer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ESnet Science Engagement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/>
              <a:t>Lawrence Berkeley National </a:t>
            </a:r>
            <a:r>
              <a:rPr lang="en-US" sz="1800" dirty="0" smtClean="0"/>
              <a:t>Laboratory</a:t>
            </a: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2015 ESGF Conference</a:t>
            </a:r>
          </a:p>
          <a:p>
            <a:r>
              <a:rPr lang="en-US" dirty="0" smtClean="0"/>
              <a:t>Monterey, CA</a:t>
            </a:r>
          </a:p>
          <a:p>
            <a:r>
              <a:rPr lang="en-US" dirty="0" smtClean="0"/>
              <a:t>December 10, 2015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827303" y="3878507"/>
            <a:ext cx="0" cy="12842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354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Classical Web Server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EA20-4296-1F41-B5C0-947026B7619C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505185"/>
            <a:ext cx="8229600" cy="35277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457200" rtl="0" eaLnBrk="1" latinLnBrk="0" hangingPunct="1">
              <a:spcBef>
                <a:spcPts val="88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30188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2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0188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Web browser fetches pages from web server</a:t>
            </a:r>
          </a:p>
          <a:p>
            <a:pPr lvl="1"/>
            <a:r>
              <a:rPr lang="en-US" dirty="0" smtClean="0"/>
              <a:t>All content stored on the web server</a:t>
            </a:r>
          </a:p>
          <a:p>
            <a:pPr lvl="1"/>
            <a:r>
              <a:rPr lang="en-US" dirty="0" smtClean="0"/>
              <a:t>Web applications run on the web server</a:t>
            </a:r>
          </a:p>
          <a:p>
            <a:pPr lvl="2"/>
            <a:r>
              <a:rPr lang="en-US" dirty="0" smtClean="0"/>
              <a:t>Web server may call out to local database</a:t>
            </a:r>
          </a:p>
          <a:p>
            <a:pPr lvl="2"/>
            <a:r>
              <a:rPr lang="en-US" dirty="0" smtClean="0"/>
              <a:t>Fundamentally all processing is local to the web server</a:t>
            </a:r>
          </a:p>
          <a:p>
            <a:pPr lvl="1"/>
            <a:r>
              <a:rPr lang="en-US" dirty="0" smtClean="0"/>
              <a:t>Web server sends data to client browser over the network</a:t>
            </a:r>
          </a:p>
          <a:p>
            <a:r>
              <a:rPr lang="en-US" dirty="0" smtClean="0"/>
              <a:t>Perceived client performance changes with network conditions</a:t>
            </a:r>
          </a:p>
          <a:p>
            <a:pPr lvl="1"/>
            <a:r>
              <a:rPr lang="en-US" dirty="0" smtClean="0"/>
              <a:t>Several problems in the general case</a:t>
            </a:r>
          </a:p>
          <a:p>
            <a:pPr lvl="1"/>
            <a:r>
              <a:rPr lang="en-US" dirty="0" smtClean="0"/>
              <a:t>Latency increases time to page render</a:t>
            </a:r>
          </a:p>
          <a:p>
            <a:pPr lvl="1"/>
            <a:r>
              <a:rPr lang="en-US" dirty="0" smtClean="0"/>
              <a:t>Packet loss + latency causes problems for large static objects</a:t>
            </a:r>
          </a:p>
        </p:txBody>
      </p:sp>
      <p:pic>
        <p:nvPicPr>
          <p:cNvPr id="8" name="Content Placeholder 7" descr="No-CDN-Latency-v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1" t="37429" r="15707" b="37737"/>
          <a:stretch/>
        </p:blipFill>
        <p:spPr>
          <a:xfrm>
            <a:off x="1580443" y="4659116"/>
            <a:ext cx="6048963" cy="1579646"/>
          </a:xfrm>
        </p:spPr>
      </p:pic>
    </p:spTree>
    <p:extLst>
      <p:ext uri="{BB962C8B-B14F-4D97-AF65-F5344CB8AC3E}">
        <p14:creationId xmlns:p14="http://schemas.microsoft.com/office/powerpoint/2010/main" val="489257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Place Large Static Objects Near Client</a:t>
            </a:r>
            <a:endParaRPr lang="en-US" dirty="0"/>
          </a:p>
        </p:txBody>
      </p:sp>
      <p:pic>
        <p:nvPicPr>
          <p:cNvPr id="7" name="Content Placeholder 6" descr="CDN-v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3" t="9599" r="13649" b="37898"/>
          <a:stretch/>
        </p:blipFill>
        <p:spPr>
          <a:xfrm>
            <a:off x="2892777" y="2917948"/>
            <a:ext cx="5973704" cy="3339629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EA20-4296-1F41-B5C0-947026B7619C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1505185"/>
            <a:ext cx="5911615" cy="327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457200" rtl="0" eaLnBrk="1" latinLnBrk="0" hangingPunct="1">
              <a:spcBef>
                <a:spcPts val="88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30188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2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0188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CDN provides static content “close” to client</a:t>
            </a:r>
          </a:p>
          <a:p>
            <a:pPr lvl="1"/>
            <a:r>
              <a:rPr lang="en-US" dirty="0" smtClean="0"/>
              <a:t>Latency goes down</a:t>
            </a:r>
          </a:p>
          <a:p>
            <a:pPr lvl="2"/>
            <a:r>
              <a:rPr lang="en-US" dirty="0" smtClean="0"/>
              <a:t>Time to page render goes down</a:t>
            </a:r>
          </a:p>
          <a:p>
            <a:pPr lvl="2"/>
            <a:r>
              <a:rPr lang="en-US" dirty="0" smtClean="0"/>
              <a:t>Static content performance goes up</a:t>
            </a:r>
          </a:p>
          <a:p>
            <a:pPr lvl="1"/>
            <a:r>
              <a:rPr lang="en-US" dirty="0" smtClean="0"/>
              <a:t>Load on web server goes down (no need to serve static content)</a:t>
            </a:r>
          </a:p>
          <a:p>
            <a:pPr lvl="1"/>
            <a:r>
              <a:rPr lang="en-US" dirty="0" smtClean="0"/>
              <a:t>Web server still manages complex behavior</a:t>
            </a:r>
          </a:p>
          <a:p>
            <a:pPr lvl="2"/>
            <a:r>
              <a:rPr lang="en-US" dirty="0" smtClean="0"/>
              <a:t>Local reasoning / fast changes for application owner</a:t>
            </a:r>
          </a:p>
          <a:p>
            <a:r>
              <a:rPr lang="en-US" dirty="0" smtClean="0"/>
              <a:t>Significant win for web application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943249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Simply Sees Increased 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EA20-4296-1F41-B5C0-947026B7619C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199" y="1505184"/>
            <a:ext cx="5911615" cy="3143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457200" rtl="0" eaLnBrk="1" latinLnBrk="0" hangingPunct="1">
              <a:spcBef>
                <a:spcPts val="88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30188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2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30188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Client doesn’t see the CDN as a separate thing</a:t>
            </a:r>
          </a:p>
          <a:p>
            <a:pPr lvl="1"/>
            <a:r>
              <a:rPr lang="en-US" dirty="0" smtClean="0"/>
              <a:t>Web content is all still viewed in a browser</a:t>
            </a:r>
          </a:p>
          <a:p>
            <a:pPr lvl="2"/>
            <a:r>
              <a:rPr lang="en-US" dirty="0" smtClean="0"/>
              <a:t>Browser fetches what the page tells it to fetch</a:t>
            </a:r>
          </a:p>
          <a:p>
            <a:pPr lvl="2"/>
            <a:r>
              <a:rPr lang="en-US" dirty="0" smtClean="0"/>
              <a:t>Different content comes from different places</a:t>
            </a:r>
          </a:p>
          <a:p>
            <a:pPr lvl="2"/>
            <a:r>
              <a:rPr lang="en-US" dirty="0" smtClean="0"/>
              <a:t>User doesn’t know/care</a:t>
            </a:r>
          </a:p>
          <a:p>
            <a:r>
              <a:rPr lang="en-US" dirty="0" smtClean="0"/>
              <a:t>CDNs provide an architectural solution to a performance problem</a:t>
            </a:r>
          </a:p>
          <a:p>
            <a:pPr lvl="1"/>
            <a:r>
              <a:rPr lang="en-US" dirty="0" smtClean="0"/>
              <a:t>Not brute-force</a:t>
            </a:r>
          </a:p>
          <a:p>
            <a:pPr lvl="1"/>
            <a:r>
              <a:rPr lang="en-US" dirty="0" smtClean="0"/>
              <a:t>Work smarter, not harder</a:t>
            </a:r>
          </a:p>
        </p:txBody>
      </p:sp>
      <p:pic>
        <p:nvPicPr>
          <p:cNvPr id="9" name="Content Placeholder 8" descr="Abstract-CDN-v1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0" t="27076" r="6710" b="34176"/>
          <a:stretch/>
        </p:blipFill>
        <p:spPr>
          <a:xfrm>
            <a:off x="5167489" y="3858695"/>
            <a:ext cx="3976511" cy="2464741"/>
          </a:xfrm>
        </p:spPr>
      </p:pic>
      <p:pic>
        <p:nvPicPr>
          <p:cNvPr id="11" name="Content Placeholder 6" descr="Super-Abstract-CDN-v1a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7" t="44626" r="30938" b="37465"/>
          <a:stretch/>
        </p:blipFill>
        <p:spPr>
          <a:xfrm>
            <a:off x="1230765" y="4818604"/>
            <a:ext cx="3273313" cy="11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3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Examination of Data Portals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data portal functions (most portals have these)</a:t>
            </a:r>
          </a:p>
          <a:p>
            <a:pPr lvl="1"/>
            <a:r>
              <a:rPr lang="en-US" dirty="0" smtClean="0"/>
              <a:t>Search/query/discovery</a:t>
            </a:r>
          </a:p>
          <a:p>
            <a:pPr lvl="1"/>
            <a:r>
              <a:rPr lang="en-US" dirty="0" smtClean="0"/>
              <a:t>Data download method for data access</a:t>
            </a:r>
          </a:p>
          <a:p>
            <a:pPr lvl="1"/>
            <a:r>
              <a:rPr lang="en-US" dirty="0" smtClean="0"/>
              <a:t>GUI for browsing by humans</a:t>
            </a:r>
          </a:p>
          <a:p>
            <a:pPr lvl="1"/>
            <a:r>
              <a:rPr lang="en-US" dirty="0" smtClean="0"/>
              <a:t>API for machine access – ideally incorporates search/query + download</a:t>
            </a:r>
          </a:p>
          <a:p>
            <a:r>
              <a:rPr lang="en-US" dirty="0" smtClean="0"/>
              <a:t>Performance pain is primarily in the data download piece</a:t>
            </a:r>
          </a:p>
          <a:p>
            <a:pPr lvl="1"/>
            <a:r>
              <a:rPr lang="en-US" dirty="0" smtClean="0"/>
              <a:t>Rapid increase in data scale eclipsed legacy software stack capabilities</a:t>
            </a:r>
          </a:p>
          <a:p>
            <a:pPr lvl="1"/>
            <a:r>
              <a:rPr lang="en-US" dirty="0" smtClean="0"/>
              <a:t>Portal servers often stuck in enterprise network</a:t>
            </a:r>
          </a:p>
          <a:p>
            <a:r>
              <a:rPr lang="en-US" dirty="0" smtClean="0"/>
              <a:t>Can we “disassemble” the portal and put the pieces back together better?</a:t>
            </a:r>
          </a:p>
          <a:p>
            <a:pPr lvl="1"/>
            <a:r>
              <a:rPr lang="en-US" dirty="0" smtClean="0"/>
              <a:t>Use Science DMZ as a platform for the data piece</a:t>
            </a:r>
          </a:p>
          <a:p>
            <a:pPr lvl="1"/>
            <a:r>
              <a:rPr lang="en-US" dirty="0" smtClean="0"/>
              <a:t>Avoid placing complex software in the Science DMZ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EA20-4296-1F41-B5C0-947026B7619C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3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ESGF Node With Separate DTNs</a:t>
            </a:r>
            <a:endParaRPr lang="en-US" dirty="0"/>
          </a:p>
        </p:txBody>
      </p:sp>
      <p:pic>
        <p:nvPicPr>
          <p:cNvPr id="7" name="Content Placeholder 6" descr="modern-portal2-v9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0" b="15850"/>
          <a:stretch>
            <a:fillRect/>
          </a:stretch>
        </p:blipFill>
        <p:spPr>
          <a:xfrm>
            <a:off x="426224" y="1553731"/>
            <a:ext cx="8229600" cy="434448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EA20-4296-1F41-B5C0-947026B7619C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8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 In Depth – Security Controls</a:t>
            </a:r>
            <a:endParaRPr lang="en-US" dirty="0"/>
          </a:p>
        </p:txBody>
      </p:sp>
      <p:pic>
        <p:nvPicPr>
          <p:cNvPr id="7" name="Content Placeholder 6" descr="modern-portal-sec-v9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0" b="1585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EA20-4296-1F41-B5C0-947026B7619C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2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ESGF Deployment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Separate DTNs in a Science DMZ offer significant performance benefits</a:t>
            </a:r>
          </a:p>
          <a:p>
            <a:r>
              <a:rPr lang="en-US" sz="2400" dirty="0" smtClean="0"/>
              <a:t>One possible scenario – DTNs run GridFTP/Globus only</a:t>
            </a:r>
          </a:p>
          <a:p>
            <a:pPr lvl="1"/>
            <a:r>
              <a:rPr lang="en-US" sz="2400" dirty="0" smtClean="0"/>
              <a:t>HTTP/</a:t>
            </a:r>
            <a:r>
              <a:rPr lang="en-US" sz="2400" dirty="0" err="1" smtClean="0"/>
              <a:t>wget</a:t>
            </a:r>
            <a:r>
              <a:rPr lang="en-US" sz="2400" dirty="0" smtClean="0"/>
              <a:t> access remains as it is</a:t>
            </a:r>
          </a:p>
          <a:p>
            <a:pPr lvl="1"/>
            <a:r>
              <a:rPr lang="en-US" sz="2400" dirty="0" smtClean="0"/>
              <a:t>GridFTP URLs point to DTNs</a:t>
            </a:r>
          </a:p>
          <a:p>
            <a:r>
              <a:rPr lang="en-US" sz="2400" dirty="0" smtClean="0"/>
              <a:t>I have heard from several folks that the software supports this</a:t>
            </a:r>
          </a:p>
          <a:p>
            <a:pPr lvl="1"/>
            <a:r>
              <a:rPr lang="en-US" sz="2400" dirty="0" smtClean="0"/>
              <a:t>Separation of components</a:t>
            </a:r>
          </a:p>
          <a:p>
            <a:pPr lvl="1"/>
            <a:r>
              <a:rPr lang="en-US" sz="2400" dirty="0" smtClean="0"/>
              <a:t>Ability to run different services on different hosts (in different networks)</a:t>
            </a:r>
          </a:p>
          <a:p>
            <a:r>
              <a:rPr lang="en-US" sz="2400" dirty="0" smtClean="0"/>
              <a:t>Deployment model is all that needs to change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EA20-4296-1F41-B5C0-947026B7619C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87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9" y="1666240"/>
            <a:ext cx="7762875" cy="2082800"/>
          </a:xfrm>
        </p:spPr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69267"/>
            <a:ext cx="3912903" cy="132503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/>
              <a:t>Eli Dart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/>
              <a:t>Energy Sciences Network (ESnet)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/>
              <a:t>Lawrence Berkeley National Laboratory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http://fasterdata.es.net/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http://my.es.net/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http://www.es.net/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827303" y="3878507"/>
            <a:ext cx="0" cy="12842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40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EA20-4296-1F41-B5C0-947026B7619C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Science DMZ intro – motivation and summary</a:t>
            </a:r>
          </a:p>
          <a:p>
            <a:endParaRPr lang="en-US" sz="2800" dirty="0" smtClean="0"/>
          </a:p>
          <a:p>
            <a:r>
              <a:rPr lang="en-US" sz="2800" dirty="0" smtClean="0"/>
              <a:t>Reconsidering architecture</a:t>
            </a:r>
          </a:p>
          <a:p>
            <a:endParaRPr lang="en-US" sz="2800" dirty="0" smtClean="0"/>
          </a:p>
          <a:p>
            <a:r>
              <a:rPr lang="en-US" sz="2800" dirty="0" smtClean="0"/>
              <a:t>Possible future ESGF deployment design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805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7423"/>
            <a:ext cx="8229600" cy="469217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Networks are an essential part of data-intensive science</a:t>
            </a:r>
          </a:p>
          <a:p>
            <a:pPr lvl="1"/>
            <a:r>
              <a:rPr lang="en-US" dirty="0" smtClean="0"/>
              <a:t>Connect data sources to data analysis</a:t>
            </a:r>
          </a:p>
          <a:p>
            <a:pPr lvl="1"/>
            <a:r>
              <a:rPr lang="en-US" dirty="0" smtClean="0"/>
              <a:t>Connect collaborators to each other</a:t>
            </a:r>
          </a:p>
          <a:p>
            <a:pPr lvl="1"/>
            <a:r>
              <a:rPr lang="en-US" dirty="0" smtClean="0"/>
              <a:t>Enable machine-consumable interfaces to data and analysis resources (e.g. portals), automation, scale</a:t>
            </a:r>
          </a:p>
          <a:p>
            <a:r>
              <a:rPr lang="en-US" sz="2400" dirty="0" smtClean="0">
                <a:solidFill>
                  <a:schemeClr val="accent2"/>
                </a:solidFill>
              </a:rPr>
              <a:t>Performance is critical</a:t>
            </a:r>
          </a:p>
          <a:p>
            <a:pPr lvl="1"/>
            <a:r>
              <a:rPr lang="en-US" dirty="0" smtClean="0"/>
              <a:t>Exponential data growth</a:t>
            </a:r>
          </a:p>
          <a:p>
            <a:pPr lvl="1"/>
            <a:r>
              <a:rPr lang="en-US" dirty="0" smtClean="0"/>
              <a:t>Constant human factors</a:t>
            </a:r>
          </a:p>
          <a:p>
            <a:pPr lvl="1"/>
            <a:r>
              <a:rPr lang="en-US" dirty="0" smtClean="0"/>
              <a:t>Data movement and data analysis must keep up</a:t>
            </a:r>
          </a:p>
          <a:p>
            <a:pPr lvl="0">
              <a:buClr>
                <a:srgbClr val="2DB2CF"/>
              </a:buClr>
            </a:pPr>
            <a:r>
              <a:rPr lang="en-US" sz="2400" dirty="0" smtClean="0">
                <a:solidFill>
                  <a:schemeClr val="accent2"/>
                </a:solidFill>
              </a:rPr>
              <a:t>Effective use of wide area (long-haul) networks by scientists has historically been difficult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99300" cy="1143000"/>
          </a:xfrm>
        </p:spPr>
        <p:txBody>
          <a:bodyPr/>
          <a:lstStyle/>
          <a:p>
            <a:r>
              <a:rPr lang="en-US" sz="3200" smtClean="0"/>
              <a:t>Motivation</a:t>
            </a:r>
            <a:endParaRPr lang="en-US" sz="32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05997" y="6584157"/>
            <a:ext cx="3238500" cy="182562"/>
          </a:xfrm>
        </p:spPr>
        <p:txBody>
          <a:bodyPr/>
          <a:lstStyle/>
          <a:p>
            <a:pPr>
              <a:defRPr/>
            </a:pPr>
            <a:fld id="{A4C066DF-968D-2340-B25E-66D46178BCB9}" type="slidenum">
              <a:rPr lang="en-US" sz="800">
                <a:solidFill>
                  <a:prstClr val="black"/>
                </a:solidFill>
                <a:latin typeface="Arial"/>
              </a:rPr>
              <a:pPr>
                <a:defRPr/>
              </a:pPr>
              <a:t>3</a:t>
            </a:fld>
            <a:r>
              <a:rPr lang="en-US" sz="800" dirty="0">
                <a:solidFill>
                  <a:prstClr val="black"/>
                </a:solidFill>
                <a:latin typeface="Arial"/>
              </a:rPr>
              <a:t> – ESnet Science Engagement (</a:t>
            </a:r>
            <a:r>
              <a:rPr lang="en-US" sz="800" dirty="0">
                <a:solidFill>
                  <a:prstClr val="black"/>
                </a:solidFill>
                <a:latin typeface="Arial"/>
                <a:hlinkClick r:id="rId3"/>
              </a:rPr>
              <a:t>engage@es.net</a:t>
            </a:r>
            <a:r>
              <a:rPr lang="en-US" sz="800" dirty="0">
                <a:solidFill>
                  <a:prstClr val="black"/>
                </a:solidFill>
                <a:latin typeface="Arial"/>
              </a:rPr>
              <a:t>) - </a:t>
            </a:r>
            <a:fld id="{087BE274-2920-464F-BD83-825BA3315F3E}" type="datetime1">
              <a:rPr lang="en-US" sz="800">
                <a:solidFill>
                  <a:prstClr val="black"/>
                </a:solidFill>
                <a:latin typeface="Arial"/>
              </a:rPr>
              <a:pPr>
                <a:defRPr/>
              </a:pPr>
              <a:t>12/10/15</a:t>
            </a:fld>
            <a:endParaRPr lang="en-US" sz="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Text Placeholder 7"/>
          <p:cNvSpPr txBox="1">
            <a:spLocks/>
          </p:cNvSpPr>
          <p:nvPr/>
        </p:nvSpPr>
        <p:spPr bwMode="auto">
          <a:xfrm>
            <a:off x="7239000" y="6675438"/>
            <a:ext cx="19304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457200" indent="-2286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Lucida Grande" charset="0"/>
              <a:buChar char="-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3pPr>
            <a:lvl4pPr marL="914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sz="900" dirty="0" smtClean="0">
                <a:ea typeface="+mn-ea"/>
                <a:cs typeface="+mn-cs"/>
              </a:rPr>
              <a:t>© 2015, Energy Sciences Network</a:t>
            </a:r>
          </a:p>
        </p:txBody>
      </p:sp>
    </p:spTree>
    <p:extLst>
      <p:ext uri="{BB962C8B-B14F-4D97-AF65-F5344CB8AC3E}">
        <p14:creationId xmlns:p14="http://schemas.microsoft.com/office/powerpoint/2010/main" val="2951464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The Central Role of the Network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2900"/>
            <a:ext cx="8229600" cy="4703763"/>
          </a:xfrm>
        </p:spPr>
        <p:txBody>
          <a:bodyPr>
            <a:normAutofit/>
          </a:bodyPr>
          <a:lstStyle/>
          <a:p>
            <a:r>
              <a:rPr lang="en-US" sz="1900" dirty="0" smtClean="0"/>
              <a:t>The very structure of modern science assumes science networks exist: high performance, feature rich, global scope</a:t>
            </a:r>
          </a:p>
          <a:p>
            <a:r>
              <a:rPr lang="en-US" sz="1900" dirty="0">
                <a:sym typeface="Wingdings"/>
              </a:rPr>
              <a:t>For ESGF this means several things</a:t>
            </a:r>
            <a:endParaRPr lang="en-US" sz="1800" dirty="0">
              <a:sym typeface="Wingdings"/>
            </a:endParaRPr>
          </a:p>
          <a:p>
            <a:pPr lvl="1"/>
            <a:r>
              <a:rPr lang="en-US" sz="1900" dirty="0">
                <a:sym typeface="Wingdings"/>
              </a:rPr>
              <a:t>Distributed ESGF data archive enabled by </a:t>
            </a:r>
            <a:r>
              <a:rPr lang="en-US" sz="1900" dirty="0" smtClean="0">
                <a:sym typeface="Wingdings"/>
              </a:rPr>
              <a:t>networks</a:t>
            </a:r>
          </a:p>
          <a:p>
            <a:pPr lvl="1"/>
            <a:r>
              <a:rPr lang="en-US" sz="1900" dirty="0" smtClean="0">
                <a:sym typeface="Wingdings"/>
              </a:rPr>
              <a:t>Portal services accessed over networks</a:t>
            </a:r>
          </a:p>
          <a:p>
            <a:pPr lvl="1"/>
            <a:r>
              <a:rPr lang="en-US" sz="1900" dirty="0" smtClean="0">
                <a:sym typeface="Wingdings"/>
              </a:rPr>
              <a:t>Leverage networks to keep up with data scale</a:t>
            </a:r>
            <a:endParaRPr lang="en-US" sz="1900" dirty="0" smtClean="0"/>
          </a:p>
          <a:p>
            <a:r>
              <a:rPr lang="en-US" sz="1900" dirty="0" smtClean="0"/>
              <a:t>What is “The Network” anyway?</a:t>
            </a:r>
          </a:p>
          <a:p>
            <a:pPr lvl="1"/>
            <a:r>
              <a:rPr lang="en-US" sz="1800" dirty="0" smtClean="0">
                <a:sym typeface="Wingdings"/>
              </a:rPr>
              <a:t>“</a:t>
            </a:r>
            <a:r>
              <a:rPr lang="en-US" sz="1800" dirty="0">
                <a:sym typeface="Wingdings"/>
              </a:rPr>
              <a:t>The Network” is the set of devices and applications involved in the use of a remote </a:t>
            </a:r>
            <a:r>
              <a:rPr lang="en-US" sz="1800" dirty="0" smtClean="0">
                <a:sym typeface="Wingdings"/>
              </a:rPr>
              <a:t>resource</a:t>
            </a:r>
          </a:p>
          <a:p>
            <a:pPr lvl="2"/>
            <a:r>
              <a:rPr lang="en-US" sz="1800" dirty="0" smtClean="0">
                <a:sym typeface="Wingdings"/>
              </a:rPr>
              <a:t>This is not about supercomputer interconnects</a:t>
            </a:r>
          </a:p>
          <a:p>
            <a:pPr lvl="2"/>
            <a:r>
              <a:rPr lang="en-US" sz="1800" dirty="0" smtClean="0">
                <a:sym typeface="Wingdings"/>
              </a:rPr>
              <a:t>This is about data flow from experiment to analysis, between facilities, etc.</a:t>
            </a:r>
            <a:endParaRPr lang="en-US" sz="1800" dirty="0">
              <a:sym typeface="Wingdings"/>
            </a:endParaRPr>
          </a:p>
          <a:p>
            <a:pPr lvl="1"/>
            <a:r>
              <a:rPr lang="en-US" sz="1800" dirty="0" smtClean="0">
                <a:sym typeface="Wingdings"/>
              </a:rPr>
              <a:t>User interfaces for “</a:t>
            </a:r>
            <a:r>
              <a:rPr lang="en-US" sz="1800" dirty="0">
                <a:sym typeface="Wingdings"/>
              </a:rPr>
              <a:t>The </a:t>
            </a:r>
            <a:r>
              <a:rPr lang="en-US" sz="1800" dirty="0" smtClean="0">
                <a:sym typeface="Wingdings"/>
              </a:rPr>
              <a:t>Network” – portal, data transfer tool, workflow engine</a:t>
            </a:r>
          </a:p>
          <a:p>
            <a:pPr lvl="1"/>
            <a:r>
              <a:rPr lang="en-US" sz="1800" dirty="0" smtClean="0">
                <a:sym typeface="Wingdings"/>
              </a:rPr>
              <a:t>Therefore, servers and applications must also be considered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305997" y="6584157"/>
            <a:ext cx="3238500" cy="182562"/>
          </a:xfrm>
        </p:spPr>
        <p:txBody>
          <a:bodyPr/>
          <a:lstStyle/>
          <a:p>
            <a:pPr>
              <a:defRPr/>
            </a:pPr>
            <a:fld id="{A4C066DF-968D-2340-B25E-66D46178BCB9}" type="slidenum">
              <a:rPr lang="en-US" sz="800">
                <a:solidFill>
                  <a:prstClr val="black"/>
                </a:solidFill>
                <a:latin typeface="Arial"/>
              </a:rPr>
              <a:pPr>
                <a:defRPr/>
              </a:pPr>
              <a:t>4</a:t>
            </a:fld>
            <a:r>
              <a:rPr lang="en-US" sz="800" dirty="0">
                <a:solidFill>
                  <a:prstClr val="black"/>
                </a:solidFill>
                <a:latin typeface="Arial"/>
              </a:rPr>
              <a:t> – ESnet Science Engagement (</a:t>
            </a:r>
            <a:r>
              <a:rPr lang="en-US" sz="800" dirty="0">
                <a:solidFill>
                  <a:prstClr val="black"/>
                </a:solidFill>
                <a:latin typeface="Arial"/>
                <a:hlinkClick r:id="rId3"/>
              </a:rPr>
              <a:t>engage@es.net</a:t>
            </a:r>
            <a:r>
              <a:rPr lang="en-US" sz="800" dirty="0">
                <a:solidFill>
                  <a:prstClr val="black"/>
                </a:solidFill>
                <a:latin typeface="Arial"/>
              </a:rPr>
              <a:t>) - </a:t>
            </a:r>
            <a:fld id="{087BE274-2920-464F-BD83-825BA3315F3E}" type="datetime1">
              <a:rPr lang="en-US" sz="800">
                <a:solidFill>
                  <a:prstClr val="black"/>
                </a:solidFill>
                <a:latin typeface="Arial"/>
              </a:rPr>
              <a:pPr>
                <a:defRPr/>
              </a:pPr>
              <a:t>12/10/15</a:t>
            </a:fld>
            <a:endParaRPr lang="en-US" sz="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Text Placeholder 7"/>
          <p:cNvSpPr txBox="1">
            <a:spLocks/>
          </p:cNvSpPr>
          <p:nvPr/>
        </p:nvSpPr>
        <p:spPr bwMode="auto">
          <a:xfrm>
            <a:off x="7239000" y="6675438"/>
            <a:ext cx="19304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457200" indent="-2286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Lucida Grande" charset="0"/>
              <a:buChar char="-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3pPr>
            <a:lvl4pPr marL="914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sz="900" dirty="0" smtClean="0">
                <a:ea typeface="+mn-ea"/>
                <a:cs typeface="+mn-cs"/>
              </a:rPr>
              <a:t>© 2015, Energy Sciences Network</a:t>
            </a:r>
          </a:p>
        </p:txBody>
      </p:sp>
    </p:spTree>
    <p:extLst>
      <p:ext uri="{BB962C8B-B14F-4D97-AF65-F5344CB8AC3E}">
        <p14:creationId xmlns:p14="http://schemas.microsoft.com/office/powerpoint/2010/main" val="173655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TCP – Ubiquitous and Fragile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Networks provide connectivity between hosts – how do hosts see the network?</a:t>
            </a:r>
          </a:p>
          <a:p>
            <a:pPr lvl="1"/>
            <a:r>
              <a:rPr lang="en-US" dirty="0" smtClean="0"/>
              <a:t>From an application’s perspective, the interface to “the other end” is a socket</a:t>
            </a:r>
          </a:p>
          <a:p>
            <a:pPr lvl="1"/>
            <a:r>
              <a:rPr lang="en-US" dirty="0" smtClean="0"/>
              <a:t>Communication is between applications – mostly over TCP</a:t>
            </a:r>
          </a:p>
          <a:p>
            <a:r>
              <a:rPr lang="en-US" dirty="0" smtClean="0"/>
              <a:t>TCP – the fragile workhorse</a:t>
            </a:r>
          </a:p>
          <a:p>
            <a:pPr lvl="1"/>
            <a:r>
              <a:rPr lang="en-US" dirty="0" smtClean="0"/>
              <a:t>TCP is (for very good reasons) timid – packet loss is interpreted as congestion</a:t>
            </a:r>
          </a:p>
          <a:p>
            <a:pPr lvl="1"/>
            <a:r>
              <a:rPr lang="en-US" dirty="0" smtClean="0"/>
              <a:t>Like </a:t>
            </a:r>
            <a:r>
              <a:rPr lang="en-US" dirty="0"/>
              <a:t>it or not, TCP is used for the vast majority of data transfer </a:t>
            </a:r>
            <a:r>
              <a:rPr lang="en-US" dirty="0" smtClean="0"/>
              <a:t>applications (more than 95% of ESnet traffic is TCP)</a:t>
            </a:r>
          </a:p>
          <a:p>
            <a:pPr lvl="1"/>
            <a:r>
              <a:rPr lang="en-US" dirty="0"/>
              <a:t>Packet loss in conjunction with latency is a performance </a:t>
            </a:r>
            <a:r>
              <a:rPr lang="en-US" dirty="0" smtClean="0"/>
              <a:t>killer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305997" y="6584157"/>
            <a:ext cx="3238500" cy="182562"/>
          </a:xfrm>
        </p:spPr>
        <p:txBody>
          <a:bodyPr/>
          <a:lstStyle/>
          <a:p>
            <a:pPr>
              <a:defRPr/>
            </a:pPr>
            <a:fld id="{A4C066DF-968D-2340-B25E-66D46178BCB9}" type="slidenum">
              <a:rPr lang="en-US" sz="800">
                <a:solidFill>
                  <a:prstClr val="black"/>
                </a:solidFill>
                <a:latin typeface="Arial"/>
              </a:rPr>
              <a:pPr>
                <a:defRPr/>
              </a:pPr>
              <a:t>5</a:t>
            </a:fld>
            <a:r>
              <a:rPr lang="en-US" sz="800" dirty="0">
                <a:solidFill>
                  <a:prstClr val="black"/>
                </a:solidFill>
                <a:latin typeface="Arial"/>
              </a:rPr>
              <a:t> – ESnet Science Engagement (</a:t>
            </a:r>
            <a:r>
              <a:rPr lang="en-US" sz="800" dirty="0">
                <a:solidFill>
                  <a:prstClr val="black"/>
                </a:solidFill>
                <a:latin typeface="Arial"/>
                <a:hlinkClick r:id="rId3"/>
              </a:rPr>
              <a:t>engage@es.net</a:t>
            </a:r>
            <a:r>
              <a:rPr lang="en-US" sz="800" dirty="0">
                <a:solidFill>
                  <a:prstClr val="black"/>
                </a:solidFill>
                <a:latin typeface="Arial"/>
              </a:rPr>
              <a:t>) - </a:t>
            </a:r>
            <a:fld id="{087BE274-2920-464F-BD83-825BA3315F3E}" type="datetime1">
              <a:rPr lang="en-US" sz="800">
                <a:solidFill>
                  <a:prstClr val="black"/>
                </a:solidFill>
                <a:latin typeface="Arial"/>
              </a:rPr>
              <a:pPr>
                <a:defRPr/>
              </a:pPr>
              <a:t>12/10/15</a:t>
            </a:fld>
            <a:endParaRPr lang="en-US" sz="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Text Placeholder 7"/>
          <p:cNvSpPr txBox="1">
            <a:spLocks/>
          </p:cNvSpPr>
          <p:nvPr/>
        </p:nvSpPr>
        <p:spPr bwMode="auto">
          <a:xfrm>
            <a:off x="7239000" y="6675438"/>
            <a:ext cx="19304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457200" indent="-2286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Lucida Grande" charset="0"/>
              <a:buChar char="-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3pPr>
            <a:lvl4pPr marL="914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sz="900" dirty="0" smtClean="0">
                <a:ea typeface="+mn-ea"/>
                <a:cs typeface="+mn-cs"/>
              </a:rPr>
              <a:t>© 2015, Energy Sciences Network</a:t>
            </a:r>
          </a:p>
        </p:txBody>
      </p:sp>
    </p:spTree>
    <p:extLst>
      <p:ext uri="{BB962C8B-B14F-4D97-AF65-F5344CB8AC3E}">
        <p14:creationId xmlns:p14="http://schemas.microsoft.com/office/powerpoint/2010/main" val="306449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396875" y="11113"/>
            <a:ext cx="7285038" cy="1143000"/>
          </a:xfrm>
        </p:spPr>
        <p:txBody>
          <a:bodyPr/>
          <a:lstStyle/>
          <a:p>
            <a:r>
              <a:rPr lang="en-US">
                <a:latin typeface="Arial Narrow" charset="0"/>
              </a:rPr>
              <a:t>A small amount of packet loss makes a huge difference in TCP performance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 Narrow" charset="0"/>
            </a:endParaRP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163" y="1362075"/>
            <a:ext cx="8767762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2171700" y="3455988"/>
            <a:ext cx="838200" cy="466725"/>
          </a:xfrm>
          <a:prstGeom prst="wedgeRoundRectCallout">
            <a:avLst>
              <a:gd name="adj1" fmla="val -143822"/>
              <a:gd name="adj2" fmla="val -40114"/>
              <a:gd name="adj3" fmla="val 16667"/>
            </a:avLst>
          </a:prstGeom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 defTabSz="914400" eaLnBrk="0" hangingPunct="0">
              <a:defRPr/>
            </a:pPr>
            <a:r>
              <a:rPr lang="en-US" sz="1200" dirty="0">
                <a:solidFill>
                  <a:srgbClr val="000000"/>
                </a:solidFill>
                <a:ea typeface="+mn-ea"/>
                <a:cs typeface="Arial" charset="0"/>
              </a:rPr>
              <a:t>Metro Area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430463" y="2506663"/>
            <a:ext cx="836612" cy="633412"/>
          </a:xfrm>
          <a:prstGeom prst="wedgeRoundRectCallout">
            <a:avLst>
              <a:gd name="adj1" fmla="val -227975"/>
              <a:gd name="adj2" fmla="val -85359"/>
              <a:gd name="adj3" fmla="val 16667"/>
            </a:avLst>
          </a:prstGeom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 defTabSz="914400" eaLnBrk="0" hangingPunct="0">
              <a:defRPr/>
            </a:pPr>
            <a:r>
              <a:rPr lang="en-US" sz="1200" dirty="0">
                <a:solidFill>
                  <a:srgbClr val="000000"/>
                </a:solidFill>
                <a:ea typeface="+mn-ea"/>
                <a:cs typeface="Arial" charset="0"/>
              </a:rPr>
              <a:t>Local</a:t>
            </a:r>
          </a:p>
          <a:p>
            <a:pPr algn="ctr" defTabSz="914400" eaLnBrk="0" hangingPunct="0">
              <a:defRPr/>
            </a:pPr>
            <a:r>
              <a:rPr lang="en-US" sz="1200" dirty="0">
                <a:solidFill>
                  <a:srgbClr val="000000"/>
                </a:solidFill>
                <a:ea typeface="+mn-ea"/>
                <a:cs typeface="Arial" charset="0"/>
              </a:rPr>
              <a:t>(LAN)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392488" y="3467100"/>
            <a:ext cx="836612" cy="465138"/>
          </a:xfrm>
          <a:prstGeom prst="wedgeRoundRectCallout">
            <a:avLst>
              <a:gd name="adj1" fmla="val -204254"/>
              <a:gd name="adj2" fmla="val 221554"/>
              <a:gd name="adj3" fmla="val 16667"/>
            </a:avLst>
          </a:prstGeom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 defTabSz="914400" eaLnBrk="0" hangingPunct="0">
              <a:defRPr/>
            </a:pPr>
            <a:r>
              <a:rPr lang="en-US" sz="1200" dirty="0">
                <a:solidFill>
                  <a:srgbClr val="000000"/>
                </a:solidFill>
                <a:ea typeface="+mn-ea"/>
                <a:cs typeface="Arial" charset="0"/>
              </a:rPr>
              <a:t>Regional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043488" y="3790950"/>
            <a:ext cx="928687" cy="465138"/>
          </a:xfrm>
          <a:prstGeom prst="wedgeRoundRectCallout">
            <a:avLst>
              <a:gd name="adj1" fmla="val 162253"/>
              <a:gd name="adj2" fmla="val 205386"/>
              <a:gd name="adj3" fmla="val 16667"/>
            </a:avLst>
          </a:prstGeom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 defTabSz="914400" eaLnBrk="0" hangingPunct="0">
              <a:defRPr/>
            </a:pPr>
            <a:r>
              <a:rPr lang="en-US" sz="1200" dirty="0">
                <a:solidFill>
                  <a:srgbClr val="000000"/>
                </a:solidFill>
                <a:ea typeface="+mn-ea"/>
                <a:cs typeface="Arial" charset="0"/>
              </a:rPr>
              <a:t>Continental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18313" y="3117850"/>
            <a:ext cx="1281112" cy="465138"/>
          </a:xfrm>
          <a:prstGeom prst="wedgeRoundRectCallout">
            <a:avLst>
              <a:gd name="adj1" fmla="val 105870"/>
              <a:gd name="adj2" fmla="val 348839"/>
              <a:gd name="adj3" fmla="val 16667"/>
            </a:avLst>
          </a:prstGeom>
          <a:ln w="12700">
            <a:solidFill>
              <a:schemeClr val="tx1"/>
            </a:solidFill>
          </a:ln>
        </p:spPr>
        <p:txBody>
          <a:bodyPr lIns="0" tIns="0" rIns="0" bIns="0" anchor="ctr"/>
          <a:lstStyle/>
          <a:p>
            <a:pPr algn="ctr" defTabSz="914400" eaLnBrk="0" hangingPunct="0">
              <a:defRPr/>
            </a:pPr>
            <a:r>
              <a:rPr lang="en-US" sz="1200" dirty="0">
                <a:solidFill>
                  <a:srgbClr val="000000"/>
                </a:solidFill>
                <a:ea typeface="+mn-ea"/>
                <a:cs typeface="Arial" charset="0"/>
              </a:rPr>
              <a:t>International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5872163"/>
            <a:ext cx="835025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526338" y="6189663"/>
            <a:ext cx="1281112" cy="0"/>
          </a:xfrm>
          <a:prstGeom prst="line">
            <a:avLst/>
          </a:prstGeom>
          <a:ln w="76200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83188" y="6196013"/>
            <a:ext cx="1281112" cy="0"/>
          </a:xfrm>
          <a:prstGeom prst="line">
            <a:avLst/>
          </a:prstGeom>
          <a:ln w="76200">
            <a:solidFill>
              <a:srgbClr val="9FC244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57488" y="6189663"/>
            <a:ext cx="12811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" y="6188075"/>
            <a:ext cx="1281113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67" name="TextBox 23"/>
          <p:cNvSpPr txBox="1">
            <a:spLocks noChangeArrowheads="1"/>
          </p:cNvSpPr>
          <p:nvPr/>
        </p:nvSpPr>
        <p:spPr bwMode="auto">
          <a:xfrm>
            <a:off x="361950" y="5881688"/>
            <a:ext cx="1778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/>
              <a:t>Measured (TCP Reno)</a:t>
            </a:r>
          </a:p>
        </p:txBody>
      </p:sp>
      <p:sp>
        <p:nvSpPr>
          <p:cNvPr id="23568" name="TextBox 24"/>
          <p:cNvSpPr txBox="1">
            <a:spLocks noChangeArrowheads="1"/>
          </p:cNvSpPr>
          <p:nvPr/>
        </p:nvSpPr>
        <p:spPr bwMode="auto">
          <a:xfrm>
            <a:off x="2660650" y="5880100"/>
            <a:ext cx="156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/>
              <a:t>Measured (HTCP)</a:t>
            </a:r>
          </a:p>
        </p:txBody>
      </p:sp>
      <p:sp>
        <p:nvSpPr>
          <p:cNvPr id="23569" name="TextBox 25"/>
          <p:cNvSpPr txBox="1">
            <a:spLocks noChangeArrowheads="1"/>
          </p:cNvSpPr>
          <p:nvPr/>
        </p:nvSpPr>
        <p:spPr bwMode="auto">
          <a:xfrm>
            <a:off x="5081588" y="5880100"/>
            <a:ext cx="19843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/>
              <a:t>Theoretical (TCP Reno)</a:t>
            </a:r>
          </a:p>
        </p:txBody>
      </p:sp>
      <p:sp>
        <p:nvSpPr>
          <p:cNvPr id="23570" name="TextBox 26"/>
          <p:cNvSpPr txBox="1">
            <a:spLocks noChangeArrowheads="1"/>
          </p:cNvSpPr>
          <p:nvPr/>
        </p:nvSpPr>
        <p:spPr bwMode="auto">
          <a:xfrm>
            <a:off x="7426325" y="5878513"/>
            <a:ext cx="17319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/>
              <a:t>Measured (no loss)</a:t>
            </a:r>
          </a:p>
        </p:txBody>
      </p:sp>
      <p:sp>
        <p:nvSpPr>
          <p:cNvPr id="23571" name="TextBox 13"/>
          <p:cNvSpPr txBox="1">
            <a:spLocks noChangeArrowheads="1"/>
          </p:cNvSpPr>
          <p:nvPr/>
        </p:nvSpPr>
        <p:spPr bwMode="auto">
          <a:xfrm>
            <a:off x="3448050" y="2514600"/>
            <a:ext cx="3387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/>
              <a:t>With loss, high performance  beyond metro distances is essentially impossible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305997" y="6584157"/>
            <a:ext cx="3238500" cy="182562"/>
          </a:xfrm>
        </p:spPr>
        <p:txBody>
          <a:bodyPr/>
          <a:lstStyle/>
          <a:p>
            <a:pPr>
              <a:defRPr/>
            </a:pPr>
            <a:fld id="{A4C066DF-968D-2340-B25E-66D46178BCB9}" type="slidenum">
              <a:rPr lang="en-US" sz="800">
                <a:solidFill>
                  <a:prstClr val="black"/>
                </a:solidFill>
                <a:latin typeface="Arial"/>
              </a:rPr>
              <a:pPr>
                <a:defRPr/>
              </a:pPr>
              <a:t>6</a:t>
            </a:fld>
            <a:r>
              <a:rPr lang="en-US" sz="800" dirty="0">
                <a:solidFill>
                  <a:prstClr val="black"/>
                </a:solidFill>
                <a:latin typeface="Arial"/>
              </a:rPr>
              <a:t> – ESnet Science Engagement (</a:t>
            </a:r>
            <a:r>
              <a:rPr lang="en-US" sz="800" dirty="0">
                <a:solidFill>
                  <a:prstClr val="black"/>
                </a:solidFill>
                <a:latin typeface="Arial"/>
                <a:hlinkClick r:id="rId4"/>
              </a:rPr>
              <a:t>engage@es.net</a:t>
            </a:r>
            <a:r>
              <a:rPr lang="en-US" sz="800" dirty="0">
                <a:solidFill>
                  <a:prstClr val="black"/>
                </a:solidFill>
                <a:latin typeface="Arial"/>
              </a:rPr>
              <a:t>) - </a:t>
            </a:r>
            <a:fld id="{087BE274-2920-464F-BD83-825BA3315F3E}" type="datetime1">
              <a:rPr lang="en-US" sz="800">
                <a:solidFill>
                  <a:prstClr val="black"/>
                </a:solidFill>
                <a:latin typeface="Arial"/>
              </a:rPr>
              <a:pPr>
                <a:defRPr/>
              </a:pPr>
              <a:t>12/10/15</a:t>
            </a:fld>
            <a:endParaRPr lang="en-US" sz="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7" name="Text Placeholder 7"/>
          <p:cNvSpPr txBox="1">
            <a:spLocks/>
          </p:cNvSpPr>
          <p:nvPr/>
        </p:nvSpPr>
        <p:spPr bwMode="auto">
          <a:xfrm>
            <a:off x="7239000" y="6675438"/>
            <a:ext cx="19304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457200" indent="-2286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Lucida Grande" charset="0"/>
              <a:buChar char="-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3pPr>
            <a:lvl4pPr marL="914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sz="900" dirty="0" smtClean="0">
                <a:ea typeface="+mn-ea"/>
                <a:cs typeface="+mn-cs"/>
              </a:rPr>
              <a:t>© 2015, Energy Sciences Network</a:t>
            </a:r>
          </a:p>
        </p:txBody>
      </p:sp>
    </p:spTree>
    <p:extLst>
      <p:ext uri="{BB962C8B-B14F-4D97-AF65-F5344CB8AC3E}">
        <p14:creationId xmlns:p14="http://schemas.microsoft.com/office/powerpoint/2010/main" val="2863065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652"/>
            <a:ext cx="7416800" cy="1143000"/>
          </a:xfrm>
        </p:spPr>
        <p:txBody>
          <a:bodyPr/>
          <a:lstStyle/>
          <a:p>
            <a:r>
              <a:rPr lang="en-US" sz="3200" dirty="0"/>
              <a:t>Science </a:t>
            </a:r>
            <a:r>
              <a:rPr lang="en-US" sz="3200" dirty="0" smtClean="0"/>
              <a:t>DMZ Design Pattern (Abstract)</a:t>
            </a:r>
            <a:endParaRPr lang="en-US" sz="3200" dirty="0"/>
          </a:p>
        </p:txBody>
      </p:sp>
      <p:pic>
        <p:nvPicPr>
          <p:cNvPr id="6" name="Content Placeholder 5" descr="science-dmz-simple.pdf"/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305" t="9838" r="18675" b="12887"/>
          <a:stretch/>
        </p:blipFill>
        <p:spPr>
          <a:xfrm rot="5400000">
            <a:off x="1950704" y="-511451"/>
            <a:ext cx="5268779" cy="8229602"/>
          </a:xfrm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05997" y="6584157"/>
            <a:ext cx="3238500" cy="182562"/>
          </a:xfrm>
        </p:spPr>
        <p:txBody>
          <a:bodyPr/>
          <a:lstStyle/>
          <a:p>
            <a:pPr>
              <a:defRPr/>
            </a:pPr>
            <a:fld id="{A4C066DF-968D-2340-B25E-66D46178BCB9}" type="slidenum">
              <a:rPr lang="en-US" sz="800">
                <a:solidFill>
                  <a:prstClr val="black"/>
                </a:solidFill>
                <a:latin typeface="Arial"/>
              </a:rPr>
              <a:pPr>
                <a:defRPr/>
              </a:pPr>
              <a:t>7</a:t>
            </a:fld>
            <a:r>
              <a:rPr lang="en-US" sz="800" dirty="0">
                <a:solidFill>
                  <a:prstClr val="black"/>
                </a:solidFill>
                <a:latin typeface="Arial"/>
              </a:rPr>
              <a:t> – ESnet Science Engagement (</a:t>
            </a:r>
            <a:r>
              <a:rPr lang="en-US" sz="800" dirty="0">
                <a:solidFill>
                  <a:prstClr val="black"/>
                </a:solidFill>
                <a:latin typeface="Arial"/>
                <a:hlinkClick r:id="rId4"/>
              </a:rPr>
              <a:t>engage@es.net</a:t>
            </a:r>
            <a:r>
              <a:rPr lang="en-US" sz="800" dirty="0">
                <a:solidFill>
                  <a:prstClr val="black"/>
                </a:solidFill>
                <a:latin typeface="Arial"/>
              </a:rPr>
              <a:t>) - </a:t>
            </a:r>
            <a:fld id="{087BE274-2920-464F-BD83-825BA3315F3E}" type="datetime1">
              <a:rPr lang="en-US" sz="800">
                <a:solidFill>
                  <a:prstClr val="black"/>
                </a:solidFill>
                <a:latin typeface="Arial"/>
              </a:rPr>
              <a:pPr>
                <a:defRPr/>
              </a:pPr>
              <a:t>12/10/15</a:t>
            </a:fld>
            <a:endParaRPr lang="en-US" sz="8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2" name="Text Placeholder 7"/>
          <p:cNvSpPr txBox="1">
            <a:spLocks/>
          </p:cNvSpPr>
          <p:nvPr/>
        </p:nvSpPr>
        <p:spPr bwMode="auto">
          <a:xfrm>
            <a:off x="7239000" y="6675438"/>
            <a:ext cx="19304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ts val="12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ＭＳ Ｐゴシック" pitchFamily="-108" charset="-128"/>
                <a:cs typeface="ＭＳ Ｐゴシック" pitchFamily="-108" charset="-128"/>
              </a:defRPr>
            </a:lvl1pPr>
            <a:lvl2pPr marL="457200" indent="-2286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SzPct val="10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2pPr>
            <a:lvl3pPr marL="685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Font typeface="Lucida Grande" charset="0"/>
              <a:buChar char="-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3pPr>
            <a:lvl4pPr marL="914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8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sz="900" dirty="0" smtClean="0">
                <a:ea typeface="+mn-ea"/>
                <a:cs typeface="+mn-cs"/>
              </a:rPr>
              <a:t>© 2015, Energy Sciences Network</a:t>
            </a:r>
          </a:p>
        </p:txBody>
      </p:sp>
    </p:spTree>
    <p:extLst>
      <p:ext uri="{BB962C8B-B14F-4D97-AF65-F5344CB8AC3E}">
        <p14:creationId xmlns:p14="http://schemas.microsoft.com/office/powerpoint/2010/main" val="242709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DMZ for Major ESGF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Many (most?) ESGF deployments combine many services on a few systems</a:t>
            </a:r>
          </a:p>
          <a:p>
            <a:pPr lvl="1"/>
            <a:r>
              <a:rPr lang="en-US" sz="2400" dirty="0" smtClean="0"/>
              <a:t>Components could be separated, but often they are not</a:t>
            </a:r>
          </a:p>
          <a:p>
            <a:pPr lvl="1"/>
            <a:r>
              <a:rPr lang="en-US" sz="2400" dirty="0" smtClean="0"/>
              <a:t>Significant complexity</a:t>
            </a:r>
          </a:p>
          <a:p>
            <a:pPr lvl="1"/>
            <a:r>
              <a:rPr lang="en-US" sz="2400" dirty="0" smtClean="0"/>
              <a:t>Performance limitations</a:t>
            </a:r>
          </a:p>
          <a:p>
            <a:r>
              <a:rPr lang="en-US" sz="2400" dirty="0" smtClean="0"/>
              <a:t>Improve performance by separating data download piece</a:t>
            </a:r>
          </a:p>
          <a:p>
            <a:pPr lvl="1"/>
            <a:r>
              <a:rPr lang="en-US" sz="2400" dirty="0" smtClean="0"/>
              <a:t>Place data server in Science DMZ</a:t>
            </a:r>
          </a:p>
          <a:p>
            <a:pPr lvl="1"/>
            <a:r>
              <a:rPr lang="en-US" sz="2400" dirty="0" smtClean="0"/>
              <a:t>Leave the rest of the portal where it is</a:t>
            </a:r>
          </a:p>
          <a:p>
            <a:r>
              <a:rPr lang="en-US" sz="2400" dirty="0" smtClean="0"/>
              <a:t>Requires a change in deployment architecture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EA20-4296-1F41-B5C0-947026B7619C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0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Architectural Change – CDN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80591"/>
          </a:xfrm>
        </p:spPr>
        <p:txBody>
          <a:bodyPr>
            <a:normAutofit/>
          </a:bodyPr>
          <a:lstStyle/>
          <a:p>
            <a:r>
              <a:rPr lang="en-US" dirty="0" smtClean="0"/>
              <a:t>Let’s look at what Content Delivery Networks did for web applications</a:t>
            </a:r>
          </a:p>
          <a:p>
            <a:r>
              <a:rPr lang="en-US" dirty="0" smtClean="0"/>
              <a:t>CDNs are a well-deployed design pattern</a:t>
            </a:r>
          </a:p>
          <a:p>
            <a:pPr lvl="1"/>
            <a:r>
              <a:rPr lang="en-US" dirty="0" smtClean="0"/>
              <a:t>Akamai and friends</a:t>
            </a:r>
          </a:p>
          <a:p>
            <a:pPr lvl="1"/>
            <a:r>
              <a:rPr lang="en-US" dirty="0" smtClean="0"/>
              <a:t>Entire industry in CDNs</a:t>
            </a:r>
          </a:p>
          <a:p>
            <a:pPr lvl="1"/>
            <a:r>
              <a:rPr lang="en-US" dirty="0" smtClean="0"/>
              <a:t>Assumed part of today’s Internet architecture</a:t>
            </a:r>
          </a:p>
          <a:p>
            <a:r>
              <a:rPr lang="en-US" dirty="0" smtClean="0"/>
              <a:t>What does a CDN do?</a:t>
            </a:r>
          </a:p>
          <a:p>
            <a:pPr lvl="1"/>
            <a:r>
              <a:rPr lang="en-US" dirty="0" smtClean="0"/>
              <a:t>Store static content in a separate location from dynamic content</a:t>
            </a:r>
          </a:p>
          <a:p>
            <a:pPr lvl="2"/>
            <a:r>
              <a:rPr lang="en-US" dirty="0" smtClean="0"/>
              <a:t>Complexity isn’t in the static content – it’s in the application dynamics</a:t>
            </a:r>
          </a:p>
          <a:p>
            <a:pPr lvl="2"/>
            <a:r>
              <a:rPr lang="en-US" dirty="0" smtClean="0"/>
              <a:t>Web applications are complex, full-featured, and slow</a:t>
            </a:r>
          </a:p>
          <a:p>
            <a:pPr lvl="3"/>
            <a:r>
              <a:rPr lang="en-US" dirty="0" smtClean="0"/>
              <a:t>Databases, user awareness, etc.</a:t>
            </a:r>
          </a:p>
          <a:p>
            <a:pPr lvl="3"/>
            <a:r>
              <a:rPr lang="en-US" dirty="0" smtClean="0"/>
              <a:t>Lots of integrated pieces</a:t>
            </a:r>
          </a:p>
          <a:p>
            <a:pPr lvl="2"/>
            <a:r>
              <a:rPr lang="en-US" dirty="0" smtClean="0"/>
              <a:t>Data service for static content is simple by comparison</a:t>
            </a:r>
          </a:p>
          <a:p>
            <a:pPr lvl="1"/>
            <a:r>
              <a:rPr lang="en-US" dirty="0" smtClean="0"/>
              <a:t>Separation of application and data service allows each to be optimized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EA20-4296-1F41-B5C0-947026B7619C}" type="datetime1">
              <a:rPr lang="en-US" smtClean="0"/>
              <a:pPr/>
              <a:t>12/10/15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10A0-C33E-CC45-8305-B897475A1CD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net theme colors 080714">
      <a:dk1>
        <a:srgbClr val="6D6E71"/>
      </a:dk1>
      <a:lt1>
        <a:sysClr val="window" lastClr="FFFFFF"/>
      </a:lt1>
      <a:dk2>
        <a:srgbClr val="6D6E71"/>
      </a:dk2>
      <a:lt2>
        <a:srgbClr val="C9CACC"/>
      </a:lt2>
      <a:accent1>
        <a:srgbClr val="4EC1E0"/>
      </a:accent1>
      <a:accent2>
        <a:srgbClr val="003A5D"/>
      </a:accent2>
      <a:accent3>
        <a:srgbClr val="FF4E00"/>
      </a:accent3>
      <a:accent4>
        <a:srgbClr val="C9CACC"/>
      </a:accent4>
      <a:accent5>
        <a:srgbClr val="58585B"/>
      </a:accent5>
      <a:accent6>
        <a:srgbClr val="D2E9EE"/>
      </a:accent6>
      <a:hlink>
        <a:srgbClr val="266782"/>
      </a:hlink>
      <a:folHlink>
        <a:srgbClr val="504F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>
          <a:spcBef>
            <a:spcPts val="880"/>
          </a:spcBef>
          <a:buClr>
            <a:srgbClr val="2DB2CF"/>
          </a:buClr>
          <a:defRPr sz="2000" dirty="0" smtClean="0">
            <a:solidFill>
              <a:srgbClr val="58585B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1436</Words>
  <Application>Microsoft Macintosh PowerPoint</Application>
  <PresentationFormat>On-screen Show (4:3)</PresentationFormat>
  <Paragraphs>207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Science DMZ for ESGF Supernodes</vt:lpstr>
      <vt:lpstr>Outline</vt:lpstr>
      <vt:lpstr>Motivation</vt:lpstr>
      <vt:lpstr>The Central Role of the Network</vt:lpstr>
      <vt:lpstr>TCP – Ubiquitous and Fragile</vt:lpstr>
      <vt:lpstr>A small amount of packet loss makes a huge difference in TCP performance</vt:lpstr>
      <vt:lpstr>Science DMZ Design Pattern (Abstract)</vt:lpstr>
      <vt:lpstr>Science DMZ for Major ESGF Nodes</vt:lpstr>
      <vt:lpstr>Example of Architectural Change – CDN</vt:lpstr>
      <vt:lpstr>Classical Web Server Model</vt:lpstr>
      <vt:lpstr>Solution: Place Large Static Objects Near Client</vt:lpstr>
      <vt:lpstr>Client Simply Sees Increased Performance</vt:lpstr>
      <vt:lpstr>Architectural Examination of Data Portals</vt:lpstr>
      <vt:lpstr>ESGF Node With Separate DTNs</vt:lpstr>
      <vt:lpstr>Defense In Depth – Security Controls</vt:lpstr>
      <vt:lpstr>Potential ESGF Deployment Changes</vt:lpstr>
      <vt:lpstr>Thanks!</vt:lpstr>
    </vt:vector>
  </TitlesOfParts>
  <Manager/>
  <Company>Lawrence Berkekley Nationl Lab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teid05</dc:creator>
  <cp:keywords/>
  <dc:description/>
  <cp:lastModifiedBy>Eli Dart</cp:lastModifiedBy>
  <cp:revision>89</cp:revision>
  <cp:lastPrinted>2014-05-19T17:57:32Z</cp:lastPrinted>
  <dcterms:created xsi:type="dcterms:W3CDTF">2014-07-28T21:57:32Z</dcterms:created>
  <dcterms:modified xsi:type="dcterms:W3CDTF">2015-12-10T16:42:12Z</dcterms:modified>
  <cp:category/>
</cp:coreProperties>
</file>