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3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6" autoAdjust="0"/>
    <p:restoredTop sz="98718" autoAdjust="0"/>
  </p:normalViewPr>
  <p:slideViewPr>
    <p:cSldViewPr>
      <p:cViewPr varScale="1">
        <p:scale>
          <a:sx n="101" d="100"/>
          <a:sy n="101" d="100"/>
        </p:scale>
        <p:origin x="-931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Torsten%20Rathmann\Documents\ESGF-Supportstatistik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Torsten%20Rathmann\Documents\ESGF-Supportstatistik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rsten%20Rathmann\Documents\ESGF-Supportstatistik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rsten%20Rathmann\Documents\ESGF-Supportstatistik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rsten%20Rathmann\Documents\ESGF-Supportstatistik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Torsten%20Rathmann\Documents\ESGF-Supportstatistik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4000"/>
            </a:pPr>
            <a:r>
              <a:rPr lang="en-GB" sz="4000" dirty="0" smtClean="0"/>
              <a:t>Categories of Questions</a:t>
            </a:r>
            <a:endParaRPr lang="en-GB" sz="40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Tabelle3!$A$3</c:f>
              <c:strCache>
                <c:ptCount val="1"/>
                <c:pt idx="0">
                  <c:v>Categories for ESGF F2F</c:v>
                </c:pt>
              </c:strCache>
            </c:strRef>
          </c:tx>
          <c:dPt>
            <c:idx val="1"/>
            <c:bubble3D val="0"/>
            <c:spPr>
              <a:solidFill>
                <a:schemeClr val="accent3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3"/>
            <c:bubble3D val="0"/>
            <c:spPr>
              <a:solidFill>
                <a:schemeClr val="accent3"/>
              </a:solidFill>
            </c:spPr>
          </c:dPt>
          <c:dPt>
            <c:idx val="4"/>
            <c:bubble3D val="0"/>
            <c:spPr>
              <a:solidFill>
                <a:schemeClr val="accent3">
                  <a:lumMod val="75000"/>
                </a:schemeClr>
              </a:solidFill>
            </c:spPr>
          </c:dPt>
          <c:dPt>
            <c:idx val="7"/>
            <c:bubble3D val="0"/>
            <c:spPr>
              <a:solidFill>
                <a:schemeClr val="tx1"/>
              </a:solidFill>
            </c:spPr>
          </c:dPt>
          <c:dPt>
            <c:idx val="8"/>
            <c:bubble3D val="0"/>
            <c:spPr>
              <a:solidFill>
                <a:schemeClr val="accent2"/>
              </a:solidFill>
            </c:spPr>
          </c:dPt>
          <c:dLbls>
            <c:dLbl>
              <c:idx val="0"/>
              <c:layout>
                <c:manualLayout>
                  <c:x val="-5.439956700970873E-2"/>
                  <c:y val="0.16771966857483672"/>
                </c:manualLayout>
              </c:layout>
              <c:tx>
                <c:rich>
                  <a:bodyPr/>
                  <a:lstStyle/>
                  <a:p>
                    <a:pPr>
                      <a:defRPr sz="1400">
                        <a:solidFill>
                          <a:schemeClr val="bg1"/>
                        </a:solidFill>
                      </a:defRPr>
                    </a:pPr>
                    <a:r>
                      <a:rPr lang="en-GB" dirty="0">
                        <a:solidFill>
                          <a:schemeClr val="bg1"/>
                        </a:solidFill>
                      </a:rPr>
                      <a:t>messages </a:t>
                    </a:r>
                    <a:endParaRPr lang="en-GB" dirty="0" smtClean="0">
                      <a:solidFill>
                        <a:schemeClr val="bg1"/>
                      </a:solidFill>
                    </a:endParaRPr>
                  </a:p>
                  <a:p>
                    <a:pPr>
                      <a:defRPr sz="1400">
                        <a:solidFill>
                          <a:schemeClr val="bg1"/>
                        </a:solidFill>
                      </a:defRPr>
                    </a:pPr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and </a:t>
                    </a:r>
                    <a:r>
                      <a:rPr lang="en-GB" dirty="0">
                        <a:solidFill>
                          <a:schemeClr val="bg1"/>
                        </a:solidFill>
                      </a:rPr>
                      <a:t>other </a:t>
                    </a:r>
                    <a:endParaRPr lang="en-GB" dirty="0" smtClean="0">
                      <a:solidFill>
                        <a:schemeClr val="bg1"/>
                      </a:solidFill>
                    </a:endParaRPr>
                  </a:p>
                  <a:p>
                    <a:pPr>
                      <a:defRPr sz="1400">
                        <a:solidFill>
                          <a:schemeClr val="bg1"/>
                        </a:solidFill>
                      </a:defRPr>
                    </a:pPr>
                    <a:r>
                      <a:rPr lang="en-GB" dirty="0" smtClean="0">
                        <a:solidFill>
                          <a:schemeClr val="bg1"/>
                        </a:solidFill>
                      </a:rPr>
                      <a:t>staff </a:t>
                    </a:r>
                    <a:r>
                      <a:rPr lang="en-GB" dirty="0">
                        <a:solidFill>
                          <a:schemeClr val="bg1"/>
                        </a:solidFill>
                      </a:rPr>
                      <a:t>mails
6%</a:t>
                    </a:r>
                  </a:p>
                </c:rich>
              </c:tx>
              <c:spPr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-8.6332590380813132E-2"/>
                  <c:y val="4.561513584298172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usage </a:t>
                    </a:r>
                    <a:r>
                      <a:rPr lang="en-US" sz="1400" dirty="0" smtClean="0"/>
                      <a:t>rights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-0.15662824582912616"/>
                  <c:y val="1.4540625917820682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/>
              <c:tx>
                <c:rich>
                  <a:bodyPr/>
                  <a:lstStyle/>
                  <a:p>
                    <a:r>
                      <a:rPr lang="en-US" sz="1400" smtClean="0"/>
                      <a:t>subscribe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0"/>
              <c:layout>
                <c:manualLayout>
                  <c:x val="2.0897016960875713E-2"/>
                  <c:y val="-3.2929089750261668E-3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1"/>
              <c:layout>
                <c:manualLayout>
                  <c:x val="0.20772138887222955"/>
                  <c:y val="-1.225449331881750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2"/>
              <c:layout/>
              <c:tx>
                <c:rich>
                  <a:bodyPr/>
                  <a:lstStyle/>
                  <a:p>
                    <a:r>
                      <a:rPr lang="en-US" sz="1400" smtClean="0"/>
                      <a:t>unclear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Tabelle3!$A$4:$A$16</c:f>
              <c:strCache>
                <c:ptCount val="13"/>
                <c:pt idx="0">
                  <c:v>messages and other staff mails</c:v>
                </c:pt>
                <c:pt idx="1">
                  <c:v>search</c:v>
                </c:pt>
                <c:pt idx="2">
                  <c:v>account</c:v>
                </c:pt>
                <c:pt idx="3">
                  <c:v>login for download + certs + embedded group registration</c:v>
                </c:pt>
                <c:pt idx="4">
                  <c:v>download</c:v>
                </c:pt>
                <c:pt idx="5">
                  <c:v>usage rights</c:v>
                </c:pt>
                <c:pt idx="6">
                  <c:v>help page problems</c:v>
                </c:pt>
                <c:pt idx="7">
                  <c:v>subscribe</c:v>
                </c:pt>
                <c:pt idx="8">
                  <c:v>data</c:v>
                </c:pt>
                <c:pt idx="9">
                  <c:v>non-ESGF archives</c:v>
                </c:pt>
                <c:pt idx="10">
                  <c:v>processing</c:v>
                </c:pt>
                <c:pt idx="11">
                  <c:v>scientific</c:v>
                </c:pt>
                <c:pt idx="12">
                  <c:v>unclear</c:v>
                </c:pt>
              </c:strCache>
            </c:strRef>
          </c:cat>
          <c:val>
            <c:numRef>
              <c:f>Tabelle3!$B$4:$B$16</c:f>
              <c:numCache>
                <c:formatCode>0.00%</c:formatCode>
                <c:ptCount val="13"/>
                <c:pt idx="0">
                  <c:v>6.3973063973063973E-2</c:v>
                </c:pt>
                <c:pt idx="1">
                  <c:v>0.13468013468013468</c:v>
                </c:pt>
                <c:pt idx="2">
                  <c:v>0.1069023569023569</c:v>
                </c:pt>
                <c:pt idx="3">
                  <c:v>0.38468013468013468</c:v>
                </c:pt>
                <c:pt idx="4">
                  <c:v>0.23148148148148148</c:v>
                </c:pt>
                <c:pt idx="5">
                  <c:v>1.6835016835016834E-3</c:v>
                </c:pt>
                <c:pt idx="6">
                  <c:v>1.3468013468013467E-2</c:v>
                </c:pt>
                <c:pt idx="7">
                  <c:v>8.4175084175084171E-4</c:v>
                </c:pt>
                <c:pt idx="8">
                  <c:v>3.2828282828282832E-2</c:v>
                </c:pt>
                <c:pt idx="9">
                  <c:v>5.8922558922558923E-3</c:v>
                </c:pt>
                <c:pt idx="10">
                  <c:v>7.575757575757576E-3</c:v>
                </c:pt>
                <c:pt idx="11">
                  <c:v>1.3468013468013467E-2</c:v>
                </c:pt>
                <c:pt idx="12">
                  <c:v>2.5252525252525255E-3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4000"/>
            </a:pPr>
            <a:r>
              <a:rPr lang="en-US" sz="4000" dirty="0" smtClean="0"/>
              <a:t>Solutions to Search Questions</a:t>
            </a:r>
            <a:endParaRPr lang="en-US" sz="4000" dirty="0"/>
          </a:p>
        </c:rich>
      </c:tx>
      <c:layout/>
      <c:overlay val="0"/>
    </c:title>
    <c:autoTitleDeleted val="0"/>
    <c:plotArea>
      <c:layout/>
      <c:pieChart>
        <c:varyColors val="1"/>
        <c:ser>
          <c:idx val="0"/>
          <c:order val="0"/>
          <c:tx>
            <c:v>Search</c:v>
          </c:tx>
          <c:dPt>
            <c:idx val="0"/>
            <c:bubble3D val="0"/>
            <c:spPr>
              <a:solidFill>
                <a:srgbClr val="006464"/>
              </a:solidFill>
            </c:spPr>
          </c:dPt>
          <c:dPt>
            <c:idx val="1"/>
            <c:bubble3D val="0"/>
            <c:spPr>
              <a:solidFill>
                <a:srgbClr val="00C8C8"/>
              </a:solidFill>
            </c:spPr>
          </c:dPt>
          <c:dPt>
            <c:idx val="2"/>
            <c:bubble3D val="0"/>
            <c:spPr>
              <a:solidFill>
                <a:srgbClr val="00FFFF"/>
              </a:solidFill>
            </c:spPr>
          </c:dPt>
          <c:dPt>
            <c:idx val="3"/>
            <c:bubble3D val="0"/>
            <c:spPr>
              <a:solidFill>
                <a:srgbClr val="96FFFF"/>
              </a:solidFill>
            </c:spPr>
          </c:dPt>
          <c:dPt>
            <c:idx val="4"/>
            <c:bubble3D val="0"/>
            <c:spPr>
              <a:solidFill>
                <a:srgbClr val="000041"/>
              </a:solidFill>
            </c:spPr>
          </c:dPt>
          <c:dPt>
            <c:idx val="5"/>
            <c:bubble3D val="0"/>
            <c:spPr>
              <a:solidFill>
                <a:srgbClr val="7972FE"/>
              </a:solidFill>
            </c:spPr>
          </c:dPt>
          <c:dPt>
            <c:idx val="6"/>
            <c:bubble3D val="0"/>
            <c:spPr>
              <a:solidFill>
                <a:srgbClr val="585F01"/>
              </a:solidFill>
            </c:spPr>
          </c:dPt>
          <c:dPt>
            <c:idx val="7"/>
            <c:bubble3D val="0"/>
            <c:spPr>
              <a:solidFill>
                <a:srgbClr val="838D01"/>
              </a:solidFill>
            </c:spPr>
          </c:dPt>
          <c:dPt>
            <c:idx val="8"/>
            <c:bubble3D val="0"/>
            <c:spPr>
              <a:solidFill>
                <a:srgbClr val="A6B301"/>
              </a:solidFill>
            </c:spPr>
          </c:dPt>
          <c:dPt>
            <c:idx val="9"/>
            <c:bubble3D val="0"/>
            <c:spPr>
              <a:solidFill>
                <a:srgbClr val="CAD901"/>
              </a:solidFill>
            </c:spPr>
          </c:dPt>
          <c:dPt>
            <c:idx val="10"/>
            <c:bubble3D val="0"/>
            <c:spPr>
              <a:solidFill>
                <a:srgbClr val="E0FC52"/>
              </a:solidFill>
            </c:spPr>
          </c:dPt>
          <c:dPt>
            <c:idx val="11"/>
            <c:bubble3D val="0"/>
            <c:spPr>
              <a:solidFill>
                <a:schemeClr val="accent3"/>
              </a:solidFill>
            </c:spPr>
          </c:dPt>
          <c:dPt>
            <c:idx val="12"/>
            <c:bubble3D val="0"/>
            <c:spPr>
              <a:solidFill>
                <a:schemeClr val="accent3">
                  <a:lumMod val="60000"/>
                  <a:lumOff val="40000"/>
                </a:schemeClr>
              </a:solidFill>
            </c:spPr>
          </c:dPt>
          <c:dPt>
            <c:idx val="13"/>
            <c:bubble3D val="0"/>
            <c:spPr>
              <a:solidFill>
                <a:srgbClr val="663300"/>
              </a:solidFill>
            </c:spPr>
          </c:dPt>
          <c:dPt>
            <c:idx val="14"/>
            <c:bubble3D val="0"/>
            <c:spPr>
              <a:solidFill>
                <a:srgbClr val="CC9900"/>
              </a:solidFill>
            </c:spPr>
          </c:dPt>
          <c:dPt>
            <c:idx val="15"/>
            <c:bubble3D val="0"/>
            <c:spPr>
              <a:solidFill>
                <a:srgbClr val="FFC215"/>
              </a:solidFill>
            </c:spPr>
          </c:dPt>
          <c:dPt>
            <c:idx val="16"/>
            <c:bubble3D val="0"/>
            <c:spPr>
              <a:solidFill>
                <a:srgbClr val="FFE619"/>
              </a:solidFill>
            </c:spPr>
          </c:dPt>
          <c:dPt>
            <c:idx val="17"/>
            <c:bubble3D val="0"/>
            <c:spPr>
              <a:solidFill>
                <a:srgbClr val="FFFF00"/>
              </a:solidFill>
            </c:spPr>
          </c:dPt>
          <c:dPt>
            <c:idx val="18"/>
            <c:bubble3D val="0"/>
            <c:spPr>
              <a:solidFill>
                <a:srgbClr val="FFFFCC"/>
              </a:solidFill>
            </c:spPr>
          </c:dPt>
          <c:dPt>
            <c:idx val="19"/>
            <c:bubble3D val="0"/>
            <c:spPr>
              <a:solidFill>
                <a:srgbClr val="FFCCCC"/>
              </a:solidFill>
            </c:spPr>
          </c:dPt>
          <c:dPt>
            <c:idx val="20"/>
            <c:bubble3D val="0"/>
            <c:spPr>
              <a:solidFill>
                <a:srgbClr val="FF0000"/>
              </a:solidFill>
            </c:spPr>
          </c:dPt>
          <c:dPt>
            <c:idx val="21"/>
            <c:bubble3D val="0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0"/>
              <c:numFmt formatCode="0%" sourceLinked="0"/>
              <c:spPr/>
              <c:txPr>
                <a:bodyPr/>
                <a:lstStyle/>
                <a:p>
                  <a:pPr>
                    <a:defRPr sz="14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"/>
              <c:layout/>
              <c:tx>
                <c:rich>
                  <a:bodyPr/>
                  <a:lstStyle/>
                  <a:p>
                    <a:r>
                      <a:rPr lang="en-US" sz="1400"/>
                      <a:t>data </a:t>
                    </a:r>
                    <a:r>
                      <a:rPr lang="en-US" sz="1400" smtClean="0"/>
                      <a:t>sent</a:t>
                    </a:r>
                    <a:endParaRPr lang="en-US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-8.6811470949034034E-2"/>
                  <c:y val="0.11878773773967909"/>
                </c:manualLayout>
              </c:layout>
              <c:tx>
                <c:rich>
                  <a:bodyPr/>
                  <a:lstStyle/>
                  <a:p>
                    <a:r>
                      <a:rPr lang="en-US" dirty="0" smtClean="0"/>
                      <a:t>check </a:t>
                    </a:r>
                    <a:r>
                      <a:rPr lang="en-US" dirty="0"/>
                      <a:t>for </a:t>
                    </a:r>
                    <a:endParaRPr lang="en-US" dirty="0" smtClean="0"/>
                  </a:p>
                  <a:p>
                    <a:r>
                      <a:rPr lang="en-US" dirty="0" smtClean="0"/>
                      <a:t>replica</a:t>
                    </a:r>
                    <a:r>
                      <a:rPr lang="en-US" dirty="0"/>
                      <a:t>
5%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>
                <c:manualLayout>
                  <c:x val="-0.1718003759079447"/>
                  <c:y val="9.7580187534029514E-2"/>
                </c:manualLayout>
              </c:layout>
              <c:tx>
                <c:rich>
                  <a:bodyPr/>
                  <a:lstStyle/>
                  <a:p>
                    <a:r>
                      <a:rPr lang="en-US" dirty="0"/>
                      <a:t>use non-ESGF </a:t>
                    </a:r>
                    <a:r>
                      <a:rPr lang="en-US" dirty="0" smtClean="0"/>
                      <a:t>data</a:t>
                    </a:r>
                    <a:r>
                      <a:rPr lang="en-US" dirty="0"/>
                      <a:t>
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4"/>
              <c:numFmt formatCode="0%" sourceLinked="0"/>
              <c:spPr/>
              <c:txPr>
                <a:bodyPr/>
                <a:lstStyle/>
                <a:p>
                  <a:pPr>
                    <a:defRPr sz="1400" baseline="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5"/>
              <c:layout>
                <c:manualLayout>
                  <c:x val="1.3177193651939265E-2"/>
                  <c:y val="2.3563146560702901E-3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don't use </a:t>
                    </a:r>
                    <a:r>
                      <a:rPr lang="en-US" sz="1400" dirty="0" smtClean="0"/>
                      <a:t>constraints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6"/>
              <c:layout>
                <c:manualLayout>
                  <c:x val="-0.12113533695478201"/>
                  <c:y val="-8.0202838722829545E-2"/>
                </c:manualLayout>
              </c:layout>
              <c:numFmt formatCode="0%" sourceLinked="0"/>
              <c:spPr/>
              <c:txPr>
                <a:bodyPr/>
                <a:lstStyle/>
                <a:p>
                  <a:pPr>
                    <a:defRPr sz="14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7"/>
              <c:layout>
                <c:manualLayout>
                  <c:x val="-4.604379737054351E-2"/>
                  <c:y val="-0.10322933771209633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 smtClean="0"/>
                      <a:t>use API </a:t>
                    </a:r>
                  </a:p>
                  <a:p>
                    <a:r>
                      <a:rPr lang="en-US" sz="1400" dirty="0" smtClean="0"/>
                      <a:t>5</a:t>
                    </a:r>
                    <a:r>
                      <a:rPr lang="en-US" sz="1400" dirty="0"/>
                      <a:t>%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8"/>
              <c:layout/>
              <c:tx>
                <c:rich>
                  <a:bodyPr/>
                  <a:lstStyle/>
                  <a:p>
                    <a:r>
                      <a:rPr lang="en-US" sz="1400" dirty="0"/>
                      <a:t>circumvent </a:t>
                    </a:r>
                    <a:r>
                      <a:rPr lang="en-US" sz="1400" dirty="0" smtClean="0"/>
                      <a:t>Big Firewall</a:t>
                    </a:r>
                    <a:r>
                      <a:rPr lang="en-US" sz="1400" dirty="0"/>
                      <a:t>
1%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0"/>
              <c:layout/>
              <c:tx>
                <c:rich>
                  <a:bodyPr/>
                  <a:lstStyle/>
                  <a:p>
                    <a:pPr>
                      <a:defRPr sz="1400">
                        <a:solidFill>
                          <a:sysClr val="windowText" lastClr="000000"/>
                        </a:solidFill>
                      </a:defRPr>
                    </a:pPr>
                    <a:r>
                      <a:rPr lang="en-US" sz="1400" dirty="0"/>
                      <a:t>use </a:t>
                    </a:r>
                    <a:r>
                      <a:rPr lang="en-US" sz="1400" dirty="0" smtClean="0"/>
                      <a:t>browser’s search function</a:t>
                    </a:r>
                    <a:r>
                      <a:rPr lang="en-US" sz="1400" dirty="0"/>
                      <a:t>
1%</a:t>
                    </a:r>
                    <a:endParaRPr lang="en-US" dirty="0"/>
                  </a:p>
                </c:rich>
              </c:tx>
              <c:numFmt formatCode="0%" sourceLinked="0"/>
              <c:spPr/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2"/>
              <c:layout>
                <c:manualLayout>
                  <c:x val="0.19600673477006053"/>
                  <c:y val="-3.366490108276695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3"/>
              <c:layout>
                <c:manualLayout>
                  <c:x val="0.17653382489004366"/>
                  <c:y val="2.7661197522723387E-2"/>
                </c:manualLayout>
              </c:layout>
              <c:numFmt formatCode="0%" sourceLinked="0"/>
              <c:spPr/>
              <c:txPr>
                <a:bodyPr/>
                <a:lstStyle/>
                <a:p>
                  <a:pPr>
                    <a:defRPr sz="1400">
                      <a:solidFill>
                        <a:schemeClr val="bg1"/>
                      </a:solidFill>
                    </a:defRPr>
                  </a:pPr>
                  <a:endParaRPr lang="en-US"/>
                </a:p>
              </c:txPr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4"/>
              <c:layout>
                <c:manualLayout>
                  <c:x val="-4.3764848037403256E-2"/>
                  <c:y val="3.4598261424218527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data </a:t>
                    </a:r>
                  </a:p>
                  <a:p>
                    <a:r>
                      <a:rPr lang="en-US" sz="1400" dirty="0"/>
                      <a:t>withdrawn
</a:t>
                    </a:r>
                    <a:r>
                      <a:rPr lang="en-US" sz="1400" dirty="0" smtClean="0"/>
                      <a:t>1%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5"/>
              <c:layout>
                <c:manualLayout>
                  <c:x val="0"/>
                  <c:y val="-4.1215418461041882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/>
                      <a:t>server </a:t>
                    </a:r>
                    <a:r>
                      <a:rPr lang="en-US" sz="1400" dirty="0" smtClean="0"/>
                      <a:t>down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6"/>
              <c:layout>
                <c:manualLayout>
                  <c:x val="0.11249629819102462"/>
                  <c:y val="7.9925785138926606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8"/>
              <c:layout/>
              <c:tx>
                <c:rich>
                  <a:bodyPr/>
                  <a:lstStyle/>
                  <a:p>
                    <a:r>
                      <a:rPr lang="en-GB" sz="1400"/>
                      <a:t>suggestions how to improve ESGF </a:t>
                    </a:r>
                    <a:r>
                      <a:rPr lang="en-GB" sz="1400" smtClean="0"/>
                      <a:t>Search</a:t>
                    </a:r>
                    <a:endParaRPr lang="en-GB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19"/>
              <c:layout>
                <c:manualLayout>
                  <c:x val="6.9750559529472983E-2"/>
                  <c:y val="8.9467028028944504E-2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 smtClean="0"/>
                      <a:t>forward </a:t>
                    </a:r>
                    <a:endParaRPr lang="en-US" sz="1400" dirty="0"/>
                  </a:p>
                  <a:p>
                    <a:r>
                      <a:rPr lang="en-US" sz="1400" dirty="0" smtClean="0"/>
                      <a:t>5.0</a:t>
                    </a:r>
                    <a:r>
                      <a:rPr lang="en-US" sz="1400" dirty="0"/>
                      <a:t>%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0"/>
              <c:layout>
                <c:manualLayout>
                  <c:x val="4.5452576191982542E-2"/>
                  <c:y val="0.13767488834010691"/>
                </c:manualLayout>
              </c:layout>
              <c:tx>
                <c:rich>
                  <a:bodyPr/>
                  <a:lstStyle/>
                  <a:p>
                    <a:r>
                      <a:rPr lang="en-US" sz="1400" dirty="0" smtClean="0"/>
                      <a:t>not</a:t>
                    </a:r>
                    <a:endParaRPr lang="en-US" sz="1400" dirty="0"/>
                  </a:p>
                  <a:p>
                    <a:r>
                      <a:rPr lang="en-US" sz="1400" dirty="0" smtClean="0"/>
                      <a:t>replied </a:t>
                    </a:r>
                    <a:r>
                      <a:rPr lang="en-US" sz="1400" dirty="0"/>
                      <a:t>by </a:t>
                    </a:r>
                  </a:p>
                  <a:p>
                    <a:r>
                      <a:rPr lang="en-US" sz="1400" dirty="0"/>
                      <a:t>staff
7%</a:t>
                    </a:r>
                    <a:endParaRPr lang="en-US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1"/>
              <c:layout>
                <c:manualLayout>
                  <c:x val="0.11509672002256159"/>
                  <c:y val="1.6078734494757736E-2"/>
                </c:manualLayout>
              </c:layout>
              <c:tx>
                <c:rich>
                  <a:bodyPr/>
                  <a:lstStyle/>
                  <a:p>
                    <a:r>
                      <a:rPr lang="en-GB" sz="1400" dirty="0" smtClean="0"/>
                      <a:t>not replied </a:t>
                    </a:r>
                    <a:r>
                      <a:rPr lang="en-GB" sz="1400" dirty="0"/>
                      <a:t>by user
</a:t>
                    </a:r>
                    <a:r>
                      <a:rPr lang="en-GB" sz="1400" dirty="0" smtClean="0"/>
                      <a:t>1%</a:t>
                    </a:r>
                    <a:endParaRPr lang="en-GB" dirty="0"/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Tabelle2!$A$73:$A$94</c:f>
              <c:strCache>
                <c:ptCount val="22"/>
                <c:pt idx="0">
                  <c:v>data found</c:v>
                </c:pt>
                <c:pt idx="1">
                  <c:v>data sent</c:v>
                </c:pt>
                <c:pt idx="2">
                  <c:v>check for replica</c:v>
                </c:pt>
                <c:pt idx="3">
                  <c:v>use non-ESGF data source</c:v>
                </c:pt>
                <c:pt idx="4">
                  <c:v>try again (fixed, server up, use another portal)</c:v>
                </c:pt>
                <c:pt idx="5">
                  <c:v>don't use constraints</c:v>
                </c:pt>
                <c:pt idx="6">
                  <c:v>filter over text</c:v>
                </c:pt>
                <c:pt idx="7">
                  <c:v>use URL-based search</c:v>
                </c:pt>
                <c:pt idx="8">
                  <c:v>circumvent firewall</c:v>
                </c:pt>
                <c:pt idx="9">
                  <c:v>search THREDDS</c:v>
                </c:pt>
                <c:pt idx="10">
                  <c:v>use &lt;Cntrl&gt;F</c:v>
                </c:pt>
                <c:pt idx="11">
                  <c:v>information given</c:v>
                </c:pt>
                <c:pt idx="12">
                  <c:v>detailed instructions</c:v>
                </c:pt>
                <c:pt idx="13">
                  <c:v>data don't exist</c:v>
                </c:pt>
                <c:pt idx="14">
                  <c:v>data withdrawn</c:v>
                </c:pt>
                <c:pt idx="15">
                  <c:v>server down</c:v>
                </c:pt>
                <c:pt idx="16">
                  <c:v>ESGF down</c:v>
                </c:pt>
                <c:pt idx="17">
                  <c:v>fix announced</c:v>
                </c:pt>
                <c:pt idx="18">
                  <c:v>suggestions how to improve ESGF Search</c:v>
                </c:pt>
                <c:pt idx="19">
                  <c:v>forward, foreign support recommended</c:v>
                </c:pt>
                <c:pt idx="20">
                  <c:v>request not pursued by staff</c:v>
                </c:pt>
                <c:pt idx="21">
                  <c:v>request not pursued by user</c:v>
                </c:pt>
              </c:strCache>
            </c:strRef>
          </c:cat>
          <c:val>
            <c:numRef>
              <c:f>Tabelle2!$C$73:$C$94</c:f>
              <c:numCache>
                <c:formatCode>0.00%</c:formatCode>
                <c:ptCount val="22"/>
                <c:pt idx="0">
                  <c:v>8.1447963800904979E-2</c:v>
                </c:pt>
                <c:pt idx="1">
                  <c:v>4.5248868778280547E-3</c:v>
                </c:pt>
                <c:pt idx="2">
                  <c:v>5.4298642533936653E-2</c:v>
                </c:pt>
                <c:pt idx="3">
                  <c:v>6.7873303167420809E-2</c:v>
                </c:pt>
                <c:pt idx="4">
                  <c:v>0.11312217194570136</c:v>
                </c:pt>
                <c:pt idx="5">
                  <c:v>4.5248868778280547E-3</c:v>
                </c:pt>
                <c:pt idx="6">
                  <c:v>0.11312217194570136</c:v>
                </c:pt>
                <c:pt idx="7">
                  <c:v>4.5248868778280542E-2</c:v>
                </c:pt>
                <c:pt idx="8">
                  <c:v>1.3574660633484163E-2</c:v>
                </c:pt>
                <c:pt idx="9">
                  <c:v>9.0497737556561094E-3</c:v>
                </c:pt>
                <c:pt idx="10">
                  <c:v>9.0497737556561094E-3</c:v>
                </c:pt>
                <c:pt idx="11">
                  <c:v>0.17194570135746606</c:v>
                </c:pt>
                <c:pt idx="12">
                  <c:v>4.5248868778280542E-2</c:v>
                </c:pt>
                <c:pt idx="13">
                  <c:v>6.7873303167420809E-2</c:v>
                </c:pt>
                <c:pt idx="14">
                  <c:v>1.3574660633484163E-2</c:v>
                </c:pt>
                <c:pt idx="15">
                  <c:v>4.5248868778280547E-3</c:v>
                </c:pt>
                <c:pt idx="16">
                  <c:v>4.9773755656108594E-2</c:v>
                </c:pt>
                <c:pt idx="17">
                  <c:v>1.3574660633484163E-2</c:v>
                </c:pt>
                <c:pt idx="18">
                  <c:v>4.5248868778280547E-3</c:v>
                </c:pt>
                <c:pt idx="19">
                  <c:v>4.9773755656108594E-2</c:v>
                </c:pt>
                <c:pt idx="20">
                  <c:v>4.9773755656108594E-2</c:v>
                </c:pt>
                <c:pt idx="21">
                  <c:v>1.3574660633484163E-2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Tabelle2!$A$207</c:f>
              <c:strCache>
                <c:ptCount val="1"/>
                <c:pt idx="0">
                  <c:v>How many workarounds were proposed due to malfunctioning servers?</c:v>
                </c:pt>
              </c:strCache>
            </c:strRef>
          </c:tx>
          <c:dPt>
            <c:idx val="0"/>
            <c:bubble3D val="0"/>
            <c:spPr>
              <a:solidFill>
                <a:schemeClr val="accent6">
                  <a:lumMod val="50000"/>
                </a:schemeClr>
              </a:solidFill>
            </c:spPr>
          </c:dPt>
          <c:dPt>
            <c:idx val="1"/>
            <c:bubble3D val="0"/>
            <c:spPr>
              <a:solidFill>
                <a:schemeClr val="accent6"/>
              </a:solidFill>
            </c:spPr>
          </c:dPt>
          <c:dPt>
            <c:idx val="2"/>
            <c:bubble3D val="0"/>
            <c:spPr>
              <a:solidFill>
                <a:schemeClr val="accent6">
                  <a:lumMod val="60000"/>
                  <a:lumOff val="40000"/>
                </a:schemeClr>
              </a:solidFill>
            </c:spPr>
          </c:dPt>
          <c:dPt>
            <c:idx val="3"/>
            <c:bubble3D val="0"/>
            <c:spPr>
              <a:solidFill>
                <a:schemeClr val="bg1">
                  <a:lumMod val="85000"/>
                </a:schemeClr>
              </a:solidFill>
            </c:spPr>
          </c:dPt>
          <c:dLbls>
            <c:dLbl>
              <c:idx val="1"/>
              <c:layout>
                <c:manualLayout>
                  <c:x val="-0.14468044619422571"/>
                  <c:y val="1.1005342840694468E-2"/>
                </c:manualLayout>
              </c:layout>
              <c:showLegendKey val="0"/>
              <c:showVal val="1"/>
              <c:showCatName val="1"/>
              <c:showSerName val="0"/>
              <c:showPercent val="0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US" smtClean="0"/>
                      <a:t>68</a:t>
                    </a:r>
                    <a:r>
                      <a:rPr lang="en-US"/>
                      <a:t>%</a:t>
                    </a:r>
                  </a:p>
                </c:rich>
              </c:tx>
              <c:showLegendKey val="0"/>
              <c:showVal val="1"/>
              <c:showCatName val="1"/>
              <c:showSerName val="0"/>
              <c:showPercent val="0"/>
              <c:showBubbleSize val="0"/>
            </c:dLbl>
            <c:numFmt formatCode="0%" sourceLinked="0"/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</c:dLbls>
          <c:cat>
            <c:strRef>
              <c:f>Tabelle2!$A$208:$A$211</c:f>
              <c:strCache>
                <c:ptCount val="3"/>
                <c:pt idx="0">
                  <c:v>use replica</c:v>
                </c:pt>
                <c:pt idx="1">
                  <c:v>create new account</c:v>
                </c:pt>
                <c:pt idx="2">
                  <c:v>use option -i or -s</c:v>
                </c:pt>
              </c:strCache>
            </c:strRef>
          </c:cat>
          <c:val>
            <c:numRef>
              <c:f>Tabelle2!$C$208:$C$211</c:f>
              <c:numCache>
                <c:formatCode>0.00%</c:formatCode>
                <c:ptCount val="4"/>
                <c:pt idx="0">
                  <c:v>0.19186560565870911</c:v>
                </c:pt>
                <c:pt idx="1">
                  <c:v>0.11229000884173299</c:v>
                </c:pt>
                <c:pt idx="2">
                  <c:v>1.8567639257294429E-2</c:v>
                </c:pt>
                <c:pt idx="3">
                  <c:v>0.67727674624226353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Time series for “use replica”</a:t>
            </a:r>
            <a:endParaRPr lang="en-US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Use replica</c:v>
          </c:tx>
          <c:spPr>
            <a:solidFill>
              <a:schemeClr val="accent6">
                <a:lumMod val="50000"/>
              </a:schemeClr>
            </a:solidFill>
          </c:spPr>
          <c:invertIfNegative val="0"/>
          <c:cat>
            <c:strRef>
              <c:f>Tabelle2!$A$216:$A$234</c:f>
              <c:strCache>
                <c:ptCount val="19"/>
                <c:pt idx="0">
                  <c:v>Dec 13</c:v>
                </c:pt>
                <c:pt idx="1">
                  <c:v>Jan 14</c:v>
                </c:pt>
                <c:pt idx="2">
                  <c:v>Feb 14</c:v>
                </c:pt>
                <c:pt idx="3">
                  <c:v>Mar 14</c:v>
                </c:pt>
                <c:pt idx="4">
                  <c:v>Apr 14</c:v>
                </c:pt>
                <c:pt idx="5">
                  <c:v>May 14</c:v>
                </c:pt>
                <c:pt idx="6">
                  <c:v>Jun 14</c:v>
                </c:pt>
                <c:pt idx="7">
                  <c:v>Jul 14</c:v>
                </c:pt>
                <c:pt idx="8">
                  <c:v>Aug 14</c:v>
                </c:pt>
                <c:pt idx="9">
                  <c:v>Sep 14</c:v>
                </c:pt>
                <c:pt idx="10">
                  <c:v>Oct 14</c:v>
                </c:pt>
                <c:pt idx="11">
                  <c:v>Nov 14</c:v>
                </c:pt>
                <c:pt idx="12">
                  <c:v>Dec 14</c:v>
                </c:pt>
                <c:pt idx="13">
                  <c:v>Jan 15</c:v>
                </c:pt>
                <c:pt idx="14">
                  <c:v>Feb 15</c:v>
                </c:pt>
                <c:pt idx="15">
                  <c:v>Mar 15</c:v>
                </c:pt>
                <c:pt idx="16">
                  <c:v>Apr 15</c:v>
                </c:pt>
                <c:pt idx="17">
                  <c:v>May 15</c:v>
                </c:pt>
                <c:pt idx="18">
                  <c:v>Jun 15</c:v>
                </c:pt>
              </c:strCache>
            </c:strRef>
          </c:cat>
          <c:val>
            <c:numRef>
              <c:f>Tabelle2!$B$216:$B$234</c:f>
              <c:numCache>
                <c:formatCode>General</c:formatCode>
                <c:ptCount val="19"/>
                <c:pt idx="0">
                  <c:v>2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4</c:v>
                </c:pt>
                <c:pt idx="5">
                  <c:v>5</c:v>
                </c:pt>
                <c:pt idx="6">
                  <c:v>4</c:v>
                </c:pt>
                <c:pt idx="7">
                  <c:v>6</c:v>
                </c:pt>
                <c:pt idx="8">
                  <c:v>2</c:v>
                </c:pt>
                <c:pt idx="9">
                  <c:v>2</c:v>
                </c:pt>
                <c:pt idx="10">
                  <c:v>9</c:v>
                </c:pt>
                <c:pt idx="11">
                  <c:v>30</c:v>
                </c:pt>
                <c:pt idx="12">
                  <c:v>16</c:v>
                </c:pt>
                <c:pt idx="13">
                  <c:v>13</c:v>
                </c:pt>
                <c:pt idx="14">
                  <c:v>30</c:v>
                </c:pt>
                <c:pt idx="15">
                  <c:v>21</c:v>
                </c:pt>
                <c:pt idx="16">
                  <c:v>27</c:v>
                </c:pt>
                <c:pt idx="17">
                  <c:v>22</c:v>
                </c:pt>
                <c:pt idx="18">
                  <c:v>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99808000"/>
        <c:axId val="99809536"/>
      </c:barChart>
      <c:catAx>
        <c:axId val="99808000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9809536"/>
        <c:crosses val="autoZero"/>
        <c:auto val="1"/>
        <c:lblAlgn val="ctr"/>
        <c:lblOffset val="100"/>
        <c:noMultiLvlLbl val="0"/>
      </c:catAx>
      <c:valAx>
        <c:axId val="9980953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99808000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4000"/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337559642105441"/>
          <c:y val="0.28741206290088972"/>
          <c:w val="0.65324880715789124"/>
          <c:h val="0.66277721966306202"/>
        </c:manualLayout>
      </c:layout>
      <c:pieChart>
        <c:varyColors val="1"/>
        <c:ser>
          <c:idx val="0"/>
          <c:order val="0"/>
          <c:tx>
            <c:strRef>
              <c:f>Tabelle2!$A$185</c:f>
              <c:strCache>
                <c:ptCount val="1"/>
                <c:pt idx="0">
                  <c:v>Globus Connect</c:v>
                </c:pt>
              </c:strCache>
            </c:strRef>
          </c:tx>
          <c:dPt>
            <c:idx val="1"/>
            <c:bubble3D val="0"/>
            <c:spPr>
              <a:solidFill>
                <a:schemeClr val="accent6">
                  <a:lumMod val="40000"/>
                  <a:lumOff val="60000"/>
                </a:schemeClr>
              </a:solidFill>
            </c:spPr>
          </c:dPt>
          <c:dPt>
            <c:idx val="2"/>
            <c:bubble3D val="0"/>
            <c:spPr>
              <a:solidFill>
                <a:srgbClr val="FF0000"/>
              </a:solidFill>
            </c:spPr>
          </c:dPt>
          <c:dPt>
            <c:idx val="3"/>
            <c:bubble3D val="0"/>
            <c:spPr>
              <a:solidFill>
                <a:schemeClr val="bg1">
                  <a:lumMod val="75000"/>
                </a:schemeClr>
              </a:solidFill>
            </c:spPr>
          </c:dPt>
          <c:dLbls>
            <c:dLbl>
              <c:idx val="1"/>
              <c:layout>
                <c:manualLayout>
                  <c:x val="-0.20152169442730825"/>
                  <c:y val="-6.9306023968020367E-2"/>
                </c:manualLayout>
              </c:layout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2"/>
              <c:layout>
                <c:manualLayout>
                  <c:x val="0.25359285363851419"/>
                  <c:y val="-0.11430614218303935"/>
                </c:manualLayout>
              </c:layout>
              <c:tx>
                <c:rich>
                  <a:bodyPr/>
                  <a:lstStyle/>
                  <a:p>
                    <a:r>
                      <a:rPr lang="en-GB" dirty="0" smtClean="0"/>
                      <a:t>not replied </a:t>
                    </a:r>
                    <a:r>
                      <a:rPr lang="en-GB" dirty="0"/>
                      <a:t>by staff
53%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dLbl>
              <c:idx val="3"/>
              <c:layout/>
              <c:tx>
                <c:rich>
                  <a:bodyPr/>
                  <a:lstStyle/>
                  <a:p>
                    <a:r>
                      <a:rPr lang="en-GB" smtClean="0"/>
                      <a:t>not replied </a:t>
                    </a:r>
                    <a:r>
                      <a:rPr lang="en-GB"/>
                      <a:t>by user
7%</a:t>
                    </a:r>
                  </a:p>
                </c:rich>
              </c:tx>
              <c:showLegendKey val="0"/>
              <c:showVal val="0"/>
              <c:showCatName val="1"/>
              <c:showSerName val="0"/>
              <c:showPercent val="1"/>
              <c:showBubbleSize val="0"/>
            </c:dLbl>
            <c:txPr>
              <a:bodyPr/>
              <a:lstStyle/>
              <a:p>
                <a:pPr>
                  <a:defRPr sz="1400"/>
                </a:pPr>
                <a:endParaRPr lang="en-US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</c:dLbls>
          <c:cat>
            <c:strRef>
              <c:f>Tabelle2!$A$189:$A$192</c:f>
              <c:strCache>
                <c:ptCount val="4"/>
                <c:pt idx="0">
                  <c:v>answered Globus questions</c:v>
                </c:pt>
                <c:pt idx="1">
                  <c:v>change download method</c:v>
                </c:pt>
                <c:pt idx="2">
                  <c:v>request not pursued by staff</c:v>
                </c:pt>
                <c:pt idx="3">
                  <c:v>request not pursued by user</c:v>
                </c:pt>
              </c:strCache>
            </c:strRef>
          </c:cat>
          <c:val>
            <c:numRef>
              <c:f>Tabelle2!$C$189:$C$192</c:f>
              <c:numCache>
                <c:formatCode>0.00%</c:formatCode>
                <c:ptCount val="4"/>
                <c:pt idx="0">
                  <c:v>0.2</c:v>
                </c:pt>
                <c:pt idx="1">
                  <c:v>0.2</c:v>
                </c:pt>
                <c:pt idx="2">
                  <c:v>0.53333333333333333</c:v>
                </c:pt>
                <c:pt idx="3">
                  <c:v>6.6666666666666666E-2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4000"/>
            </a:pPr>
            <a:r>
              <a:rPr lang="en-GB" sz="4000" dirty="0"/>
              <a:t>Mean of </a:t>
            </a:r>
            <a:r>
              <a:rPr lang="en-GB" sz="4000" dirty="0" smtClean="0"/>
              <a:t>Response Times</a:t>
            </a:r>
            <a:endParaRPr lang="en-GB" sz="4000" dirty="0"/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v>Mean of response times: all</c:v>
          </c:tx>
          <c:invertIfNegative val="0"/>
          <c:cat>
            <c:strRef>
              <c:f>Tabelle2!$A$463:$A$485</c:f>
              <c:strCache>
                <c:ptCount val="23"/>
                <c:pt idx="0">
                  <c:v>Dec 13</c:v>
                </c:pt>
                <c:pt idx="1">
                  <c:v>Jan 14</c:v>
                </c:pt>
                <c:pt idx="2">
                  <c:v>Feb 14</c:v>
                </c:pt>
                <c:pt idx="3">
                  <c:v>Mar 14</c:v>
                </c:pt>
                <c:pt idx="4">
                  <c:v>Apr 14</c:v>
                </c:pt>
                <c:pt idx="5">
                  <c:v>May 14</c:v>
                </c:pt>
                <c:pt idx="6">
                  <c:v>Jun 14</c:v>
                </c:pt>
                <c:pt idx="7">
                  <c:v>Jul 14</c:v>
                </c:pt>
                <c:pt idx="8">
                  <c:v>Aug 14</c:v>
                </c:pt>
                <c:pt idx="9">
                  <c:v>Sep 14</c:v>
                </c:pt>
                <c:pt idx="10">
                  <c:v>Oct 14</c:v>
                </c:pt>
                <c:pt idx="11">
                  <c:v>Nov 14</c:v>
                </c:pt>
                <c:pt idx="12">
                  <c:v>Dec 14</c:v>
                </c:pt>
                <c:pt idx="13">
                  <c:v>Jan 15</c:v>
                </c:pt>
                <c:pt idx="14">
                  <c:v>Feb 15</c:v>
                </c:pt>
                <c:pt idx="15">
                  <c:v>Mar 15</c:v>
                </c:pt>
                <c:pt idx="16">
                  <c:v>Apr 15</c:v>
                </c:pt>
                <c:pt idx="17">
                  <c:v>May 15</c:v>
                </c:pt>
                <c:pt idx="18">
                  <c:v>Jun 15</c:v>
                </c:pt>
                <c:pt idx="19">
                  <c:v>Jul 15</c:v>
                </c:pt>
                <c:pt idx="20">
                  <c:v>Aug 15</c:v>
                </c:pt>
                <c:pt idx="21">
                  <c:v>Sep 15</c:v>
                </c:pt>
                <c:pt idx="22">
                  <c:v>Oct 15</c:v>
                </c:pt>
              </c:strCache>
            </c:strRef>
          </c:cat>
          <c:val>
            <c:numRef>
              <c:f>Tabelle2!$E$463:$E$485</c:f>
              <c:numCache>
                <c:formatCode>[h]:mm:ss;@</c:formatCode>
                <c:ptCount val="23"/>
                <c:pt idx="0">
                  <c:v>2.2934799382709135</c:v>
                </c:pt>
                <c:pt idx="1">
                  <c:v>1.3220394736842871</c:v>
                </c:pt>
                <c:pt idx="2">
                  <c:v>0.89427083333339397</c:v>
                </c:pt>
                <c:pt idx="3">
                  <c:v>0.98628086419743743</c:v>
                </c:pt>
                <c:pt idx="4">
                  <c:v>0.7359885620907709</c:v>
                </c:pt>
                <c:pt idx="5">
                  <c:v>20.30947048611133</c:v>
                </c:pt>
                <c:pt idx="6">
                  <c:v>14.56087470449231</c:v>
                </c:pt>
                <c:pt idx="7">
                  <c:v>6.2737326388892143</c:v>
                </c:pt>
                <c:pt idx="8">
                  <c:v>1.9640239197536478</c:v>
                </c:pt>
                <c:pt idx="9">
                  <c:v>0.58676529790671705</c:v>
                </c:pt>
                <c:pt idx="10">
                  <c:v>0.52164961013604949</c:v>
                </c:pt>
                <c:pt idx="11">
                  <c:v>1.2749415887851556</c:v>
                </c:pt>
                <c:pt idx="12">
                  <c:v>1.8772875816990136</c:v>
                </c:pt>
                <c:pt idx="13">
                  <c:v>0.22282763532768093</c:v>
                </c:pt>
                <c:pt idx="14">
                  <c:v>0.43830492424190609</c:v>
                </c:pt>
                <c:pt idx="15">
                  <c:v>0.40292755991308071</c:v>
                </c:pt>
                <c:pt idx="16">
                  <c:v>0.58908514492696151</c:v>
                </c:pt>
                <c:pt idx="17">
                  <c:v>0.85405465949870341</c:v>
                </c:pt>
                <c:pt idx="18">
                  <c:v>0.44273003472187611</c:v>
                </c:pt>
                <c:pt idx="19">
                  <c:v>0.53042929292860208</c:v>
                </c:pt>
                <c:pt idx="20">
                  <c:v>0.46249999999937635</c:v>
                </c:pt>
                <c:pt idx="21">
                  <c:v>8.8963734567910748</c:v>
                </c:pt>
                <c:pt idx="22">
                  <c:v>3.1439236111113131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0749696"/>
        <c:axId val="100751232"/>
      </c:barChart>
      <c:catAx>
        <c:axId val="10074969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751232"/>
        <c:crosses val="autoZero"/>
        <c:auto val="1"/>
        <c:lblAlgn val="ctr"/>
        <c:lblOffset val="100"/>
        <c:noMultiLvlLbl val="0"/>
      </c:catAx>
      <c:valAx>
        <c:axId val="100751232"/>
        <c:scaling>
          <c:orientation val="minMax"/>
        </c:scaling>
        <c:delete val="0"/>
        <c:axPos val="l"/>
        <c:majorGridlines/>
        <c:numFmt formatCode="#,##0.00" sourceLinked="0"/>
        <c:majorTickMark val="out"/>
        <c:minorTickMark val="none"/>
        <c:tickLblPos val="nextTo"/>
        <c:txPr>
          <a:bodyPr/>
          <a:lstStyle/>
          <a:p>
            <a:pPr>
              <a:defRPr sz="1100"/>
            </a:pPr>
            <a:endParaRPr lang="en-US"/>
          </a:p>
        </c:txPr>
        <c:crossAx val="100749696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0.42478</cdr:x>
      <cdr:y>0.50308</cdr:y>
    </cdr:from>
    <cdr:to>
      <cdr:x>0.57522</cdr:x>
      <cdr:y>0.62928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3456384" y="3645024"/>
          <a:ext cx="1224136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DE" sz="4000" b="1" dirty="0" smtClean="0"/>
            <a:t>1188</a:t>
          </a:r>
          <a:endParaRPr lang="en-GB" sz="4000" b="1" dirty="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0.44444</cdr:x>
      <cdr:y>0.50485</cdr:y>
    </cdr:from>
    <cdr:to>
      <cdr:x>0.55298</cdr:x>
      <cdr:y>0.5947</cdr:y>
    </cdr:to>
    <cdr:sp macro="" textlink="">
      <cdr:nvSpPr>
        <cdr:cNvPr id="2" name="Textfeld 1"/>
        <cdr:cNvSpPr txBox="1"/>
      </cdr:nvSpPr>
      <cdr:spPr>
        <a:xfrm xmlns:a="http://schemas.openxmlformats.org/drawingml/2006/main">
          <a:off x="3744416" y="3514211"/>
          <a:ext cx="914399" cy="62540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de-DE" sz="4000" b="1" dirty="0" smtClean="0">
              <a:solidFill>
                <a:schemeClr val="bg1"/>
              </a:solidFill>
            </a:rPr>
            <a:t>221</a:t>
          </a:r>
          <a:endParaRPr lang="en-GB" sz="4000" b="1" dirty="0">
            <a:solidFill>
              <a:schemeClr val="bg1"/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93A2AB-BFF0-45C1-85F2-540C35CF1BD0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38E91-CC9F-48CD-9E35-6A5FDAA54A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240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38E91-CC9F-48CD-9E35-6A5FDAA54A9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82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38E91-CC9F-48CD-9E35-6A5FDAA54A9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4137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4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94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3554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700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155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017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98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017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27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7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1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AAC8B-94DC-4548-B50E-DA919D6F9B45}" type="datetimeFigureOut">
              <a:rPr lang="en-GB" smtClean="0"/>
              <a:t>03/12/2015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DC98B6-CD39-4C33-B428-78A6B6A11CD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812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User Support Working Team</a:t>
            </a:r>
            <a:endParaRPr lang="en-GB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Facts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support</a:t>
            </a:r>
            <a:r>
              <a:rPr lang="de-DE" dirty="0" smtClean="0"/>
              <a:t> </a:t>
            </a:r>
            <a:r>
              <a:rPr lang="de-DE" dirty="0" err="1" smtClean="0"/>
              <a:t>statistics</a:t>
            </a:r>
            <a:endParaRPr lang="de-DE" dirty="0" smtClean="0"/>
          </a:p>
          <a:p>
            <a:r>
              <a:rPr lang="de-DE" dirty="0" smtClean="0"/>
              <a:t>ESGF </a:t>
            </a:r>
            <a:r>
              <a:rPr lang="de-DE" smtClean="0"/>
              <a:t>F2F Meeting 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1243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m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4478233"/>
              </p:ext>
            </p:extLst>
          </p:nvPr>
        </p:nvGraphicFramePr>
        <p:xfrm>
          <a:off x="611560" y="0"/>
          <a:ext cx="8136904" cy="72454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feld 3"/>
          <p:cNvSpPr txBox="1"/>
          <p:nvPr/>
        </p:nvSpPr>
        <p:spPr>
          <a:xfrm>
            <a:off x="7020272" y="5877272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December 2013 - September 2015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107504" y="5877272"/>
            <a:ext cx="24718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Spam </a:t>
            </a:r>
            <a:r>
              <a:rPr lang="en-GB" dirty="0"/>
              <a:t>not included, </a:t>
            </a:r>
            <a:endParaRPr lang="en-GB" dirty="0" smtClean="0"/>
          </a:p>
          <a:p>
            <a:r>
              <a:rPr lang="en-GB" dirty="0" smtClean="0"/>
              <a:t>~</a:t>
            </a:r>
            <a:r>
              <a:rPr lang="en-GB" dirty="0"/>
              <a:t>3 </a:t>
            </a:r>
            <a:r>
              <a:rPr lang="en-GB" dirty="0" err="1"/>
              <a:t>Askbot</a:t>
            </a:r>
            <a:r>
              <a:rPr lang="en-GB" dirty="0"/>
              <a:t> questions lost</a:t>
            </a:r>
          </a:p>
        </p:txBody>
      </p:sp>
    </p:spTree>
    <p:extLst>
      <p:ext uri="{BB962C8B-B14F-4D97-AF65-F5344CB8AC3E}">
        <p14:creationId xmlns:p14="http://schemas.microsoft.com/office/powerpoint/2010/main" val="413549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Half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/>
              <a:t>Q</a:t>
            </a:r>
            <a:r>
              <a:rPr lang="de-DE" b="1" dirty="0" err="1" smtClean="0"/>
              <a:t>uestions</a:t>
            </a:r>
            <a:r>
              <a:rPr lang="de-DE" b="1" dirty="0" smtClean="0"/>
              <a:t> </a:t>
            </a:r>
            <a:r>
              <a:rPr lang="de-DE" b="1" dirty="0" err="1" smtClean="0"/>
              <a:t>Concerning</a:t>
            </a:r>
            <a:r>
              <a:rPr lang="de-DE" b="1" dirty="0" smtClean="0"/>
              <a:t> (Group) Registration, Login, </a:t>
            </a:r>
            <a:r>
              <a:rPr lang="de-DE" b="1" dirty="0" err="1"/>
              <a:t>C</a:t>
            </a:r>
            <a:r>
              <a:rPr lang="de-DE" b="1" dirty="0" err="1" smtClean="0"/>
              <a:t>erts</a:t>
            </a:r>
            <a:endParaRPr lang="en-GB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493095"/>
          </a:xfrm>
        </p:spPr>
        <p:txBody>
          <a:bodyPr>
            <a:normAutofit/>
          </a:bodyPr>
          <a:lstStyle/>
          <a:p>
            <a:r>
              <a:rPr lang="de-DE" b="1" dirty="0" smtClean="0"/>
              <a:t>584 </a:t>
            </a:r>
            <a:r>
              <a:rPr lang="de-DE" b="1" dirty="0" err="1" smtClean="0"/>
              <a:t>questions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Data </a:t>
            </a:r>
            <a:r>
              <a:rPr lang="de-DE" dirty="0" err="1" smtClean="0"/>
              <a:t>producers</a:t>
            </a:r>
            <a:r>
              <a:rPr lang="de-DE" dirty="0" smtClean="0"/>
              <a:t>: </a:t>
            </a:r>
            <a:r>
              <a:rPr lang="de-DE" dirty="0" err="1" smtClean="0"/>
              <a:t>Could</a:t>
            </a:r>
            <a:r>
              <a:rPr lang="de-DE" dirty="0" smtClean="0"/>
              <a:t> </a:t>
            </a:r>
            <a:r>
              <a:rPr lang="de-DE" dirty="0" err="1" smtClean="0"/>
              <a:t>you</a:t>
            </a:r>
            <a:r>
              <a:rPr lang="de-DE" dirty="0" smtClean="0"/>
              <a:t> </a:t>
            </a:r>
            <a:r>
              <a:rPr lang="de-DE" dirty="0" err="1" smtClean="0"/>
              <a:t>allow</a:t>
            </a:r>
            <a:r>
              <a:rPr lang="de-DE" dirty="0" smtClean="0"/>
              <a:t> </a:t>
            </a:r>
            <a:r>
              <a:rPr lang="de-DE" dirty="0" err="1" smtClean="0"/>
              <a:t>anonymous</a:t>
            </a:r>
            <a:r>
              <a:rPr lang="de-DE" dirty="0" smtClean="0"/>
              <a:t> </a:t>
            </a:r>
            <a:r>
              <a:rPr lang="de-DE" dirty="0" err="1" smtClean="0"/>
              <a:t>download</a:t>
            </a:r>
            <a:r>
              <a:rPr lang="de-DE" dirty="0" smtClean="0"/>
              <a:t> (</a:t>
            </a:r>
            <a:r>
              <a:rPr lang="de-DE" dirty="0" err="1" smtClean="0"/>
              <a:t>dispense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registration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formal </a:t>
            </a:r>
            <a:r>
              <a:rPr lang="de-DE" dirty="0" err="1" smtClean="0"/>
              <a:t>acceptance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licenses</a:t>
            </a:r>
            <a:r>
              <a:rPr lang="de-DE" dirty="0" smtClean="0"/>
              <a:t>)?</a:t>
            </a:r>
          </a:p>
          <a:p>
            <a:r>
              <a:rPr lang="de-DE" b="1" dirty="0"/>
              <a:t>86 </a:t>
            </a:r>
            <a:r>
              <a:rPr lang="de-DE" b="1" dirty="0" err="1"/>
              <a:t>questions</a:t>
            </a:r>
            <a:r>
              <a:rPr lang="de-DE" b="1" dirty="0"/>
              <a:t> </a:t>
            </a:r>
            <a:r>
              <a:rPr lang="de-DE" b="1" dirty="0" err="1"/>
              <a:t>about</a:t>
            </a:r>
            <a:r>
              <a:rPr lang="de-DE" b="1" dirty="0"/>
              <a:t> Java </a:t>
            </a:r>
            <a:r>
              <a:rPr lang="de-DE" b="1" dirty="0" err="1"/>
              <a:t>issues</a:t>
            </a:r>
            <a:r>
              <a:rPr lang="de-DE" dirty="0"/>
              <a:t/>
            </a:r>
            <a:br>
              <a:rPr lang="de-DE" dirty="0"/>
            </a:br>
            <a:r>
              <a:rPr lang="de-DE" dirty="0"/>
              <a:t>Developers</a:t>
            </a:r>
            <a:r>
              <a:rPr lang="de-DE" dirty="0" smtClean="0"/>
              <a:t>: Login </a:t>
            </a:r>
            <a:r>
              <a:rPr lang="de-DE" dirty="0" err="1" smtClean="0"/>
              <a:t>without</a:t>
            </a:r>
            <a:r>
              <a:rPr lang="de-DE" dirty="0" smtClean="0"/>
              <a:t> </a:t>
            </a:r>
            <a:r>
              <a:rPr lang="de-DE" dirty="0" err="1" smtClean="0"/>
              <a:t>user</a:t>
            </a:r>
            <a:r>
              <a:rPr lang="de-DE" dirty="0" smtClean="0"/>
              <a:t> </a:t>
            </a:r>
            <a:r>
              <a:rPr lang="de-DE" dirty="0" err="1" smtClean="0"/>
              <a:t>certs</a:t>
            </a:r>
            <a:r>
              <a:rPr lang="de-DE" dirty="0" smtClean="0"/>
              <a:t> </a:t>
            </a:r>
            <a:r>
              <a:rPr lang="de-DE" dirty="0" err="1" smtClean="0"/>
              <a:t>should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default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207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4543889"/>
              </p:ext>
            </p:extLst>
          </p:nvPr>
        </p:nvGraphicFramePr>
        <p:xfrm>
          <a:off x="611560" y="-24368"/>
          <a:ext cx="8424935" cy="69608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9188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4000" b="1" dirty="0" smtClean="0"/>
              <a:t>Search </a:t>
            </a:r>
            <a:r>
              <a:rPr lang="de-DE" sz="4000" b="1" dirty="0" err="1" smtClean="0"/>
              <a:t>Issues</a:t>
            </a:r>
            <a:endParaRPr lang="en-GB" sz="4000" b="1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 smtClean="0"/>
              <a:t>25 </a:t>
            </a:r>
            <a:r>
              <a:rPr lang="de-DE" b="1" dirty="0" err="1" smtClean="0"/>
              <a:t>questions</a:t>
            </a:r>
            <a:r>
              <a:rPr lang="de-DE" b="1" dirty="0" smtClean="0"/>
              <a:t> </a:t>
            </a:r>
            <a:r>
              <a:rPr lang="de-DE" b="1" dirty="0" err="1" smtClean="0"/>
              <a:t>concerning</a:t>
            </a:r>
            <a:r>
              <a:rPr lang="de-DE" b="1" dirty="0" smtClean="0"/>
              <a:t> </a:t>
            </a:r>
            <a:r>
              <a:rPr lang="de-DE" b="1" dirty="0" err="1" smtClean="0"/>
              <a:t>file</a:t>
            </a:r>
            <a:r>
              <a:rPr lang="de-DE" b="1" dirty="0" smtClean="0"/>
              <a:t> </a:t>
            </a:r>
            <a:r>
              <a:rPr lang="de-DE" b="1" dirty="0" err="1" smtClean="0"/>
              <a:t>selection</a:t>
            </a:r>
            <a:r>
              <a:rPr lang="de-DE" b="1" dirty="0" smtClean="0"/>
              <a:t> </a:t>
            </a:r>
            <a:r>
              <a:rPr lang="de-DE" b="1" dirty="0" err="1" smtClean="0"/>
              <a:t>inside</a:t>
            </a:r>
            <a:r>
              <a:rPr lang="de-DE" b="1" dirty="0" smtClean="0"/>
              <a:t> </a:t>
            </a:r>
            <a:r>
              <a:rPr lang="de-DE" b="1" dirty="0" err="1" smtClean="0"/>
              <a:t>datasets</a:t>
            </a:r>
            <a:r>
              <a:rPr lang="de-DE" dirty="0"/>
              <a:t/>
            </a:r>
            <a:br>
              <a:rPr lang="de-DE" dirty="0"/>
            </a:br>
            <a:r>
              <a:rPr lang="de-DE" dirty="0" smtClean="0"/>
              <a:t>Data </a:t>
            </a:r>
            <a:r>
              <a:rPr lang="de-DE" dirty="0" err="1" smtClean="0"/>
              <a:t>managers</a:t>
            </a:r>
            <a:r>
              <a:rPr lang="de-DE" dirty="0" smtClean="0"/>
              <a:t>: </a:t>
            </a:r>
            <a:r>
              <a:rPr lang="de-DE" dirty="0" err="1" smtClean="0"/>
              <a:t>Put</a:t>
            </a:r>
            <a:r>
              <a:rPr lang="de-DE" dirty="0" smtClean="0"/>
              <a:t> </a:t>
            </a:r>
            <a:r>
              <a:rPr lang="de-DE" dirty="0" err="1" smtClean="0"/>
              <a:t>only</a:t>
            </a:r>
            <a:r>
              <a:rPr lang="de-DE" dirty="0" smtClean="0"/>
              <a:t> </a:t>
            </a:r>
            <a:r>
              <a:rPr lang="de-DE" dirty="0" err="1" smtClean="0"/>
              <a:t>one</a:t>
            </a:r>
            <a:r>
              <a:rPr lang="de-DE" dirty="0" smtClean="0"/>
              <a:t> </a:t>
            </a:r>
            <a:r>
              <a:rPr lang="de-DE" dirty="0" err="1" smtClean="0"/>
              <a:t>file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a </a:t>
            </a:r>
            <a:r>
              <a:rPr lang="de-DE" dirty="0" err="1" smtClean="0"/>
              <a:t>dataset</a:t>
            </a:r>
            <a:r>
              <a:rPr lang="de-DE" dirty="0" smtClean="0"/>
              <a:t> (</a:t>
            </a:r>
            <a:r>
              <a:rPr lang="de-DE" dirty="0" err="1" smtClean="0"/>
              <a:t>as</a:t>
            </a:r>
            <a:r>
              <a:rPr lang="de-DE" dirty="0" smtClean="0"/>
              <a:t> in CORDEX)</a:t>
            </a:r>
          </a:p>
          <a:p>
            <a:r>
              <a:rPr lang="en-US" b="1" dirty="0" smtClean="0"/>
              <a:t>5 questions concerning empty search facets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We </a:t>
            </a:r>
            <a:r>
              <a:rPr lang="en-US" dirty="0"/>
              <a:t>request </a:t>
            </a:r>
            <a:r>
              <a:rPr lang="en-US" dirty="0" smtClean="0"/>
              <a:t>Chinese </a:t>
            </a:r>
            <a:r>
              <a:rPr lang="en-US" dirty="0"/>
              <a:t>government to respect freedom of research and </a:t>
            </a:r>
            <a:r>
              <a:rPr lang="en-US" dirty="0" smtClean="0"/>
              <a:t>allow researchers </a:t>
            </a:r>
            <a:r>
              <a:rPr lang="en-US" dirty="0"/>
              <a:t>to use the Internet </a:t>
            </a:r>
            <a:r>
              <a:rPr lang="en-US" dirty="0" smtClean="0"/>
              <a:t>without hindrance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7509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 smtClean="0"/>
              <a:t>365 Workarounds </a:t>
            </a:r>
            <a:r>
              <a:rPr lang="de-DE" b="1" dirty="0" err="1" smtClean="0"/>
              <a:t>Proposed</a:t>
            </a:r>
            <a:r>
              <a:rPr lang="de-DE" b="1" dirty="0" smtClean="0"/>
              <a:t> due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Malfunctioning</a:t>
            </a:r>
            <a:r>
              <a:rPr lang="de-DE" b="1" dirty="0" smtClean="0"/>
              <a:t> Servers</a:t>
            </a:r>
            <a:endParaRPr lang="en-GB" b="1" dirty="0"/>
          </a:p>
        </p:txBody>
      </p:sp>
      <p:graphicFrame>
        <p:nvGraphicFramePr>
          <p:cNvPr id="7" name="Diagramm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4283784"/>
              </p:ext>
            </p:extLst>
          </p:nvPr>
        </p:nvGraphicFramePr>
        <p:xfrm>
          <a:off x="-468560" y="1916832"/>
          <a:ext cx="457200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Diagramm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833220"/>
              </p:ext>
            </p:extLst>
          </p:nvPr>
        </p:nvGraphicFramePr>
        <p:xfrm>
          <a:off x="4283968" y="1772816"/>
          <a:ext cx="4536504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Inhaltsplatzhalter 2"/>
          <p:cNvSpPr>
            <a:spLocks noGrp="1"/>
          </p:cNvSpPr>
          <p:nvPr>
            <p:ph idx="1"/>
          </p:nvPr>
        </p:nvSpPr>
        <p:spPr>
          <a:xfrm>
            <a:off x="683568" y="6021288"/>
            <a:ext cx="7787208" cy="748679"/>
          </a:xfrm>
        </p:spPr>
        <p:txBody>
          <a:bodyPr>
            <a:normAutofit/>
          </a:bodyPr>
          <a:lstStyle/>
          <a:p>
            <a:r>
              <a:rPr lang="de-DE" dirty="0" smtClean="0"/>
              <a:t>Admins: Fix </a:t>
            </a:r>
            <a:r>
              <a:rPr lang="de-DE" dirty="0" err="1" smtClean="0"/>
              <a:t>problems</a:t>
            </a:r>
            <a:r>
              <a:rPr lang="de-DE" dirty="0" smtClean="0"/>
              <a:t> </a:t>
            </a:r>
            <a:r>
              <a:rPr lang="de-DE" dirty="0" err="1" smtClean="0"/>
              <a:t>promptly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908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5447635"/>
              </p:ext>
            </p:extLst>
          </p:nvPr>
        </p:nvGraphicFramePr>
        <p:xfrm>
          <a:off x="1107595" y="100163"/>
          <a:ext cx="6912768" cy="58326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feld 2"/>
          <p:cNvSpPr txBox="1"/>
          <p:nvPr/>
        </p:nvSpPr>
        <p:spPr>
          <a:xfrm>
            <a:off x="4211960" y="3356992"/>
            <a:ext cx="704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b="1" dirty="0" smtClean="0"/>
              <a:t>15</a:t>
            </a:r>
            <a:endParaRPr lang="en-GB" sz="4000" b="1" dirty="0"/>
          </a:p>
        </p:txBody>
      </p:sp>
      <p:sp>
        <p:nvSpPr>
          <p:cNvPr id="4" name="Inhaltsplatzhalter 2"/>
          <p:cNvSpPr txBox="1">
            <a:spLocks/>
          </p:cNvSpPr>
          <p:nvPr/>
        </p:nvSpPr>
        <p:spPr>
          <a:xfrm>
            <a:off x="670375" y="5949280"/>
            <a:ext cx="7787208" cy="83671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Admins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developers</a:t>
            </a:r>
            <a:r>
              <a:rPr lang="de-DE" dirty="0" smtClean="0"/>
              <a:t>: Delete Globus </a:t>
            </a:r>
            <a:r>
              <a:rPr lang="de-DE" dirty="0" err="1" smtClean="0"/>
              <a:t>download</a:t>
            </a:r>
            <a:r>
              <a:rPr lang="de-DE" dirty="0" smtClean="0"/>
              <a:t> links </a:t>
            </a:r>
            <a:r>
              <a:rPr lang="de-DE" dirty="0" err="1" smtClean="0"/>
              <a:t>or</a:t>
            </a:r>
            <a:r>
              <a:rPr lang="de-DE" dirty="0" smtClean="0"/>
              <a:t> fix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issues</a:t>
            </a:r>
            <a:r>
              <a:rPr lang="de-DE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7112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2422533"/>
              </p:ext>
            </p:extLst>
          </p:nvPr>
        </p:nvGraphicFramePr>
        <p:xfrm>
          <a:off x="755576" y="332656"/>
          <a:ext cx="763284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Inhaltsplatzhalter 2"/>
          <p:cNvSpPr txBox="1">
            <a:spLocks/>
          </p:cNvSpPr>
          <p:nvPr/>
        </p:nvSpPr>
        <p:spPr>
          <a:xfrm>
            <a:off x="467544" y="5646948"/>
            <a:ext cx="8352928" cy="748679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smtClean="0"/>
              <a:t>Substitution </a:t>
            </a:r>
            <a:r>
              <a:rPr lang="de-DE" dirty="0" err="1" smtClean="0"/>
              <a:t>needed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Torsten </a:t>
            </a:r>
            <a:r>
              <a:rPr lang="de-DE" dirty="0" err="1" smtClean="0"/>
              <a:t>is</a:t>
            </a:r>
            <a:r>
              <a:rPr lang="de-DE" dirty="0" smtClean="0"/>
              <a:t> on </a:t>
            </a:r>
            <a:r>
              <a:rPr lang="de-DE" dirty="0" err="1" smtClean="0"/>
              <a:t>holidays</a:t>
            </a:r>
            <a:endParaRPr lang="en-GB" dirty="0"/>
          </a:p>
        </p:txBody>
      </p:sp>
      <p:sp>
        <p:nvSpPr>
          <p:cNvPr id="4" name="Textfeld 3"/>
          <p:cNvSpPr txBox="1"/>
          <p:nvPr/>
        </p:nvSpPr>
        <p:spPr>
          <a:xfrm>
            <a:off x="755576" y="1412776"/>
            <a:ext cx="4641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days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5943414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Office PowerPoint</Application>
  <PresentationFormat>Bildschirmpräsentation (4:3)</PresentationFormat>
  <Paragraphs>66</Paragraphs>
  <Slides>8</Slides>
  <Notes>2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9" baseType="lpstr">
      <vt:lpstr>Larissa</vt:lpstr>
      <vt:lpstr>User Support Working Team</vt:lpstr>
      <vt:lpstr>PowerPoint-Präsentation</vt:lpstr>
      <vt:lpstr>Half of the Questions Concerning (Group) Registration, Login, Certs</vt:lpstr>
      <vt:lpstr>PowerPoint-Präsentation</vt:lpstr>
      <vt:lpstr>Search Issues</vt:lpstr>
      <vt:lpstr>365 Workarounds Proposed due to Malfunctioning Servers</vt:lpstr>
      <vt:lpstr>PowerPoint-Präsentation</vt:lpstr>
      <vt:lpstr>PowerPoint-Präsentation</vt:lpstr>
    </vt:vector>
  </TitlesOfParts>
  <Company>DKRZ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Torsten Rathmann</dc:creator>
  <cp:lastModifiedBy>Torsten Rathmann</cp:lastModifiedBy>
  <cp:revision>41</cp:revision>
  <dcterms:created xsi:type="dcterms:W3CDTF">2015-11-20T15:28:01Z</dcterms:created>
  <dcterms:modified xsi:type="dcterms:W3CDTF">2015-12-03T20:34:05Z</dcterms:modified>
</cp:coreProperties>
</file>