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8" r:id="rId2"/>
    <p:sldId id="338" r:id="rId3"/>
    <p:sldId id="330" r:id="rId4"/>
    <p:sldId id="333" r:id="rId5"/>
    <p:sldId id="341" r:id="rId6"/>
    <p:sldId id="347" r:id="rId7"/>
    <p:sldId id="348" r:id="rId8"/>
    <p:sldId id="343" r:id="rId9"/>
    <p:sldId id="346" r:id="rId10"/>
    <p:sldId id="339" r:id="rId11"/>
    <p:sldId id="349" r:id="rId12"/>
    <p:sldId id="350" r:id="rId13"/>
    <p:sldId id="340" r:id="rId14"/>
    <p:sldId id="327" r:id="rId15"/>
    <p:sldId id="310" r:id="rId16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91"/>
    <a:srgbClr val="F6F6F6"/>
    <a:srgbClr val="222268"/>
    <a:srgbClr val="F5F5F5"/>
    <a:srgbClr val="C2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ittlere Formatvorlage 1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11" autoAdjust="0"/>
    <p:restoredTop sz="93344" autoAdjust="0"/>
  </p:normalViewPr>
  <p:slideViewPr>
    <p:cSldViewPr>
      <p:cViewPr varScale="1">
        <p:scale>
          <a:sx n="68" d="100"/>
          <a:sy n="68" d="100"/>
        </p:scale>
        <p:origin x="-763" y="-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8646" y="1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F3F1F-E32B-441A-8A7E-C695AE848F1B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8646" y="9433107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956F4-71C7-46B9-BCA4-2891AC4FDD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25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8646" y="1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673050-CDDD-42AB-9AA5-BF6FD4E04FB2}" type="datetimeFigureOut">
              <a:rPr lang="en-US" smtClean="0"/>
              <a:t>12/8/2015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7416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8646" y="9433107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612DF-BCF5-44D6-8F86-03C45687E0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5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12DF-BCF5-44D6-8F86-03C45687E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0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C612DF-BCF5-44D6-8F86-03C45687E00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88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gemeine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 anchorCtr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03.-05.12.2015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635896" y="6597352"/>
            <a:ext cx="3460885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6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  <a:prstGeom prst="rect">
            <a:avLst/>
          </a:prstGeom>
        </p:spPr>
        <p:txBody>
          <a:bodyPr vert="horz" lIns="180000" tIns="45720" rIns="180000" bIns="45720" rtlCol="0" anchor="ctr"/>
          <a:lstStyle>
            <a:lvl1pPr algn="r">
              <a:defRPr sz="1100">
                <a:solidFill>
                  <a:srgbClr val="F6F6F6"/>
                </a:solidFill>
                <a:latin typeface="Calibri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A4D798F-BC53-4B2C-AF0B-B02A7EE5497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584775"/>
          </a:xfrm>
          <a:prstGeom prst="rect">
            <a:avLst/>
          </a:prstGeom>
          <a:solidFill>
            <a:srgbClr val="F6F6F6"/>
          </a:solidFill>
        </p:spPr>
        <p:txBody>
          <a:bodyPr lIns="180000" rIns="180000"/>
          <a:lstStyle>
            <a:lvl1pPr algn="r">
              <a:defRPr sz="3200">
                <a:solidFill>
                  <a:srgbClr val="00519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0" y="6596390"/>
            <a:ext cx="2843808" cy="2616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de-DE" sz="1100" b="0" baseline="0" dirty="0" smtClean="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M. Stockhause, G. </a:t>
            </a:r>
            <a:r>
              <a:rPr lang="de-DE" sz="1100" b="0" baseline="0" dirty="0" err="1" smtClean="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Levavasseur</a:t>
            </a:r>
            <a:r>
              <a:rPr lang="de-DE" sz="1100" b="0" baseline="0" dirty="0" smtClean="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K. Berger</a:t>
            </a:r>
            <a:endParaRPr lang="en-US" sz="1100" b="0" dirty="0">
              <a:solidFill>
                <a:srgbClr val="F6F6F6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1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645024"/>
            <a:ext cx="6400800" cy="1536576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520" y="1915344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7" name="Datumsplatzhalter 4"/>
          <p:cNvSpPr>
            <a:spLocks noGrp="1"/>
          </p:cNvSpPr>
          <p:nvPr>
            <p:ph type="dt" sz="half" idx="2"/>
          </p:nvPr>
        </p:nvSpPr>
        <p:spPr>
          <a:xfrm>
            <a:off x="7236296" y="6597352"/>
            <a:ext cx="1053480" cy="2616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 smtClean="0"/>
              <a:t>03.-05.12.2015</a:t>
            </a:r>
            <a:endParaRPr lang="en-US" dirty="0"/>
          </a:p>
        </p:txBody>
      </p:sp>
      <p:sp>
        <p:nvSpPr>
          <p:cNvPr id="10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  <a:prstGeom prst="rect">
            <a:avLst/>
          </a:prstGeom>
        </p:spPr>
        <p:txBody>
          <a:bodyPr vert="horz" lIns="180000" tIns="45720" rIns="180000" bIns="45720" rtlCol="0" anchor="ctr"/>
          <a:lstStyle>
            <a:lvl1pPr algn="r">
              <a:defRPr sz="110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BA4D798F-BC53-4B2C-AF0B-B02A7EE54970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3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3635896" y="6597352"/>
            <a:ext cx="3460885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0" y="6596390"/>
            <a:ext cx="2843808" cy="261610"/>
          </a:xfrm>
          <a:prstGeom prst="rect">
            <a:avLst/>
          </a:prstGeom>
          <a:noFill/>
        </p:spPr>
        <p:txBody>
          <a:bodyPr wrap="square" lIns="180000" rIns="180000" rtlCol="0">
            <a:spAutoFit/>
          </a:bodyPr>
          <a:lstStyle/>
          <a:p>
            <a:r>
              <a:rPr lang="de-DE" sz="1100" b="0" baseline="0" dirty="0" smtClean="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M. Stockhause, G. </a:t>
            </a:r>
            <a:r>
              <a:rPr lang="de-DE" sz="1100" b="0" baseline="0" dirty="0" err="1" smtClean="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Levavasseur</a:t>
            </a:r>
            <a:r>
              <a:rPr lang="de-DE" sz="1100" b="0" baseline="0" dirty="0" smtClean="0">
                <a:solidFill>
                  <a:srgbClr val="F6F6F6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, K. Berger</a:t>
            </a:r>
            <a:endParaRPr lang="en-US" sz="1100" b="0" dirty="0">
              <a:solidFill>
                <a:srgbClr val="F6F6F6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211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 rot="10800000">
            <a:off x="1831643" y="4256039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:\doc\Vorlagen\Powerpoint\DKRZ Logo Einzelne Schwinge-238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403176"/>
            <a:ext cx="7312357" cy="2260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2996952"/>
            <a:ext cx="6400800" cy="2184648"/>
          </a:xfrm>
        </p:spPr>
        <p:txBody>
          <a:bodyPr/>
          <a:lstStyle>
            <a:lvl1pPr marL="0" indent="0" algn="ctr">
              <a:buNone/>
              <a:defRPr>
                <a:solidFill>
                  <a:srgbClr val="00519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251520" y="1268760"/>
            <a:ext cx="8537615" cy="1440160"/>
          </a:xfrm>
          <a:prstGeom prst="rect">
            <a:avLst/>
          </a:prstGeom>
        </p:spPr>
        <p:txBody>
          <a:bodyPr wrap="square">
            <a:noAutofit/>
          </a:bodyPr>
          <a:lstStyle>
            <a:lvl1pPr algn="ctr">
              <a:defRPr>
                <a:solidFill>
                  <a:srgbClr val="00519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5" name="Textfeld 4"/>
          <p:cNvSpPr txBox="1"/>
          <p:nvPr userDrawn="1"/>
        </p:nvSpPr>
        <p:spPr>
          <a:xfrm>
            <a:off x="1906911" y="5373216"/>
            <a:ext cx="5328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M. Stockhause</a:t>
            </a:r>
            <a:r>
              <a:rPr lang="de-DE" baseline="30000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1</a:t>
            </a:r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, G. Levavasseur</a:t>
            </a:r>
            <a:r>
              <a:rPr lang="de-DE" baseline="30000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2</a:t>
            </a:r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,</a:t>
            </a:r>
            <a:r>
              <a:rPr lang="de-DE" baseline="0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 K. Berger</a:t>
            </a:r>
            <a:r>
              <a:rPr lang="de-DE" baseline="30000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1</a:t>
            </a:r>
            <a:endParaRPr lang="de-DE" dirty="0" smtClean="0">
              <a:solidFill>
                <a:srgbClr val="005191"/>
              </a:solidFill>
              <a:latin typeface="+mn-lt"/>
              <a:ea typeface="CMU Sans Serif" pitchFamily="50" charset="0"/>
              <a:cs typeface="Vijaya" panose="020B0604020202020204" pitchFamily="34" charset="0"/>
            </a:endParaRPr>
          </a:p>
          <a:p>
            <a:pPr algn="ctr"/>
            <a:r>
              <a:rPr lang="de-DE" baseline="30000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1</a:t>
            </a:r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Deutsches Klimarechenzentrum (DKRZ)</a:t>
            </a:r>
            <a:b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</a:br>
            <a:r>
              <a:rPr lang="de-DE" baseline="30000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2</a:t>
            </a:r>
            <a:r>
              <a:rPr lang="de-DE" dirty="0" smtClean="0">
                <a:solidFill>
                  <a:srgbClr val="005191"/>
                </a:solidFill>
                <a:latin typeface="+mn-lt"/>
                <a:ea typeface="CMU Sans Serif" pitchFamily="50" charset="0"/>
                <a:cs typeface="Vijaya" panose="020B0604020202020204" pitchFamily="34" charset="0"/>
              </a:rPr>
              <a:t>Institute Pierre Simon Laplace (IPSL)</a:t>
            </a:r>
            <a:endParaRPr lang="en-US" dirty="0">
              <a:solidFill>
                <a:srgbClr val="005191"/>
              </a:solidFill>
              <a:latin typeface="+mn-lt"/>
              <a:ea typeface="CMU Sans Serif" pitchFamily="50" charset="0"/>
              <a:cs typeface="Vijaya" panose="020B0604020202020204" pitchFamily="34" charset="0"/>
            </a:endParaRPr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665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196752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rgbClr val="0051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621" y="37412"/>
            <a:ext cx="958032" cy="25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pic>
        <p:nvPicPr>
          <p:cNvPr id="11" name="Logo_IPSL.png"/>
          <p:cNvPicPr>
            <a:picLocks noChangeAspect="1"/>
          </p:cNvPicPr>
          <p:nvPr userDrawn="1"/>
        </p:nvPicPr>
        <p:blipFill>
          <a:blip r:embed="rId6">
            <a:extLst/>
          </a:blip>
          <a:stretch>
            <a:fillRect/>
          </a:stretch>
        </p:blipFill>
        <p:spPr>
          <a:xfrm>
            <a:off x="107504" y="37412"/>
            <a:ext cx="497572" cy="259200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5412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519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519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5191"/>
        </a:buClr>
        <a:buFont typeface="Calibri" pitchFamily="34" charset="0"/>
        <a:buChar char="‒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3pPr>
      <a:lvl4pPr marL="13716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4pPr>
      <a:lvl5pPr marL="1828800" indent="0" algn="l" defTabSz="914400" rtl="0" eaLnBrk="1" latinLnBrk="0" hangingPunct="1">
        <a:spcBef>
          <a:spcPct val="20000"/>
        </a:spcBef>
        <a:buFontTx/>
        <a:buNone/>
        <a:defRPr sz="2000" kern="1200">
          <a:solidFill>
            <a:schemeClr val="tx1"/>
          </a:solidFill>
          <a:latin typeface="+mn-lt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cme-climate.atlassian.net/wiki/display/ESGF/ESGF-QCWT+Charge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ce11.org/group/joint-declaration-data-citation-principles-final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errata.ipsl.upmc.fr/" TargetMode="External"/><Relationship Id="rId2" Type="http://schemas.openxmlformats.org/officeDocument/2006/relationships/hyperlink" Target="http://acme-climate.atlassian.net/wiki/display/ESGF/ESGF-QCWT+Charg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earthsystemcog.org/projects/wip/resources" TargetMode="External"/><Relationship Id="rId4" Type="http://schemas.openxmlformats.org/officeDocument/2006/relationships/hyperlink" Target="http://cmip6cite.wdc-climate.d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251520" y="2132856"/>
            <a:ext cx="8537615" cy="1440160"/>
          </a:xfrm>
        </p:spPr>
        <p:txBody>
          <a:bodyPr/>
          <a:lstStyle/>
          <a:p>
            <a:r>
              <a:rPr lang="en-US" dirty="0" smtClean="0"/>
              <a:t>ESGF-QCWT</a:t>
            </a:r>
            <a:br>
              <a:rPr lang="en-US" dirty="0" smtClean="0"/>
            </a:br>
            <a:r>
              <a:rPr lang="en-US" dirty="0" smtClean="0"/>
              <a:t>Quality Control WT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635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Plans for 2016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7" name="Rechteck 2"/>
          <p:cNvSpPr/>
          <p:nvPr/>
        </p:nvSpPr>
        <p:spPr>
          <a:xfrm>
            <a:off x="467544" y="862836"/>
            <a:ext cx="8208912" cy="5647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Versioning – 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Continue implementation (together with ESGF-RVWT)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Version history service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planned</a:t>
            </a:r>
          </a:p>
          <a:p>
            <a:pPr lvl="1"/>
            <a:endParaRPr lang="en-US" sz="1000" dirty="0"/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– Errata Service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 –</a:t>
            </a:r>
          </a:p>
          <a:p>
            <a:pPr marL="720000" lvl="1" indent="-288000">
              <a:buFont typeface="Arial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Concept</a:t>
            </a:r>
            <a:r>
              <a:rPr lang="de-DE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development and description in a WIP paper (in review)</a:t>
            </a:r>
          </a:p>
          <a:p>
            <a:pPr marL="720000" lvl="1" indent="-288000">
              <a:buFont typeface="Arial"/>
              <a:buChar char="•"/>
            </a:pPr>
            <a:r>
              <a:rPr lang="en-US" dirty="0" smtClean="0"/>
              <a:t>Discuss </a:t>
            </a:r>
            <a:r>
              <a:rPr lang="en-US" dirty="0"/>
              <a:t>and finalize the issue registration </a:t>
            </a:r>
            <a:r>
              <a:rPr lang="en-US" dirty="0" smtClean="0"/>
              <a:t>process/form</a:t>
            </a:r>
          </a:p>
          <a:p>
            <a:pPr marL="720000" lvl="1" indent="-288000">
              <a:buFont typeface="Arial"/>
              <a:buChar char="•"/>
            </a:pPr>
            <a:r>
              <a:rPr lang="de-DE" dirty="0" smtClean="0"/>
              <a:t>Development </a:t>
            </a:r>
            <a:r>
              <a:rPr lang="en-US" dirty="0"/>
              <a:t>of </a:t>
            </a:r>
          </a:p>
          <a:p>
            <a:pPr lvl="3" indent="-288000">
              <a:buFont typeface="Arial" panose="020B0604020202020204" pitchFamily="34" charset="0"/>
              <a:buChar char="•"/>
            </a:pPr>
            <a:r>
              <a:rPr lang="en-US" sz="1700" dirty="0" smtClean="0"/>
              <a:t>An </a:t>
            </a:r>
            <a:r>
              <a:rPr lang="en-US" sz="1700" dirty="0"/>
              <a:t>Issue Manager</a:t>
            </a:r>
          </a:p>
          <a:p>
            <a:pPr lvl="3" indent="-288000">
              <a:buFont typeface="Arial" panose="020B0604020202020204" pitchFamily="34" charset="0"/>
              <a:buChar char="•"/>
            </a:pPr>
            <a:r>
              <a:rPr lang="en-US" sz="1700" dirty="0" smtClean="0">
                <a:solidFill>
                  <a:schemeClr val="accent1">
                    <a:lumMod val="75000"/>
                  </a:schemeClr>
                </a:solidFill>
              </a:rPr>
              <a:t>The 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errata module for ESGF </a:t>
            </a:r>
            <a:r>
              <a:rPr lang="en-US" sz="1700" dirty="0" err="1">
                <a:solidFill>
                  <a:schemeClr val="accent1">
                    <a:lumMod val="75000"/>
                  </a:schemeClr>
                </a:solidFill>
              </a:rPr>
              <a:t>CoG</a:t>
            </a:r>
            <a:r>
              <a:rPr lang="en-US" sz="1700" dirty="0">
                <a:solidFill>
                  <a:schemeClr val="accent1">
                    <a:lumMod val="75000"/>
                  </a:schemeClr>
                </a:solidFill>
              </a:rPr>
              <a:t> front-end</a:t>
            </a:r>
          </a:p>
          <a:p>
            <a:pPr lvl="3" indent="-288000">
              <a:buFont typeface="Arial" panose="020B0604020202020204" pitchFamily="34" charset="0"/>
              <a:buChar char="•"/>
            </a:pPr>
            <a:r>
              <a:rPr lang="en-US" sz="1700" dirty="0"/>
              <a:t>APIs to request Handle Service and Issue Manager</a:t>
            </a:r>
          </a:p>
          <a:p>
            <a:pPr marL="720000" lvl="2" indent="-2880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Deployment on ESGF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index nodes</a:t>
            </a:r>
          </a:p>
          <a:p>
            <a:pPr marL="457200" lvl="2"/>
            <a:endParaRPr lang="en-US" sz="1000" dirty="0"/>
          </a:p>
          <a:p>
            <a:pPr algn="ctr"/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– Data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Citation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Service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–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ESGF version support with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CoG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/ Search API 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Discuss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/define interfaces with ESGF and ES-DOC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dirty="0" smtClean="0"/>
              <a:t>Release </a:t>
            </a:r>
            <a:r>
              <a:rPr lang="en-US" dirty="0"/>
              <a:t>the citation GUI for data creators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dirty="0" smtClean="0"/>
              <a:t>Provide </a:t>
            </a:r>
            <a:r>
              <a:rPr lang="en-US" dirty="0"/>
              <a:t>citation XML for CMIP6 on the OAI Server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dirty="0" smtClean="0"/>
              <a:t>Discuss </a:t>
            </a:r>
            <a:r>
              <a:rPr lang="en-US" dirty="0"/>
              <a:t>and finalize landing page design and content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dirty="0" smtClean="0"/>
              <a:t>Start </a:t>
            </a:r>
            <a:r>
              <a:rPr lang="en-US" dirty="0"/>
              <a:t>the integration of </a:t>
            </a:r>
            <a:r>
              <a:rPr lang="en-US" dirty="0" err="1"/>
              <a:t>DataCite</a:t>
            </a:r>
            <a:r>
              <a:rPr lang="en-US" dirty="0"/>
              <a:t> DOI and LTA services</a:t>
            </a:r>
          </a:p>
        </p:txBody>
      </p:sp>
    </p:spTree>
    <p:extLst>
      <p:ext uri="{BB962C8B-B14F-4D97-AF65-F5344CB8AC3E}">
        <p14:creationId xmlns:p14="http://schemas.microsoft.com/office/powerpoint/2010/main" val="41875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ESGF-QCWT Report, ESGF Conference 2015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4D798F-BC53-4B2C-AF0B-B02A7EE5497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 for 2016</a:t>
            </a:r>
            <a:endParaRPr lang="en-US" dirty="0"/>
          </a:p>
        </p:txBody>
      </p:sp>
      <p:graphicFrame>
        <p:nvGraphicFramePr>
          <p:cNvPr id="10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942977"/>
              </p:ext>
            </p:extLst>
          </p:nvPr>
        </p:nvGraphicFramePr>
        <p:xfrm>
          <a:off x="467544" y="1484784"/>
          <a:ext cx="8280920" cy="414662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4136"/>
                <a:gridCol w="705678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12/2015</a:t>
                      </a:r>
                    </a:p>
                  </a:txBody>
                  <a:tcPr marL="58756" marR="58756" marT="29378" marB="2937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Errata Service: Fix errata </a:t>
                      </a:r>
                      <a:r>
                        <a:rPr lang="en-US" sz="1600" dirty="0" smtClean="0"/>
                        <a:t>concept</a:t>
                      </a:r>
                    </a:p>
                    <a:p>
                      <a:r>
                        <a:rPr lang="en-US" sz="1600" dirty="0" smtClean="0"/>
                        <a:t>Citation </a:t>
                      </a:r>
                      <a:r>
                        <a:rPr lang="en-US" sz="1600" dirty="0"/>
                        <a:t>Service: </a:t>
                      </a:r>
                      <a:r>
                        <a:rPr lang="en-US" sz="1600" dirty="0" smtClean="0"/>
                        <a:t>ESGF</a:t>
                      </a:r>
                      <a:r>
                        <a:rPr lang="en-US" sz="1600" baseline="0" dirty="0" smtClean="0"/>
                        <a:t> t</a:t>
                      </a:r>
                      <a:r>
                        <a:rPr lang="en-US" sz="1600" dirty="0" smtClean="0"/>
                        <a:t>est implementation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+ discuss version support at </a:t>
                      </a:r>
                      <a:r>
                        <a:rPr lang="en-US" sz="1600" dirty="0"/>
                        <a:t>ESGF </a:t>
                      </a:r>
                      <a:r>
                        <a:rPr lang="en-US" sz="1600" dirty="0" smtClean="0"/>
                        <a:t>F2F</a:t>
                      </a:r>
                      <a:endParaRPr lang="en-US" sz="1600" dirty="0"/>
                    </a:p>
                  </a:txBody>
                  <a:tcPr marL="58756" marR="58756" marT="29378" marB="293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01/2016</a:t>
                      </a:r>
                    </a:p>
                  </a:txBody>
                  <a:tcPr marL="58756" marR="58756" marT="29378" marB="2937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Errata </a:t>
                      </a:r>
                      <a:r>
                        <a:rPr lang="en-US" sz="1600" dirty="0" smtClean="0"/>
                        <a:t>Service: Fix </a:t>
                      </a:r>
                      <a:r>
                        <a:rPr lang="en-US" sz="1600" dirty="0"/>
                        <a:t>Issue information design</a:t>
                      </a:r>
                    </a:p>
                    <a:p>
                      <a:r>
                        <a:rPr lang="en-US" sz="1600" dirty="0"/>
                        <a:t>Citation Service: Beta release of GUI for testing + </a:t>
                      </a:r>
                      <a:r>
                        <a:rPr lang="en-US" sz="1600" dirty="0" smtClean="0"/>
                        <a:t>consolidation of ESGF test implementation</a:t>
                      </a:r>
                      <a:endParaRPr lang="en-US" sz="1600" dirty="0"/>
                    </a:p>
                  </a:txBody>
                  <a:tcPr marL="58756" marR="58756" marT="29378" marB="293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02/2016</a:t>
                      </a:r>
                    </a:p>
                  </a:txBody>
                  <a:tcPr marL="58756" marR="58756" marT="29378" marB="2937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Errata Service developments</a:t>
                      </a:r>
                    </a:p>
                  </a:txBody>
                  <a:tcPr marL="58756" marR="58756" marT="29378" marB="293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03/2016</a:t>
                      </a:r>
                    </a:p>
                  </a:txBody>
                  <a:tcPr marL="58756" marR="58756" marT="29378" marB="29378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Citation Service: Release of GUI for data creators + </a:t>
                      </a:r>
                      <a:r>
                        <a:rPr lang="en-US" sz="1600" dirty="0" smtClean="0"/>
                        <a:t>discuss landing </a:t>
                      </a:r>
                      <a:r>
                        <a:rPr lang="en-US" sz="1600" dirty="0"/>
                        <a:t>page content</a:t>
                      </a:r>
                    </a:p>
                  </a:txBody>
                  <a:tcPr marL="58756" marR="58756" marT="29378" marB="293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06/2016</a:t>
                      </a:r>
                    </a:p>
                  </a:txBody>
                  <a:tcPr marL="58756" marR="58756" marT="29378" marB="29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Errata Service: Operable issue registration</a:t>
                      </a:r>
                    </a:p>
                    <a:p>
                      <a:r>
                        <a:rPr lang="en-US" sz="1600" dirty="0" smtClean="0"/>
                        <a:t>Citation </a:t>
                      </a:r>
                      <a:r>
                        <a:rPr lang="en-US" sz="1600" dirty="0"/>
                        <a:t>Service: Operable early citation part</a:t>
                      </a:r>
                    </a:p>
                    <a:p>
                      <a:r>
                        <a:rPr lang="en-US" sz="1600" b="1" dirty="0" smtClean="0"/>
                        <a:t>Draft </a:t>
                      </a:r>
                      <a:r>
                        <a:rPr lang="en-US" sz="1600" b="1" dirty="0"/>
                        <a:t>on recommendations for the integration of external information into ESGF</a:t>
                      </a:r>
                    </a:p>
                  </a:txBody>
                  <a:tcPr marL="58756" marR="58756" marT="29378" marB="29378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09/2016</a:t>
                      </a:r>
                    </a:p>
                  </a:txBody>
                  <a:tcPr marL="58756" marR="58756" marT="29378" marB="29378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Errata Service: Full operability</a:t>
                      </a:r>
                    </a:p>
                    <a:p>
                      <a:r>
                        <a:rPr lang="en-US" sz="1600" dirty="0" smtClean="0"/>
                        <a:t>Citation </a:t>
                      </a:r>
                      <a:r>
                        <a:rPr lang="en-US" sz="1600" dirty="0"/>
                        <a:t>Service: Integration of early citations into LTA/IPCC-DDC and </a:t>
                      </a:r>
                      <a:r>
                        <a:rPr lang="en-US" sz="1600" dirty="0" err="1"/>
                        <a:t>DataCite</a:t>
                      </a:r>
                      <a:r>
                        <a:rPr lang="en-US" sz="1600" dirty="0"/>
                        <a:t> DOI processes</a:t>
                      </a:r>
                    </a:p>
                    <a:p>
                      <a:r>
                        <a:rPr lang="en-US" sz="1600" b="1" dirty="0" smtClean="0"/>
                        <a:t>Final </a:t>
                      </a:r>
                      <a:r>
                        <a:rPr lang="en-US" sz="1600" b="1" dirty="0"/>
                        <a:t>version of recommendations for the integration of external information into ESGF </a:t>
                      </a:r>
                    </a:p>
                  </a:txBody>
                  <a:tcPr marL="58756" marR="58756" marT="29378" marB="29378"/>
                </a:tc>
              </a:tr>
            </a:tbl>
          </a:graphicData>
        </a:graphic>
      </p:graphicFrame>
      <p:sp>
        <p:nvSpPr>
          <p:cNvPr id="12" name="Textfeld 11"/>
          <p:cNvSpPr txBox="1"/>
          <p:nvPr/>
        </p:nvSpPr>
        <p:spPr>
          <a:xfrm>
            <a:off x="539552" y="5949280"/>
            <a:ext cx="7422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(</a:t>
            </a:r>
            <a:r>
              <a:rPr lang="en-US" sz="1600" i="1" dirty="0" smtClean="0"/>
              <a:t>source:</a:t>
            </a:r>
            <a:r>
              <a:rPr lang="en-US" sz="1600" dirty="0" smtClean="0"/>
              <a:t> </a:t>
            </a: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acme-climate.atlassian.net/wiki/display/ESGF/ESGF-QCWT+Charge</a:t>
            </a:r>
            <a:r>
              <a:rPr lang="en-US" sz="1600" dirty="0" smtClean="0"/>
              <a:t>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773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 and Planned </a:t>
            </a:r>
            <a:r>
              <a:rPr lang="en-US" dirty="0" smtClean="0"/>
              <a:t>Co-operations (1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9" name="Rechteck 4"/>
          <p:cNvSpPr/>
          <p:nvPr/>
        </p:nvSpPr>
        <p:spPr>
          <a:xfrm>
            <a:off x="467544" y="980728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Data Citation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Service</a:t>
            </a:r>
            <a:endParaRPr lang="en-US" sz="28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feld 1"/>
          <p:cNvSpPr txBox="1"/>
          <p:nvPr/>
        </p:nvSpPr>
        <p:spPr>
          <a:xfrm>
            <a:off x="551259" y="6093296"/>
            <a:ext cx="654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Citations are provided on model and simulation granularities.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683568" y="1700808"/>
            <a:ext cx="7588572" cy="4081494"/>
            <a:chOff x="683568" y="2011802"/>
            <a:chExt cx="7588572" cy="408149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33" b="8854"/>
            <a:stretch/>
          </p:blipFill>
          <p:spPr>
            <a:xfrm>
              <a:off x="683568" y="2011802"/>
              <a:ext cx="7588572" cy="4081494"/>
            </a:xfrm>
            <a:prstGeom prst="rect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7" name="Grafik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27026" r="13383" b="36871"/>
            <a:stretch/>
          </p:blipFill>
          <p:spPr>
            <a:xfrm>
              <a:off x="3586711" y="3429000"/>
              <a:ext cx="913281" cy="344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pic>
        <p:sp>
          <p:nvSpPr>
            <p:cNvPr id="5" name="Textfeld 4"/>
            <p:cNvSpPr txBox="1"/>
            <p:nvPr/>
          </p:nvSpPr>
          <p:spPr>
            <a:xfrm>
              <a:off x="4499992" y="2046927"/>
              <a:ext cx="10291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Credit</a:t>
              </a:r>
              <a:b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use case 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876256" y="2046926"/>
              <a:ext cx="1020857" cy="64633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Evidence</a:t>
              </a:r>
              <a:b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use case</a:t>
              </a:r>
            </a:p>
          </p:txBody>
        </p:sp>
      </p:grpSp>
      <p:sp>
        <p:nvSpPr>
          <p:cNvPr id="14" name="Pfeil nach rechts 13"/>
          <p:cNvSpPr/>
          <p:nvPr/>
        </p:nvSpPr>
        <p:spPr>
          <a:xfrm rot="10800000">
            <a:off x="6070302" y="3717032"/>
            <a:ext cx="2043956" cy="695557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9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Risks and Planned </a:t>
            </a:r>
            <a:r>
              <a:rPr lang="en-US" dirty="0" smtClean="0"/>
              <a:t>Co-operations (2)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3" name="Textfeld 2"/>
          <p:cNvSpPr txBox="1"/>
          <p:nvPr/>
        </p:nvSpPr>
        <p:spPr>
          <a:xfrm>
            <a:off x="251520" y="3487648"/>
            <a:ext cx="87129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– Planned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Co-operations –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ES-DOC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and QC teams: </a:t>
            </a:r>
          </a:p>
          <a:p>
            <a:pPr marL="914400" lvl="1" indent="-2880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dd </a:t>
            </a:r>
            <a:r>
              <a:rPr lang="en-US" sz="2000" dirty="0"/>
              <a:t>applications as use cases for the integration of external </a:t>
            </a:r>
            <a:br>
              <a:rPr lang="en-US" sz="2000" dirty="0"/>
            </a:br>
            <a:r>
              <a:rPr lang="en-US" sz="2000" dirty="0"/>
              <a:t>information into ESGF,</a:t>
            </a:r>
          </a:p>
          <a:p>
            <a:pPr marL="914400" lvl="1" indent="-288000">
              <a:buFont typeface="Arial" panose="020B0604020202020204" pitchFamily="34" charset="0"/>
              <a:buChar char="•"/>
            </a:pPr>
            <a:r>
              <a:rPr lang="en-US" sz="2000" dirty="0"/>
              <a:t>D</a:t>
            </a:r>
            <a:r>
              <a:rPr lang="en-US" sz="2000" dirty="0" smtClean="0"/>
              <a:t>evelop </a:t>
            </a:r>
            <a:r>
              <a:rPr lang="en-US" sz="2000" dirty="0"/>
              <a:t>recommendations </a:t>
            </a:r>
          </a:p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ESGF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914400" lvl="1" indent="-288000">
              <a:buFont typeface="Arial" panose="020B0604020202020204" pitchFamily="34" charset="0"/>
              <a:buChar char="•"/>
            </a:pPr>
            <a:r>
              <a:rPr lang="en-US" sz="2000" dirty="0" err="1" smtClean="0"/>
              <a:t>CoG</a:t>
            </a:r>
            <a:r>
              <a:rPr lang="en-US" sz="2000" dirty="0" smtClean="0"/>
              <a:t> </a:t>
            </a:r>
            <a:r>
              <a:rPr lang="en-US" sz="2000" dirty="0"/>
              <a:t>and RVWT on version </a:t>
            </a:r>
            <a:r>
              <a:rPr lang="en-US" sz="2000" dirty="0" smtClean="0"/>
              <a:t>support</a:t>
            </a:r>
          </a:p>
          <a:p>
            <a:pPr marL="914400" lvl="1" indent="-288000">
              <a:buFont typeface="Arial" panose="020B0604020202020204" pitchFamily="34" charset="0"/>
              <a:buChar char="•"/>
            </a:pPr>
            <a:r>
              <a:rPr lang="en-US" sz="2000" dirty="0" smtClean="0"/>
              <a:t>PWT on the integration of the errata service</a:t>
            </a:r>
            <a:endParaRPr lang="en-US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251520" y="1052736"/>
            <a:ext cx="871296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– Risks –</a:t>
            </a:r>
          </a:p>
          <a:p>
            <a:pPr marL="457200" indent="-288000">
              <a:buFont typeface="Arial" panose="020B0604020202020204" pitchFamily="34" charset="0"/>
              <a:buChar char="•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Data Citation - Critical requirement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on version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support (evidence use case):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Operable </a:t>
            </a:r>
            <a:r>
              <a:rPr lang="en-US" sz="2000" dirty="0" err="1" smtClean="0">
                <a:solidFill>
                  <a:schemeClr val="accent2">
                    <a:lumMod val="75000"/>
                  </a:schemeClr>
                </a:solidFill>
              </a:rPr>
              <a:t>CoG</a:t>
            </a: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  <a:t>/Search for datasets ≤ version/access date</a:t>
            </a:r>
            <a:br>
              <a:rPr lang="en-US" sz="2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 display metadata for unpublished datasets</a:t>
            </a:r>
          </a:p>
          <a:p>
            <a:pPr lvl="1"/>
            <a:r>
              <a:rPr lang="en-US" sz="1500" i="1" dirty="0" smtClean="0">
                <a:sym typeface="Wingdings" panose="05000000000000000000" pitchFamily="2" charset="2"/>
              </a:rPr>
              <a:t>Fall back: </a:t>
            </a:r>
            <a:r>
              <a:rPr lang="en-US" sz="1500" dirty="0" smtClean="0">
                <a:sym typeface="Wingdings" panose="05000000000000000000" pitchFamily="2" charset="2"/>
              </a:rPr>
              <a:t>Display information on creators, funders, title etc. for use in acknowledgements. </a:t>
            </a:r>
            <a:br>
              <a:rPr lang="en-US" sz="1500" dirty="0" smtClean="0">
                <a:sym typeface="Wingdings" panose="05000000000000000000" pitchFamily="2" charset="2"/>
              </a:rPr>
            </a:br>
            <a:r>
              <a:rPr lang="en-US" sz="1500" dirty="0" smtClean="0">
                <a:sym typeface="Wingdings" panose="05000000000000000000" pitchFamily="2" charset="2"/>
              </a:rPr>
              <a:t>Data is not formally citable (not in the reference list), because of</a:t>
            </a:r>
            <a:r>
              <a:rPr lang="en-US" sz="1500" dirty="0">
                <a:sym typeface="Wingdings" panose="05000000000000000000" pitchFamily="2" charset="2"/>
              </a:rPr>
              <a:t> </a:t>
            </a:r>
            <a:r>
              <a:rPr lang="en-US" sz="1500" dirty="0" smtClean="0">
                <a:sym typeface="Wingdings" panose="05000000000000000000" pitchFamily="2" charset="2"/>
              </a:rPr>
              <a:t>non-compliance with </a:t>
            </a:r>
            <a:br>
              <a:rPr lang="en-US" sz="1500" dirty="0" smtClean="0">
                <a:sym typeface="Wingdings" panose="05000000000000000000" pitchFamily="2" charset="2"/>
              </a:rPr>
            </a:br>
            <a:r>
              <a:rPr lang="en-US" sz="1500" dirty="0" smtClean="0">
                <a:hlinkClick r:id="rId2"/>
              </a:rPr>
              <a:t>Force </a:t>
            </a:r>
            <a:r>
              <a:rPr lang="en-US" sz="1500" dirty="0">
                <a:hlinkClick r:id="rId2"/>
              </a:rPr>
              <a:t>11’s ‘Joint Declaration of Data Citation Principles’</a:t>
            </a:r>
            <a:r>
              <a:rPr lang="en-US" sz="1500" dirty="0"/>
              <a:t> </a:t>
            </a:r>
            <a:r>
              <a:rPr lang="en-US" sz="1500" dirty="0" smtClean="0"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75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4D798F-BC53-4B2C-AF0B-B02A7EE5497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Summary</a:t>
            </a:r>
            <a:endParaRPr lang="en-US" dirty="0"/>
          </a:p>
        </p:txBody>
      </p:sp>
      <p:sp>
        <p:nvSpPr>
          <p:cNvPr id="1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55576" y="1268760"/>
            <a:ext cx="7848872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– Status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–</a:t>
            </a:r>
            <a:endParaRPr lang="en-US" sz="2800" dirty="0" smtClean="0"/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Errata Service concept finalization: WIP review + ESGF F2F feedbacks</a:t>
            </a:r>
          </a:p>
          <a:p>
            <a:pPr marL="285750" indent="-285750">
              <a:buFont typeface="Wingdings" charset="2"/>
              <a:buChar char="ü"/>
            </a:pPr>
            <a:r>
              <a:rPr lang="en-US" dirty="0" smtClean="0"/>
              <a:t>Data Citation Service on schedule and open issues to be discussed at ESGF F2F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55576" y="3140968"/>
            <a:ext cx="7704856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–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Future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Plans and </a:t>
            </a:r>
            <a:r>
              <a:rPr lang="en-US" sz="2800" b="1" dirty="0" smtClean="0">
                <a:solidFill>
                  <a:schemeClr val="accent2">
                    <a:lumMod val="75000"/>
                  </a:schemeClr>
                </a:solidFill>
              </a:rPr>
              <a:t>Risks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–</a:t>
            </a:r>
            <a:endParaRPr lang="en-US" sz="2800" dirty="0" smtClean="0"/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IPSL hires </a:t>
            </a:r>
            <a:r>
              <a:rPr lang="en-US" dirty="0" err="1" smtClean="0"/>
              <a:t>Atef</a:t>
            </a:r>
            <a:r>
              <a:rPr lang="en-US" dirty="0" smtClean="0"/>
              <a:t> </a:t>
            </a:r>
            <a:r>
              <a:rPr lang="en-US" dirty="0" err="1" smtClean="0"/>
              <a:t>Bennasser</a:t>
            </a:r>
            <a:r>
              <a:rPr lang="en-US" dirty="0" smtClean="0"/>
              <a:t> for developing missing components and API for Errata Service deployment/operability (first </a:t>
            </a:r>
            <a:r>
              <a:rPr lang="en-US" dirty="0"/>
              <a:t>half of 2016</a:t>
            </a:r>
            <a:r>
              <a:rPr lang="en-US" dirty="0" smtClean="0"/>
              <a:t>)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Operable Data Citation Service with basic functionality planned for 06/2016.</a:t>
            </a:r>
            <a:br>
              <a:rPr lang="en-US" dirty="0" smtClean="0"/>
            </a:b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Version support for Data Citation Service is currently unclear.</a:t>
            </a:r>
          </a:p>
          <a:p>
            <a:pPr marL="285750" indent="-285750">
              <a:buFont typeface="Wingdings" charset="2"/>
              <a:buChar char="q"/>
            </a:pPr>
            <a:r>
              <a:rPr lang="en-US" dirty="0" smtClean="0"/>
              <a:t>Prepare recommendations for the integration of external information into ESGF in cooperation with ES-DOC.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1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4D798F-BC53-4B2C-AF0B-B02A7EE5497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7" name="Inhaltsplatzhalter 1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7260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References – </a:t>
            </a:r>
          </a:p>
          <a:p>
            <a:pPr marL="0" indent="0" algn="ctr">
              <a:buNone/>
            </a:pP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spcBef>
                <a:spcPts val="2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chemeClr val="tx2"/>
                </a:solidFill>
              </a:rPr>
              <a:t>ESGF-QCWT:</a:t>
            </a:r>
          </a:p>
          <a:p>
            <a:pPr marL="357188" indent="0">
              <a:spcBef>
                <a:spcPts val="200"/>
              </a:spcBef>
              <a:buSzPct val="120000"/>
              <a:buNone/>
            </a:pPr>
            <a:r>
              <a:rPr lang="en-US" sz="1800" kern="0" dirty="0" smtClean="0">
                <a:solidFill>
                  <a:schemeClr val="tx2"/>
                </a:solidFill>
                <a:hlinkClick r:id="rId2"/>
              </a:rPr>
              <a:t>http://acme-climate.atlassian.net/wiki/display/ESGF/ESGF-QCWT+Charge</a:t>
            </a:r>
            <a:r>
              <a:rPr lang="en-US" sz="1800" kern="0" dirty="0" smtClean="0">
                <a:solidFill>
                  <a:schemeClr val="tx2"/>
                </a:solidFill>
              </a:rPr>
              <a:t> </a:t>
            </a:r>
          </a:p>
          <a:p>
            <a:pPr>
              <a:spcBef>
                <a:spcPts val="2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chemeClr val="tx2"/>
                </a:solidFill>
              </a:rPr>
              <a:t>Errata Service IPSL </a:t>
            </a:r>
            <a:r>
              <a:rPr lang="en-US" sz="2000" kern="0" dirty="0" err="1" smtClean="0">
                <a:solidFill>
                  <a:schemeClr val="tx2"/>
                </a:solidFill>
              </a:rPr>
              <a:t>PoC</a:t>
            </a:r>
            <a:r>
              <a:rPr lang="en-US" sz="2000" kern="0" dirty="0" smtClean="0">
                <a:solidFill>
                  <a:schemeClr val="tx2"/>
                </a:solidFill>
              </a:rPr>
              <a:t>:</a:t>
            </a:r>
          </a:p>
          <a:p>
            <a:pPr marL="357188" indent="0">
              <a:spcBef>
                <a:spcPts val="200"/>
              </a:spcBef>
              <a:buSzPct val="120000"/>
              <a:buNone/>
            </a:pPr>
            <a:r>
              <a:rPr lang="en-US" sz="1800" kern="0" dirty="0" smtClean="0">
                <a:hlinkClick r:id="rId3"/>
              </a:rPr>
              <a:t>http://errata.ipsl.upmc.fr/</a:t>
            </a:r>
            <a:endParaRPr lang="en-US" sz="1800" kern="0" dirty="0" smtClean="0">
              <a:solidFill>
                <a:schemeClr val="tx2"/>
              </a:solidFill>
            </a:endParaRPr>
          </a:p>
          <a:p>
            <a:pPr>
              <a:spcBef>
                <a:spcPts val="2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2000" kern="0" dirty="0" smtClean="0">
                <a:solidFill>
                  <a:schemeClr val="tx2"/>
                </a:solidFill>
              </a:rPr>
              <a:t>Data Citation Service:</a:t>
            </a:r>
          </a:p>
          <a:p>
            <a:pPr marL="357188" indent="0">
              <a:spcBef>
                <a:spcPts val="200"/>
              </a:spcBef>
              <a:buSzPct val="120000"/>
              <a:buNone/>
            </a:pPr>
            <a:r>
              <a:rPr lang="en-US" sz="1800" kern="0" dirty="0" smtClean="0">
                <a:solidFill>
                  <a:schemeClr val="tx2"/>
                </a:solidFill>
                <a:hlinkClick r:id="rId4"/>
              </a:rPr>
              <a:t>http://cmip6cite.wdc-climate.de</a:t>
            </a:r>
            <a:r>
              <a:rPr lang="en-US" sz="1800" kern="0" dirty="0" smtClean="0">
                <a:solidFill>
                  <a:schemeClr val="tx2"/>
                </a:solidFill>
              </a:rPr>
              <a:t> </a:t>
            </a:r>
            <a:endParaRPr lang="en-US" sz="1100" kern="0" dirty="0" smtClean="0"/>
          </a:p>
          <a:p>
            <a:pPr marL="0" indent="0">
              <a:spcBef>
                <a:spcPts val="200"/>
              </a:spcBef>
              <a:buNone/>
            </a:pPr>
            <a:endParaRPr lang="en-US" sz="2000" kern="0" dirty="0" smtClean="0">
              <a:solidFill>
                <a:schemeClr val="tx2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kern="0" dirty="0" smtClean="0">
                <a:solidFill>
                  <a:schemeClr val="tx2"/>
                </a:solidFill>
              </a:rPr>
              <a:t>WIP Papers:</a:t>
            </a:r>
          </a:p>
          <a:p>
            <a:pPr>
              <a:spcBef>
                <a:spcPts val="2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800" kern="0" dirty="0" smtClean="0"/>
              <a:t>G. </a:t>
            </a:r>
            <a:r>
              <a:rPr lang="en-US" sz="1800" kern="0" dirty="0" err="1" smtClean="0"/>
              <a:t>Levavasseur</a:t>
            </a:r>
            <a:r>
              <a:rPr lang="en-US" sz="1800" kern="0" dirty="0" smtClean="0"/>
              <a:t>, S. </a:t>
            </a:r>
            <a:r>
              <a:rPr lang="en-US" sz="1800" kern="0" dirty="0" err="1" smtClean="0"/>
              <a:t>Denvil</a:t>
            </a:r>
            <a:r>
              <a:rPr lang="en-US" sz="1800" kern="0" dirty="0" smtClean="0"/>
              <a:t> (2015): </a:t>
            </a:r>
            <a:r>
              <a:rPr lang="en-US" sz="1800" i="1" kern="0" dirty="0" smtClean="0"/>
              <a:t>Errata system for CMIP6. </a:t>
            </a:r>
          </a:p>
          <a:p>
            <a:pPr marL="311150" indent="0">
              <a:spcBef>
                <a:spcPts val="200"/>
              </a:spcBef>
              <a:buSzPct val="120000"/>
              <a:buNone/>
            </a:pPr>
            <a:r>
              <a:rPr lang="en-US" sz="1800" kern="0" dirty="0" smtClean="0">
                <a:hlinkClick r:id="rId5"/>
              </a:rPr>
              <a:t>http://www.earthsystemcog.org/projects/wip/resources</a:t>
            </a:r>
            <a:endParaRPr lang="en-US" sz="1800" kern="0" dirty="0" smtClean="0"/>
          </a:p>
          <a:p>
            <a:pPr>
              <a:spcBef>
                <a:spcPts val="200"/>
              </a:spcBef>
              <a:buSzPct val="120000"/>
              <a:buFont typeface="Arial" panose="020B0604020202020204" pitchFamily="34" charset="0"/>
              <a:buChar char="•"/>
            </a:pPr>
            <a:r>
              <a:rPr lang="en-US" sz="1800" kern="0" dirty="0" smtClean="0"/>
              <a:t>M. </a:t>
            </a:r>
            <a:r>
              <a:rPr lang="en-US" sz="1800" kern="0" dirty="0" err="1" smtClean="0"/>
              <a:t>Stockhause</a:t>
            </a:r>
            <a:r>
              <a:rPr lang="en-US" sz="1800" kern="0" dirty="0" smtClean="0"/>
              <a:t>, F. Toussaint, M. </a:t>
            </a:r>
            <a:r>
              <a:rPr lang="en-US" sz="1800" kern="0" dirty="0" err="1" smtClean="0"/>
              <a:t>Lautenschlager</a:t>
            </a:r>
            <a:r>
              <a:rPr lang="en-US" sz="1800" kern="0" dirty="0" smtClean="0"/>
              <a:t> (2015): </a:t>
            </a:r>
            <a:br>
              <a:rPr lang="en-US" sz="1800" kern="0" dirty="0" smtClean="0"/>
            </a:br>
            <a:r>
              <a:rPr lang="en-US" sz="1800" i="1" kern="0" dirty="0" smtClean="0"/>
              <a:t>CMIP6 Data Citation and LTA</a:t>
            </a:r>
            <a:r>
              <a:rPr lang="en-US" sz="1800" kern="0" dirty="0" smtClean="0"/>
              <a:t>. </a:t>
            </a:r>
            <a:endParaRPr lang="en-US" sz="1800" i="1" kern="0" dirty="0" smtClean="0"/>
          </a:p>
          <a:p>
            <a:pPr marL="311150" indent="0">
              <a:spcBef>
                <a:spcPts val="200"/>
              </a:spcBef>
              <a:buSzPct val="120000"/>
              <a:buNone/>
            </a:pPr>
            <a:r>
              <a:rPr lang="en-US" sz="1800" kern="0" dirty="0" smtClean="0">
                <a:hlinkClick r:id="rId5"/>
              </a:rPr>
              <a:t>http://www.earthsystemcog.org/projects/wip/resources</a:t>
            </a:r>
            <a:r>
              <a:rPr lang="en-US" sz="1800" kern="0" dirty="0" smtClean="0"/>
              <a:t> </a:t>
            </a:r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693239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QCWT </a:t>
            </a:r>
            <a:r>
              <a:rPr lang="de-DE" dirty="0" err="1" smtClean="0"/>
              <a:t>Overview</a:t>
            </a:r>
            <a:r>
              <a:rPr lang="de-DE" dirty="0" smtClean="0"/>
              <a:t> 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45" name="Textfeld 44"/>
          <p:cNvSpPr txBox="1"/>
          <p:nvPr/>
        </p:nvSpPr>
        <p:spPr>
          <a:xfrm>
            <a:off x="159894" y="1124744"/>
            <a:ext cx="8565886" cy="528350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</p:spPr>
        <p:txBody>
          <a:bodyPr wrap="square" rtlCol="0">
            <a:spAutoFit/>
          </a:bodyPr>
          <a:lstStyle/>
          <a:p>
            <a:pPr marL="0" marR="0" lvl="0" indent="0" defTabSz="45720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The QCWT aims to improve the quality of ESGF user services with regard to external</a:t>
            </a:r>
            <a:r>
              <a:rPr kumimoji="0" lang="en-US" b="1" i="0" u="none" strike="noStrike" kern="0" cap="none" spc="0" normalizeH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 </a:t>
            </a:r>
            <a:r>
              <a:rPr kumimoji="0" lang="en-US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</a:rPr>
              <a:t>documentations.</a:t>
            </a:r>
          </a:p>
        </p:txBody>
      </p:sp>
      <p:sp>
        <p:nvSpPr>
          <p:cNvPr id="46" name="Inhaltsplatzhalter 2"/>
          <p:cNvSpPr txBox="1">
            <a:spLocks/>
          </p:cNvSpPr>
          <p:nvPr/>
        </p:nvSpPr>
        <p:spPr>
          <a:xfrm>
            <a:off x="179512" y="1791530"/>
            <a:ext cx="3540119" cy="17814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28600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24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Calibri" panose="020F0502020204030204" pitchFamily="34" charset="0"/>
              <a:buChar char="—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F81BD">
                  <a:lumMod val="75000"/>
                </a:srgbClr>
              </a:buClr>
              <a:buSzPct val="90000"/>
              <a:buFont typeface="Wingdings" charset="2"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Integration of data-related information into the ESGF </a:t>
            </a:r>
            <a:r>
              <a:rPr kumimoji="0" lang="en-US" sz="1600" b="0" i="1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CoG</a:t>
            </a:r>
            <a:r>
              <a:rPr kumimoji="0" lang="en-US" sz="1600" b="0" i="1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</a:rPr>
              <a:t> portal:</a:t>
            </a:r>
            <a:endParaRPr kumimoji="0" lang="en-GB" sz="1600" b="0" i="1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85750" marR="0" lvl="0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F81BD">
                  <a:lumMod val="75000"/>
                </a:srgbClr>
              </a:buClr>
              <a:buSzPct val="90000"/>
              <a:buFont typeface="Wingdings" charset="2"/>
              <a:buChar char="§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Referenced Metadata:</a:t>
            </a:r>
          </a:p>
          <a:p>
            <a:pPr marL="3429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</a:rPr>
              <a:t>Completely independent developments, loosely connected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285750" marR="0" lvl="0" indent="-22860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4F81BD">
                  <a:lumMod val="75000"/>
                </a:srgbClr>
              </a:buClr>
              <a:buSzPct val="90000"/>
              <a:buFont typeface="Wingdings" charset="2"/>
              <a:buChar char="§"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200"/>
                </a:solidFill>
                <a:effectLst/>
                <a:uLnTx/>
                <a:uFillTx/>
                <a:latin typeface="+mn-lt"/>
                <a:ea typeface="+mn-ea"/>
              </a:rPr>
              <a:t>Registered Metadata:</a:t>
            </a:r>
          </a:p>
          <a:p>
            <a:pPr marL="342900" marR="0" lvl="1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Pct val="90000"/>
              <a:buFont typeface="Calibri" panose="020F050202020403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4200"/>
                </a:solidFill>
                <a:effectLst/>
                <a:uLnTx/>
                <a:uFillTx/>
                <a:latin typeface="+mn-lt"/>
                <a:ea typeface="+mn-ea"/>
              </a:rPr>
              <a:t>Core metadata registered in ESGF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004200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>
          <a:xfrm>
            <a:off x="179511" y="3645024"/>
            <a:ext cx="3540119" cy="280831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85750" indent="-228600" algn="l" rtl="0" eaLnBrk="1" latinLnBrk="0" hangingPunct="1"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90000"/>
              <a:buFont typeface="Wingdings" charset="2"/>
              <a:buChar char="§"/>
              <a:tabLst/>
              <a:defRPr kumimoji="0" sz="2400" b="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28650" indent="-2857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Calibri" panose="020F0502020204030204" pitchFamily="34" charset="0"/>
              <a:buChar char="—"/>
              <a:defRPr kumimoji="0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800100" indent="-1714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028700" indent="-1714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SzPct val="100000"/>
              <a:buFont typeface="Lucida Grande"/>
              <a:buChar char="–"/>
              <a:defRPr kumimoji="0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257300" indent="-171450" algn="l" rtl="0" eaLnBrk="1" latinLnBrk="0" hangingPunct="1">
              <a:spcBef>
                <a:spcPts val="0"/>
              </a:spcBef>
              <a:spcAft>
                <a:spcPts val="600"/>
              </a:spcAft>
              <a:buClrTx/>
              <a:buFont typeface="Arial"/>
              <a:buChar char="•"/>
              <a:tabLst>
                <a:tab pos="1200150" algn="l"/>
              </a:tabLst>
              <a:defRPr kumimoji="0" lang="en-US"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457200">
              <a:spcBef>
                <a:spcPts val="0"/>
              </a:spcBef>
              <a:spcAft>
                <a:spcPts val="0"/>
              </a:spcAft>
              <a:buClr>
                <a:srgbClr val="4F81BD">
                  <a:lumMod val="75000"/>
                </a:srgbClr>
              </a:buClr>
              <a:buFont typeface="Wingdings" charset="2"/>
              <a:buNone/>
            </a:pPr>
            <a:r>
              <a:rPr lang="en-US" sz="1600" i="1" dirty="0" smtClean="0">
                <a:solidFill>
                  <a:prstClr val="black"/>
                </a:solidFill>
                <a:latin typeface="+mn-lt"/>
              </a:rPr>
              <a:t>Implementation of WIP concepts on:</a:t>
            </a:r>
            <a:endParaRPr lang="en-GB" sz="1600" i="1" dirty="0" smtClean="0">
              <a:solidFill>
                <a:prstClr val="black"/>
              </a:solidFill>
              <a:latin typeface="+mn-lt"/>
            </a:endParaRPr>
          </a:p>
          <a:p>
            <a:pPr defTabSz="457200">
              <a:spcBef>
                <a:spcPts val="0"/>
              </a:spcBef>
              <a:spcAft>
                <a:spcPts val="0"/>
              </a:spcAft>
              <a:buClr>
                <a:srgbClr val="4F81BD">
                  <a:lumMod val="75000"/>
                </a:srgbClr>
              </a:buClr>
            </a:pPr>
            <a:r>
              <a:rPr lang="en-US" sz="1600" b="1" dirty="0" smtClean="0">
                <a:solidFill>
                  <a:srgbClr val="C00000"/>
                </a:solidFill>
                <a:latin typeface="+mn-lt"/>
              </a:rPr>
              <a:t>Data Citation:</a:t>
            </a:r>
          </a:p>
          <a:p>
            <a:pPr marL="342900" lvl="1" indent="0" defTabSz="45720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>
                <a:solidFill>
                  <a:srgbClr val="C00000"/>
                </a:solidFill>
                <a:latin typeface="+mn-lt"/>
              </a:rPr>
              <a:t>Citation information are accessible in the ESGF portal based on the external citation </a:t>
            </a:r>
            <a:r>
              <a:rPr lang="en-US" sz="1600" dirty="0" smtClean="0">
                <a:solidFill>
                  <a:srgbClr val="C00000"/>
                </a:solidFill>
                <a:latin typeface="+mn-lt"/>
              </a:rPr>
              <a:t>service</a:t>
            </a:r>
          </a:p>
          <a:p>
            <a:pPr defTabSz="457200">
              <a:spcBef>
                <a:spcPts val="0"/>
              </a:spcBef>
              <a:spcAft>
                <a:spcPts val="0"/>
              </a:spcAft>
              <a:buClr>
                <a:srgbClr val="4F81BD">
                  <a:lumMod val="75000"/>
                </a:srgbClr>
              </a:buClr>
            </a:pPr>
            <a:r>
              <a:rPr lang="en-US" sz="1600" b="1" dirty="0" smtClean="0">
                <a:solidFill>
                  <a:srgbClr val="004200"/>
                </a:solidFill>
                <a:latin typeface="+mn-lt"/>
              </a:rPr>
              <a:t>Errata Annotations:</a:t>
            </a:r>
          </a:p>
          <a:p>
            <a:pPr marL="342900" lvl="1" indent="0" defTabSz="457200"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sz="1600" dirty="0">
                <a:solidFill>
                  <a:srgbClr val="004200"/>
                </a:solidFill>
                <a:latin typeface="+mn-lt"/>
              </a:rPr>
              <a:t>Errata information are accessible in the ESGF </a:t>
            </a:r>
            <a:r>
              <a:rPr lang="en-US" sz="1600" dirty="0" smtClean="0">
                <a:solidFill>
                  <a:srgbClr val="004200"/>
                </a:solidFill>
                <a:latin typeface="+mn-lt"/>
              </a:rPr>
              <a:t>Service </a:t>
            </a:r>
            <a:r>
              <a:rPr lang="en-US" sz="1600" dirty="0">
                <a:solidFill>
                  <a:srgbClr val="004200"/>
                </a:solidFill>
                <a:latin typeface="+mn-lt"/>
              </a:rPr>
              <a:t>based on information registered in the </a:t>
            </a:r>
            <a:r>
              <a:rPr lang="en-US" sz="1600" dirty="0" smtClean="0">
                <a:solidFill>
                  <a:srgbClr val="004200"/>
                </a:solidFill>
                <a:latin typeface="+mn-lt"/>
              </a:rPr>
              <a:t>Handle Service (PIDs) and </a:t>
            </a:r>
            <a:r>
              <a:rPr lang="en-US" sz="1600" dirty="0">
                <a:solidFill>
                  <a:srgbClr val="004200"/>
                </a:solidFill>
                <a:latin typeface="+mn-lt"/>
              </a:rPr>
              <a:t>in </a:t>
            </a:r>
            <a:r>
              <a:rPr lang="en-US" sz="1600" dirty="0" smtClean="0">
                <a:solidFill>
                  <a:srgbClr val="004200"/>
                </a:solidFill>
                <a:latin typeface="+mn-lt"/>
              </a:rPr>
              <a:t>an </a:t>
            </a:r>
            <a:r>
              <a:rPr lang="en-US" sz="1600" dirty="0">
                <a:solidFill>
                  <a:srgbClr val="004200"/>
                </a:solidFill>
                <a:latin typeface="+mn-lt"/>
              </a:rPr>
              <a:t>external </a:t>
            </a:r>
            <a:r>
              <a:rPr lang="en-US" sz="1600" dirty="0" smtClean="0">
                <a:solidFill>
                  <a:srgbClr val="004200"/>
                </a:solidFill>
                <a:latin typeface="+mn-lt"/>
              </a:rPr>
              <a:t>“Issue Manager”</a:t>
            </a:r>
            <a:endParaRPr lang="en-GB" sz="1600" dirty="0">
              <a:solidFill>
                <a:srgbClr val="004200"/>
              </a:solidFill>
              <a:latin typeface="+mn-lt"/>
            </a:endParaRPr>
          </a:p>
        </p:txBody>
      </p:sp>
      <p:grpSp>
        <p:nvGrpSpPr>
          <p:cNvPr id="37" name="Group 245"/>
          <p:cNvGrpSpPr/>
          <p:nvPr/>
        </p:nvGrpSpPr>
        <p:grpSpPr>
          <a:xfrm>
            <a:off x="3779912" y="1795840"/>
            <a:ext cx="4956825" cy="4338876"/>
            <a:chOff x="-12700" y="-12700"/>
            <a:chExt cx="5790952" cy="5280396"/>
          </a:xfrm>
        </p:grpSpPr>
        <p:sp>
          <p:nvSpPr>
            <p:cNvPr id="38" name="Shape 244"/>
            <p:cNvSpPr/>
            <p:nvPr/>
          </p:nvSpPr>
          <p:spPr>
            <a:xfrm>
              <a:off x="0" y="0"/>
              <a:ext cx="5765552" cy="5267696"/>
            </a:xfrm>
            <a:prstGeom prst="rect">
              <a:avLst/>
            </a:prstGeom>
            <a:solidFill>
              <a:srgbClr val="FFFFFF">
                <a:alpha val="98000"/>
              </a:srgbClr>
            </a:solidFill>
            <a:ln>
              <a:noFil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 defTabSz="457200">
                <a:defRPr sz="5400" b="1">
                  <a:solidFill>
                    <a:srgbClr val="24246E"/>
                  </a:solidFill>
                  <a:effectLst>
                    <a:outerShdw blurRad="88900" dist="50800" dir="5040000" rotWithShape="0">
                      <a:srgbClr val="7B7B7B">
                        <a:alpha val="45000"/>
                      </a:srgbClr>
                    </a:outerShdw>
                  </a:effectLst>
                </a:defRPr>
              </a:pPr>
              <a:endParaRPr sz="5400" b="1">
                <a:solidFill>
                  <a:srgbClr val="24246E"/>
                </a:solidFill>
                <a:effectLst>
                  <a:outerShdw blurRad="88900" dist="50800" dir="5040000" rotWithShape="0">
                    <a:srgbClr val="7B7B7B">
                      <a:alpha val="45000"/>
                    </a:srgbClr>
                  </a:outerShdw>
                </a:effectLst>
                <a:latin typeface="Arial"/>
              </a:endParaRPr>
            </a:p>
          </p:txBody>
        </p:sp>
        <p:pic>
          <p:nvPicPr>
            <p:cNvPr id="39" name="Grafik 8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12700" y="-12700"/>
              <a:ext cx="5790952" cy="5280396"/>
            </a:xfrm>
            <a:prstGeom prst="rect">
              <a:avLst/>
            </a:prstGeom>
            <a:effectLst/>
          </p:spPr>
        </p:pic>
      </p:grpSp>
      <p:sp>
        <p:nvSpPr>
          <p:cNvPr id="40" name="Shape 247"/>
          <p:cNvSpPr/>
          <p:nvPr/>
        </p:nvSpPr>
        <p:spPr>
          <a:xfrm>
            <a:off x="7068745" y="2360694"/>
            <a:ext cx="1544720" cy="2843337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890587">
              <a:defRPr sz="700">
                <a:solidFill>
                  <a:srgbClr val="FF0000"/>
                </a:solidFill>
              </a:defRPr>
            </a:pPr>
            <a:endParaRPr sz="700">
              <a:solidFill>
                <a:srgbClr val="FF0000"/>
              </a:solidFill>
              <a:latin typeface="Arial"/>
            </a:endParaRPr>
          </a:p>
        </p:txBody>
      </p:sp>
      <p:sp>
        <p:nvSpPr>
          <p:cNvPr id="41" name="Shape 250"/>
          <p:cNvSpPr/>
          <p:nvPr/>
        </p:nvSpPr>
        <p:spPr>
          <a:xfrm>
            <a:off x="5473354" y="2358865"/>
            <a:ext cx="1545106" cy="776182"/>
          </a:xfrm>
          <a:prstGeom prst="rect">
            <a:avLst/>
          </a:prstGeom>
          <a:solidFill>
            <a:srgbClr val="D6D6D6"/>
          </a:solidFill>
          <a:ln>
            <a:noFill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defTabSz="890587">
              <a:defRPr sz="700">
                <a:solidFill>
                  <a:srgbClr val="FF0000"/>
                </a:solidFill>
              </a:defRPr>
            </a:pPr>
            <a:endParaRPr sz="700">
              <a:solidFill>
                <a:srgbClr val="FF0000"/>
              </a:solidFill>
              <a:latin typeface="Arial"/>
            </a:endParaRPr>
          </a:p>
        </p:txBody>
      </p:sp>
      <p:grpSp>
        <p:nvGrpSpPr>
          <p:cNvPr id="42" name="Group 254"/>
          <p:cNvGrpSpPr/>
          <p:nvPr/>
        </p:nvGrpSpPr>
        <p:grpSpPr>
          <a:xfrm>
            <a:off x="3878166" y="3210068"/>
            <a:ext cx="3152721" cy="2006589"/>
            <a:chOff x="-19050" y="-19050"/>
            <a:chExt cx="3683256" cy="2442011"/>
          </a:xfrm>
        </p:grpSpPr>
        <p:sp>
          <p:nvSpPr>
            <p:cNvPr id="43" name="Shape 253"/>
            <p:cNvSpPr/>
            <p:nvPr/>
          </p:nvSpPr>
          <p:spPr>
            <a:xfrm>
              <a:off x="0" y="0"/>
              <a:ext cx="3645157" cy="2403912"/>
            </a:xfrm>
            <a:prstGeom prst="rect">
              <a:avLst/>
            </a:prstGeom>
            <a:solidFill>
              <a:srgbClr val="D6D6D6"/>
            </a:solidFill>
            <a:ln>
              <a:noFill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457200"/>
              <a:endParaRPr>
                <a:solidFill>
                  <a:prstClr val="black"/>
                </a:solidFill>
                <a:latin typeface="Arial"/>
              </a:endParaRPr>
            </a:p>
          </p:txBody>
        </p:sp>
        <p:pic>
          <p:nvPicPr>
            <p:cNvPr id="44" name="Grafik 13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9050" y="-19050"/>
              <a:ext cx="3683257" cy="2442012"/>
            </a:xfrm>
            <a:prstGeom prst="rect">
              <a:avLst/>
            </a:prstGeom>
            <a:effectLst/>
          </p:spPr>
        </p:pic>
      </p:grpSp>
      <p:sp>
        <p:nvSpPr>
          <p:cNvPr id="48" name="Shape 255"/>
          <p:cNvSpPr/>
          <p:nvPr/>
        </p:nvSpPr>
        <p:spPr>
          <a:xfrm>
            <a:off x="4026027" y="2446318"/>
            <a:ext cx="1203751" cy="603426"/>
          </a:xfrm>
          <a:prstGeom prst="roundRect">
            <a:avLst>
              <a:gd name="adj" fmla="val 25941"/>
            </a:avLst>
          </a:prstGeom>
          <a:gradFill>
            <a:gsLst>
              <a:gs pos="0">
                <a:srgbClr val="A6A6EA"/>
              </a:gs>
              <a:gs pos="35000">
                <a:srgbClr val="C1C1EF"/>
              </a:gs>
              <a:gs pos="100000">
                <a:srgbClr val="E6E6FA"/>
              </a:gs>
            </a:gsLst>
            <a:lin ang="16200000"/>
          </a:gra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 defTabSz="890587">
              <a:lnSpc>
                <a:spcPct val="150000"/>
              </a:lnSpc>
              <a:defRPr sz="1800"/>
            </a:pPr>
            <a:r>
              <a:rPr sz="1050" b="1" dirty="0">
                <a:solidFill>
                  <a:srgbClr val="262673"/>
                </a:solidFill>
                <a:latin typeface="Arial"/>
              </a:rPr>
              <a:t>Data Preparation</a:t>
            </a:r>
          </a:p>
          <a:p>
            <a:pPr algn="ctr" defTabSz="890587">
              <a:lnSpc>
                <a:spcPct val="150000"/>
              </a:lnSpc>
              <a:defRPr sz="1800"/>
            </a:pPr>
            <a:r>
              <a:rPr sz="1000" i="1" dirty="0">
                <a:solidFill>
                  <a:prstClr val="black"/>
                </a:solidFill>
                <a:latin typeface="Arial"/>
              </a:rPr>
              <a:t>CMOR</a:t>
            </a:r>
          </a:p>
        </p:txBody>
      </p:sp>
      <p:sp>
        <p:nvSpPr>
          <p:cNvPr id="49" name="Shape 257"/>
          <p:cNvSpPr/>
          <p:nvPr/>
        </p:nvSpPr>
        <p:spPr>
          <a:xfrm>
            <a:off x="5637678" y="1772816"/>
            <a:ext cx="123636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1800"/>
            </a:pPr>
            <a:r>
              <a:rPr sz="1200" b="1" dirty="0">
                <a:solidFill>
                  <a:srgbClr val="222268"/>
                </a:solidFill>
                <a:latin typeface="Arial"/>
              </a:rPr>
              <a:t>REGISTERED </a:t>
            </a:r>
          </a:p>
          <a:p>
            <a:pPr algn="ctr" defTabSz="457200">
              <a:defRPr sz="1800"/>
            </a:pPr>
            <a:r>
              <a:rPr sz="1200" b="1" dirty="0">
                <a:solidFill>
                  <a:srgbClr val="222268"/>
                </a:solidFill>
                <a:latin typeface="Arial"/>
              </a:rPr>
              <a:t>METADATA</a:t>
            </a:r>
            <a:br>
              <a:rPr sz="1200" b="1" dirty="0">
                <a:solidFill>
                  <a:srgbClr val="222268"/>
                </a:solidFill>
                <a:latin typeface="Arial"/>
              </a:rPr>
            </a:br>
            <a:r>
              <a:rPr lang="de-DE" sz="1200" b="1" dirty="0" smtClean="0">
                <a:solidFill>
                  <a:srgbClr val="004200"/>
                </a:solidFill>
                <a:latin typeface="Arial"/>
              </a:rPr>
              <a:t>Errata</a:t>
            </a:r>
            <a:endParaRPr sz="1200" b="1" dirty="0">
              <a:solidFill>
                <a:srgbClr val="004200"/>
              </a:solidFill>
              <a:latin typeface="Arial"/>
            </a:endParaRPr>
          </a:p>
        </p:txBody>
      </p:sp>
      <p:sp>
        <p:nvSpPr>
          <p:cNvPr id="50" name="Shape 258"/>
          <p:cNvSpPr/>
          <p:nvPr/>
        </p:nvSpPr>
        <p:spPr>
          <a:xfrm>
            <a:off x="7242421" y="1772816"/>
            <a:ext cx="123636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1800"/>
            </a:pPr>
            <a:r>
              <a:rPr sz="1200" b="1" dirty="0">
                <a:solidFill>
                  <a:srgbClr val="222268"/>
                </a:solidFill>
                <a:latin typeface="Arial"/>
              </a:rPr>
              <a:t>REFERENCED </a:t>
            </a:r>
          </a:p>
          <a:p>
            <a:pPr algn="ctr" defTabSz="457200">
              <a:defRPr sz="1800"/>
            </a:pPr>
            <a:r>
              <a:rPr sz="1200" b="1" dirty="0">
                <a:solidFill>
                  <a:srgbClr val="222268"/>
                </a:solidFill>
                <a:latin typeface="Arial"/>
              </a:rPr>
              <a:t>METADATA</a:t>
            </a:r>
            <a:br>
              <a:rPr sz="1200" b="1" dirty="0">
                <a:solidFill>
                  <a:srgbClr val="222268"/>
                </a:solidFill>
                <a:latin typeface="Arial"/>
              </a:rPr>
            </a:br>
            <a:r>
              <a:rPr lang="de-DE" sz="1200" b="1" dirty="0" smtClean="0">
                <a:solidFill>
                  <a:srgbClr val="C00000"/>
                </a:solidFill>
                <a:latin typeface="Arial"/>
              </a:rPr>
              <a:t>Data Citation</a:t>
            </a:r>
            <a:endParaRPr sz="1200" b="1" dirty="0">
              <a:solidFill>
                <a:srgbClr val="C00000"/>
              </a:solidFill>
              <a:latin typeface="Arial"/>
            </a:endParaRPr>
          </a:p>
        </p:txBody>
      </p:sp>
      <p:sp>
        <p:nvSpPr>
          <p:cNvPr id="51" name="Shape 260"/>
          <p:cNvSpPr/>
          <p:nvPr/>
        </p:nvSpPr>
        <p:spPr>
          <a:xfrm>
            <a:off x="5637546" y="2446318"/>
            <a:ext cx="1203751" cy="603426"/>
          </a:xfrm>
          <a:prstGeom prst="roundRect">
            <a:avLst>
              <a:gd name="adj" fmla="val 25941"/>
            </a:avLst>
          </a:prstGeom>
          <a:gradFill>
            <a:gsLst>
              <a:gs pos="0">
                <a:srgbClr val="FFD479"/>
              </a:gs>
              <a:gs pos="100000">
                <a:srgbClr val="CCFDCB"/>
              </a:gs>
            </a:gsLst>
            <a:lin ang="16200000"/>
          </a:gra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 defTabSz="890587">
              <a:lnSpc>
                <a:spcPct val="150000"/>
              </a:lnSpc>
              <a:defRPr sz="1800"/>
            </a:pPr>
            <a:r>
              <a:rPr sz="1050" b="1" dirty="0">
                <a:solidFill>
                  <a:srgbClr val="004200"/>
                </a:solidFill>
                <a:latin typeface="Arial"/>
              </a:rPr>
              <a:t>Metadata Ingest</a:t>
            </a:r>
          </a:p>
          <a:p>
            <a:pPr algn="ctr" defTabSz="890587">
              <a:lnSpc>
                <a:spcPct val="150000"/>
              </a:lnSpc>
              <a:defRPr sz="1800"/>
            </a:pPr>
            <a:r>
              <a:rPr sz="1000" i="1" dirty="0">
                <a:solidFill>
                  <a:srgbClr val="404040"/>
                </a:solidFill>
                <a:latin typeface="Arial"/>
              </a:rPr>
              <a:t>External repository</a:t>
            </a:r>
          </a:p>
        </p:txBody>
      </p:sp>
      <p:sp>
        <p:nvSpPr>
          <p:cNvPr id="52" name="Shape 262"/>
          <p:cNvSpPr/>
          <p:nvPr/>
        </p:nvSpPr>
        <p:spPr>
          <a:xfrm>
            <a:off x="5637546" y="4432409"/>
            <a:ext cx="1203751" cy="603427"/>
          </a:xfrm>
          <a:prstGeom prst="roundRect">
            <a:avLst>
              <a:gd name="adj" fmla="val 25941"/>
            </a:avLst>
          </a:prstGeom>
          <a:gradFill>
            <a:gsLst>
              <a:gs pos="0">
                <a:srgbClr val="FFD479"/>
              </a:gs>
              <a:gs pos="100000">
                <a:srgbClr val="CCFDCB"/>
              </a:gs>
            </a:gsLst>
            <a:lin ang="16200000"/>
          </a:gra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 defTabSz="890587">
              <a:lnSpc>
                <a:spcPct val="150000"/>
              </a:lnSpc>
              <a:defRPr sz="1800"/>
            </a:pPr>
            <a:r>
              <a:rPr sz="1050" b="1" dirty="0">
                <a:solidFill>
                  <a:srgbClr val="004200"/>
                </a:solidFill>
                <a:latin typeface="Arial"/>
              </a:rPr>
              <a:t>Core Metadata </a:t>
            </a:r>
          </a:p>
          <a:p>
            <a:pPr algn="ctr" defTabSz="890587">
              <a:lnSpc>
                <a:spcPct val="150000"/>
              </a:lnSpc>
              <a:defRPr sz="1800"/>
            </a:pPr>
            <a:r>
              <a:rPr sz="1050" b="1" dirty="0">
                <a:solidFill>
                  <a:srgbClr val="004200"/>
                </a:solidFill>
                <a:latin typeface="Arial"/>
              </a:rPr>
              <a:t>Registration</a:t>
            </a:r>
          </a:p>
        </p:txBody>
      </p:sp>
      <p:sp>
        <p:nvSpPr>
          <p:cNvPr id="53" name="Shape 263"/>
          <p:cNvSpPr/>
          <p:nvPr/>
        </p:nvSpPr>
        <p:spPr>
          <a:xfrm>
            <a:off x="4028757" y="3443068"/>
            <a:ext cx="1203751" cy="603426"/>
          </a:xfrm>
          <a:prstGeom prst="roundRect">
            <a:avLst>
              <a:gd name="adj" fmla="val 25941"/>
            </a:avLst>
          </a:prstGeom>
          <a:gradFill>
            <a:gsLst>
              <a:gs pos="0">
                <a:srgbClr val="A6A6EA"/>
              </a:gs>
              <a:gs pos="35000">
                <a:srgbClr val="C1C1EF"/>
              </a:gs>
              <a:gs pos="100000">
                <a:srgbClr val="E6E6FA"/>
              </a:gs>
            </a:gsLst>
            <a:lin ang="16200000"/>
          </a:gra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 defTabSz="890587">
              <a:lnSpc>
                <a:spcPct val="150000"/>
              </a:lnSpc>
              <a:defRPr sz="1800"/>
            </a:pPr>
            <a:r>
              <a:rPr sz="1050" dirty="0">
                <a:solidFill>
                  <a:prstClr val="black"/>
                </a:solidFill>
                <a:latin typeface="Arial"/>
              </a:rPr>
              <a:t> </a:t>
            </a:r>
            <a:r>
              <a:rPr sz="1050" b="1" dirty="0">
                <a:solidFill>
                  <a:srgbClr val="262673"/>
                </a:solidFill>
                <a:latin typeface="Arial"/>
              </a:rPr>
              <a:t>Data Ingest</a:t>
            </a:r>
          </a:p>
          <a:p>
            <a:pPr algn="ctr" defTabSz="890587">
              <a:lnSpc>
                <a:spcPct val="150000"/>
              </a:lnSpc>
              <a:defRPr sz="1800"/>
            </a:pPr>
            <a:r>
              <a:rPr sz="1000" i="1" dirty="0">
                <a:solidFill>
                  <a:prstClr val="black"/>
                </a:solidFill>
                <a:latin typeface="Arial"/>
              </a:rPr>
              <a:t>ESGF data node</a:t>
            </a:r>
          </a:p>
        </p:txBody>
      </p:sp>
      <p:sp>
        <p:nvSpPr>
          <p:cNvPr id="54" name="Shape 264"/>
          <p:cNvSpPr/>
          <p:nvPr/>
        </p:nvSpPr>
        <p:spPr>
          <a:xfrm>
            <a:off x="4026027" y="4432409"/>
            <a:ext cx="1223353" cy="603427"/>
          </a:xfrm>
          <a:prstGeom prst="roundRect">
            <a:avLst>
              <a:gd name="adj" fmla="val 25941"/>
            </a:avLst>
          </a:prstGeom>
          <a:gradFill>
            <a:gsLst>
              <a:gs pos="0">
                <a:srgbClr val="A6A6EA"/>
              </a:gs>
              <a:gs pos="35000">
                <a:srgbClr val="C1C1EF"/>
              </a:gs>
              <a:gs pos="100000">
                <a:srgbClr val="E6E6FA"/>
              </a:gs>
            </a:gsLst>
            <a:lin ang="16200000"/>
          </a:gra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 defTabSz="890587">
              <a:lnSpc>
                <a:spcPct val="150000"/>
              </a:lnSpc>
              <a:defRPr sz="1800"/>
            </a:pPr>
            <a:r>
              <a:rPr sz="1050" b="1" dirty="0">
                <a:solidFill>
                  <a:srgbClr val="262673"/>
                </a:solidFill>
                <a:latin typeface="Arial"/>
              </a:rPr>
              <a:t>ESGF Publication</a:t>
            </a:r>
          </a:p>
          <a:p>
            <a:pPr algn="ctr" defTabSz="890587">
              <a:lnSpc>
                <a:spcPct val="150000"/>
              </a:lnSpc>
              <a:defRPr sz="1800"/>
            </a:pPr>
            <a:r>
              <a:rPr sz="1000" i="1" dirty="0">
                <a:solidFill>
                  <a:prstClr val="black"/>
                </a:solidFill>
                <a:latin typeface="Arial"/>
              </a:rPr>
              <a:t>ESGF index node </a:t>
            </a:r>
          </a:p>
        </p:txBody>
      </p:sp>
      <p:sp>
        <p:nvSpPr>
          <p:cNvPr id="55" name="Shape 266"/>
          <p:cNvSpPr/>
          <p:nvPr/>
        </p:nvSpPr>
        <p:spPr>
          <a:xfrm rot="5400000">
            <a:off x="4508516" y="3123885"/>
            <a:ext cx="238207" cy="248141"/>
          </a:xfrm>
          <a:prstGeom prst="rightArrow">
            <a:avLst>
              <a:gd name="adj1" fmla="val 49524"/>
              <a:gd name="adj2" fmla="val 64000"/>
            </a:avLst>
          </a:prstGeom>
          <a:gradFill>
            <a:gsLst>
              <a:gs pos="0">
                <a:srgbClr val="A6A6EA"/>
              </a:gs>
              <a:gs pos="35000">
                <a:srgbClr val="C1C1EF"/>
              </a:gs>
              <a:gs pos="100000">
                <a:srgbClr val="E6E6FA"/>
              </a:gs>
            </a:gsLst>
            <a:lin ang="16200000"/>
          </a:gradFill>
          <a:ln w="635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defTabSz="457200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Shape 267"/>
          <p:cNvSpPr/>
          <p:nvPr/>
        </p:nvSpPr>
        <p:spPr>
          <a:xfrm rot="5400000">
            <a:off x="4508516" y="4115883"/>
            <a:ext cx="238207" cy="248140"/>
          </a:xfrm>
          <a:prstGeom prst="rightArrow">
            <a:avLst>
              <a:gd name="adj1" fmla="val 49524"/>
              <a:gd name="adj2" fmla="val 64000"/>
            </a:avLst>
          </a:prstGeom>
          <a:gradFill>
            <a:gsLst>
              <a:gs pos="0">
                <a:srgbClr val="A6A6EA"/>
              </a:gs>
              <a:gs pos="35000">
                <a:srgbClr val="C1C1EF"/>
              </a:gs>
              <a:gs pos="100000">
                <a:srgbClr val="E6E6FA"/>
              </a:gs>
            </a:gsLst>
            <a:lin ang="16200000"/>
          </a:gradFill>
          <a:ln w="635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defTabSz="457200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Shape 269"/>
          <p:cNvSpPr/>
          <p:nvPr/>
        </p:nvSpPr>
        <p:spPr>
          <a:xfrm rot="5400000">
            <a:off x="5645597" y="3617508"/>
            <a:ext cx="1225454" cy="248140"/>
          </a:xfrm>
          <a:prstGeom prst="rightArrow">
            <a:avLst>
              <a:gd name="adj1" fmla="val 49524"/>
              <a:gd name="adj2" fmla="val 64000"/>
            </a:avLst>
          </a:prstGeom>
          <a:gradFill>
            <a:gsLst>
              <a:gs pos="0">
                <a:srgbClr val="FFD479"/>
              </a:gs>
              <a:gs pos="100000">
                <a:srgbClr val="CCFDCB"/>
              </a:gs>
            </a:gsLst>
            <a:lin ang="16200000"/>
          </a:gradFill>
          <a:ln w="635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defTabSz="457200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Shape 71"/>
          <p:cNvSpPr/>
          <p:nvPr/>
        </p:nvSpPr>
        <p:spPr>
          <a:xfrm>
            <a:off x="7258726" y="2440185"/>
            <a:ext cx="1203751" cy="603427"/>
          </a:xfrm>
          <a:prstGeom prst="roundRect">
            <a:avLst>
              <a:gd name="adj" fmla="val 25941"/>
            </a:avLst>
          </a:prstGeom>
          <a:gradFill>
            <a:gsLst>
              <a:gs pos="0">
                <a:srgbClr val="FFE181"/>
              </a:gs>
              <a:gs pos="35000">
                <a:srgbClr val="FFEBAB"/>
              </a:gs>
              <a:gs pos="100000">
                <a:srgbClr val="FFABAB"/>
              </a:gs>
            </a:gsLst>
            <a:lin ang="16200000"/>
          </a:gra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 defTabSz="890587">
              <a:lnSpc>
                <a:spcPct val="150000"/>
              </a:lnSpc>
              <a:defRPr sz="1800"/>
            </a:pPr>
            <a:r>
              <a:rPr sz="1050" b="1" dirty="0">
                <a:solidFill>
                  <a:srgbClr val="C00000"/>
                </a:solidFill>
                <a:latin typeface="Arial"/>
              </a:rPr>
              <a:t>Metadata Ingest</a:t>
            </a:r>
          </a:p>
          <a:p>
            <a:pPr algn="ctr" defTabSz="890587">
              <a:lnSpc>
                <a:spcPct val="150000"/>
              </a:lnSpc>
              <a:defRPr sz="1800"/>
            </a:pPr>
            <a:r>
              <a:rPr sz="1000" i="1" dirty="0">
                <a:solidFill>
                  <a:srgbClr val="404040"/>
                </a:solidFill>
                <a:latin typeface="Arial"/>
              </a:rPr>
              <a:t>External repository</a:t>
            </a:r>
          </a:p>
        </p:txBody>
      </p:sp>
      <p:sp>
        <p:nvSpPr>
          <p:cNvPr id="59" name="Shape 73"/>
          <p:cNvSpPr/>
          <p:nvPr/>
        </p:nvSpPr>
        <p:spPr>
          <a:xfrm>
            <a:off x="7281836" y="4437723"/>
            <a:ext cx="1203751" cy="603427"/>
          </a:xfrm>
          <a:prstGeom prst="roundRect">
            <a:avLst>
              <a:gd name="adj" fmla="val 25941"/>
            </a:avLst>
          </a:prstGeom>
          <a:gradFill>
            <a:gsLst>
              <a:gs pos="0">
                <a:srgbClr val="FFE593"/>
              </a:gs>
              <a:gs pos="35000">
                <a:srgbClr val="FFE89F"/>
              </a:gs>
              <a:gs pos="100000">
                <a:srgbClr val="FFA3A3"/>
              </a:gs>
            </a:gsLst>
            <a:lin ang="16200000"/>
          </a:gra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 defTabSz="890587">
              <a:lnSpc>
                <a:spcPct val="150000"/>
              </a:lnSpc>
              <a:defRPr sz="1800"/>
            </a:pPr>
            <a:r>
              <a:rPr sz="1050" b="1" dirty="0">
                <a:solidFill>
                  <a:srgbClr val="C00000"/>
                </a:solidFill>
                <a:latin typeface="Arial"/>
              </a:rPr>
              <a:t>Metadata</a:t>
            </a:r>
          </a:p>
          <a:p>
            <a:pPr algn="ctr" defTabSz="890587">
              <a:lnSpc>
                <a:spcPct val="150000"/>
              </a:lnSpc>
              <a:defRPr sz="1800"/>
            </a:pPr>
            <a:r>
              <a:rPr sz="1050" b="1" dirty="0">
                <a:solidFill>
                  <a:srgbClr val="C00000"/>
                </a:solidFill>
                <a:latin typeface="Arial"/>
              </a:rPr>
              <a:t>Publication</a:t>
            </a:r>
          </a:p>
        </p:txBody>
      </p:sp>
      <p:sp>
        <p:nvSpPr>
          <p:cNvPr id="60" name="Shape 84"/>
          <p:cNvSpPr/>
          <p:nvPr/>
        </p:nvSpPr>
        <p:spPr>
          <a:xfrm rot="5400000">
            <a:off x="7276301" y="3610661"/>
            <a:ext cx="1225453" cy="248140"/>
          </a:xfrm>
          <a:prstGeom prst="rightArrow">
            <a:avLst>
              <a:gd name="adj1" fmla="val 49524"/>
              <a:gd name="adj2" fmla="val 64000"/>
            </a:avLst>
          </a:prstGeom>
          <a:gradFill>
            <a:gsLst>
              <a:gs pos="0">
                <a:srgbClr val="FFC000"/>
              </a:gs>
              <a:gs pos="35000">
                <a:srgbClr val="FFE697"/>
              </a:gs>
              <a:gs pos="100000">
                <a:srgbClr val="FF5353"/>
              </a:gs>
            </a:gsLst>
            <a:lin ang="16200000"/>
          </a:gradFill>
          <a:ln w="635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/>
          <a:lstStyle/>
          <a:p>
            <a:pPr defTabSz="457200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61" name="Gerade Verbindung mit Pfeil 28"/>
          <p:cNvCxnSpPr>
            <a:cxnSpLocks noChangeAspect="1"/>
          </p:cNvCxnSpPr>
          <p:nvPr/>
        </p:nvCxnSpPr>
        <p:spPr bwMode="auto">
          <a:xfrm flipH="1">
            <a:off x="5229778" y="4732599"/>
            <a:ext cx="412929" cy="1523"/>
          </a:xfrm>
          <a:prstGeom prst="straightConnector1">
            <a:avLst/>
          </a:prstGeom>
          <a:noFill/>
          <a:ln w="28575" cap="flat" cmpd="sng" algn="ctr">
            <a:solidFill>
              <a:srgbClr val="2D2D8A">
                <a:shade val="95000"/>
                <a:satMod val="105000"/>
              </a:srgbClr>
            </a:solidFill>
            <a:prstDash val="solid"/>
            <a:headEnd type="stealth" w="lg" len="lg"/>
            <a:tailEnd type="stealth" w="lg" len="lg"/>
          </a:ln>
          <a:effectLst/>
          <a:extLst/>
        </p:spPr>
      </p:cxnSp>
      <p:sp>
        <p:nvSpPr>
          <p:cNvPr id="62" name="Shape 77"/>
          <p:cNvSpPr/>
          <p:nvPr/>
        </p:nvSpPr>
        <p:spPr>
          <a:xfrm>
            <a:off x="4028757" y="5421750"/>
            <a:ext cx="4469102" cy="603426"/>
          </a:xfrm>
          <a:prstGeom prst="roundRect">
            <a:avLst>
              <a:gd name="adj" fmla="val 25941"/>
            </a:avLst>
          </a:prstGeom>
          <a:gradFill>
            <a:gsLst>
              <a:gs pos="0">
                <a:srgbClr val="8064A2">
                  <a:lumMod val="60000"/>
                  <a:lumOff val="40000"/>
                </a:srgbClr>
              </a:gs>
              <a:gs pos="100000">
                <a:srgbClr val="FFD479"/>
              </a:gs>
            </a:gsLst>
            <a:lin ang="16200000"/>
          </a:gradFill>
          <a:ln w="3810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marL="0" marR="0" lvl="0" indent="0" algn="ctr" defTabSz="89058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050" b="1" i="0" u="none" strike="noStrike" kern="0" cap="none" spc="0" normalizeH="0" baseline="0" noProof="0" dirty="0">
                <a:ln>
                  <a:noFill/>
                </a:ln>
                <a:solidFill>
                  <a:srgbClr val="262673"/>
                </a:solidFill>
                <a:effectLst/>
                <a:uLnTx/>
                <a:uFillTx/>
                <a:latin typeface="Arial"/>
              </a:rPr>
              <a:t>Long-Term Archival</a:t>
            </a:r>
          </a:p>
          <a:p>
            <a:pPr marL="0" marR="0" lvl="0" indent="0" algn="ctr" defTabSz="890587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pPr>
            <a:r>
              <a:rPr kumimoji="0" sz="10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Stable data </a:t>
            </a:r>
            <a:r>
              <a:rPr kumimoji="0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enriched</a:t>
            </a:r>
            <a:r>
              <a:rPr kumimoji="0" lang="de-DE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with </a:t>
            </a:r>
            <a:r>
              <a:rPr kumimoji="0" sz="10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metadata</a:t>
            </a:r>
            <a:endParaRPr kumimoji="0" sz="1000" b="0" i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63" name="Shape 80"/>
          <p:cNvSpPr/>
          <p:nvPr/>
        </p:nvSpPr>
        <p:spPr>
          <a:xfrm rot="5400000">
            <a:off x="6140763" y="5199448"/>
            <a:ext cx="238207" cy="248141"/>
          </a:xfrm>
          <a:prstGeom prst="rightArrow">
            <a:avLst>
              <a:gd name="adj1" fmla="val 49524"/>
              <a:gd name="adj2" fmla="val 64000"/>
            </a:avLst>
          </a:prstGeom>
          <a:gradFill>
            <a:gsLst>
              <a:gs pos="0">
                <a:srgbClr val="6969DD"/>
              </a:gs>
              <a:gs pos="34000">
                <a:srgbClr val="C8C8F0"/>
              </a:gs>
              <a:gs pos="100000">
                <a:srgbClr val="FFC819"/>
              </a:gs>
            </a:gsLst>
            <a:lin ang="16200000"/>
          </a:gradFill>
          <a:ln w="6350">
            <a:solidFill>
              <a:srgbClr val="FFFFFF"/>
            </a:solidFill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defTabSz="457200">
              <a:defRPr>
                <a:solidFill>
                  <a:srgbClr val="FFFFFF"/>
                </a:solidFill>
              </a:defRPr>
            </a:pPr>
            <a:endParaRPr>
              <a:solidFill>
                <a:srgbClr val="FFFFFF"/>
              </a:solidFill>
              <a:latin typeface="Arial"/>
            </a:endParaRPr>
          </a:p>
        </p:txBody>
      </p:sp>
      <p:pic>
        <p:nvPicPr>
          <p:cNvPr id="64" name="Grafik 32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8745" y="2360694"/>
            <a:ext cx="1553129" cy="2869359"/>
          </a:xfrm>
          <a:prstGeom prst="rect">
            <a:avLst/>
          </a:prstGeom>
          <a:effectLst/>
        </p:spPr>
      </p:pic>
      <p:sp>
        <p:nvSpPr>
          <p:cNvPr id="65" name="Rechteck 33"/>
          <p:cNvSpPr/>
          <p:nvPr/>
        </p:nvSpPr>
        <p:spPr>
          <a:xfrm>
            <a:off x="5488785" y="2365855"/>
            <a:ext cx="1509914" cy="769106"/>
          </a:xfrm>
          <a:prstGeom prst="rect">
            <a:avLst/>
          </a:prstGeom>
          <a:noFill/>
          <a:ln w="28575" cap="flat">
            <a:solidFill>
              <a:srgbClr val="82B000"/>
            </a:solidFill>
            <a:prstDash val="solid"/>
            <a:bevel/>
          </a:ln>
          <a:effectLst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defTabSz="914400" eaLnBrk="1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" name="Gerade Verbindung mit Pfeil 34"/>
          <p:cNvCxnSpPr>
            <a:cxnSpLocks/>
          </p:cNvCxnSpPr>
          <p:nvPr/>
        </p:nvCxnSpPr>
        <p:spPr bwMode="auto">
          <a:xfrm flipH="1" flipV="1">
            <a:off x="6987304" y="4732599"/>
            <a:ext cx="308146" cy="0"/>
          </a:xfrm>
          <a:prstGeom prst="straightConnector1">
            <a:avLst/>
          </a:prstGeom>
          <a:noFill/>
          <a:ln w="28575" cap="flat" cmpd="sng" algn="ctr">
            <a:solidFill>
              <a:srgbClr val="2D2D8A">
                <a:shade val="95000"/>
                <a:satMod val="105000"/>
              </a:srgbClr>
            </a:solidFill>
            <a:prstDash val="solid"/>
            <a:headEnd type="stealth" w="lg" len="lg"/>
            <a:tailEnd type="stealth" w="lg" len="lg"/>
          </a:ln>
          <a:effectLst/>
          <a:extLst/>
        </p:spPr>
      </p:cxnSp>
      <p:pic>
        <p:nvPicPr>
          <p:cNvPr id="67" name="Grafik 1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27026" r="13383" b="36871"/>
          <a:stretch/>
        </p:blipFill>
        <p:spPr>
          <a:xfrm>
            <a:off x="5059805" y="4008423"/>
            <a:ext cx="1074449" cy="404424"/>
          </a:xfrm>
          <a:prstGeom prst="rect">
            <a:avLst/>
          </a:prstGeom>
        </p:spPr>
      </p:pic>
      <p:sp>
        <p:nvSpPr>
          <p:cNvPr id="68" name="Shape 257"/>
          <p:cNvSpPr/>
          <p:nvPr/>
        </p:nvSpPr>
        <p:spPr>
          <a:xfrm>
            <a:off x="4006894" y="1957481"/>
            <a:ext cx="1236363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 defTabSz="457200">
              <a:defRPr sz="1800"/>
            </a:pPr>
            <a:r>
              <a:rPr sz="1200" b="1" dirty="0" smtClean="0">
                <a:solidFill>
                  <a:srgbClr val="222268"/>
                </a:solidFill>
                <a:latin typeface="Arial"/>
              </a:rPr>
              <a:t>DATA</a:t>
            </a:r>
            <a:endParaRPr sz="1200" b="1" dirty="0">
              <a:solidFill>
                <a:srgbClr val="0042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603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QCWT Members</a:t>
            </a:r>
            <a:endParaRPr lang="en-US" dirty="0"/>
          </a:p>
        </p:txBody>
      </p:sp>
      <p:sp>
        <p:nvSpPr>
          <p:cNvPr id="9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98028"/>
              </p:ext>
            </p:extLst>
          </p:nvPr>
        </p:nvGraphicFramePr>
        <p:xfrm>
          <a:off x="971601" y="1830432"/>
          <a:ext cx="727280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/>
                <a:gridCol w="2424269"/>
                <a:gridCol w="2424269"/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Name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Affiliation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 smtClean="0"/>
                        <a:t>Responsibility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Martina</a:t>
                      </a:r>
                      <a:r>
                        <a:rPr lang="de-DE" baseline="0" dirty="0" smtClean="0"/>
                        <a:t> Stockhause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DKRZ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Data</a:t>
                      </a:r>
                      <a:r>
                        <a:rPr lang="de-DE" baseline="0" dirty="0" smtClean="0"/>
                        <a:t> </a:t>
                      </a:r>
                      <a:r>
                        <a:rPr lang="en-US" baseline="0" noProof="0" dirty="0" smtClean="0"/>
                        <a:t>Citation</a:t>
                      </a:r>
                      <a:r>
                        <a:rPr lang="de-DE" baseline="0" dirty="0" smtClean="0"/>
                        <a:t> Service 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Guillaume </a:t>
                      </a:r>
                      <a:r>
                        <a:rPr lang="de-DE" dirty="0" err="1" smtClean="0"/>
                        <a:t>Levavasseur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IPSL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Errata Service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Katharina Berger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DKRZ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ESGF Implementation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Jeff </a:t>
                      </a:r>
                      <a:r>
                        <a:rPr lang="de-DE" dirty="0" err="1" smtClean="0"/>
                        <a:t>Painter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LLNL/DOE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6F6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Claire </a:t>
                      </a:r>
                      <a:r>
                        <a:rPr lang="de-DE" dirty="0" err="1" smtClean="0"/>
                        <a:t>Trenham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ANU</a:t>
                      </a:r>
                      <a:endParaRPr lang="en-US" dirty="0"/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6F6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 smtClean="0"/>
                        <a:t>Jingbo</a:t>
                      </a:r>
                      <a:r>
                        <a:rPr lang="de-DE" dirty="0" smtClean="0"/>
                        <a:t> Wang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ANU</a:t>
                      </a:r>
                      <a:endParaRPr lang="en-US" dirty="0"/>
                    </a:p>
                  </a:txBody>
                  <a:tcPr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6F6F6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smtClean="0"/>
                        <a:t>Dean N. Williams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 smtClean="0"/>
                        <a:t>LLNL/DOE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5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87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Packages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3" name="Rechteck 2"/>
          <p:cNvSpPr/>
          <p:nvPr/>
        </p:nvSpPr>
        <p:spPr>
          <a:xfrm>
            <a:off x="755576" y="1894180"/>
            <a:ext cx="756084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Persistence </a:t>
            </a:r>
            <a:r>
              <a:rPr lang="en-US" sz="2400" dirty="0"/>
              <a:t>of ESGF </a:t>
            </a:r>
            <a:r>
              <a:rPr lang="en-US" sz="2400" dirty="0" smtClean="0"/>
              <a:t>metadata (</a:t>
            </a:r>
            <a:r>
              <a:rPr lang="en-US" sz="2400" dirty="0"/>
              <a:t>Katharina </a:t>
            </a:r>
            <a:r>
              <a:rPr lang="en-US" sz="2400" dirty="0" smtClean="0"/>
              <a:t>with </a:t>
            </a:r>
            <a:r>
              <a:rPr lang="en-US" sz="2400" dirty="0"/>
              <a:t>ESGF-RVWT)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Integration of the Versioning Approach (</a:t>
            </a:r>
            <a:r>
              <a:rPr lang="en-US" sz="2400" dirty="0"/>
              <a:t>all)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Errata </a:t>
            </a:r>
            <a:r>
              <a:rPr lang="en-US" sz="2400" dirty="0" smtClean="0"/>
              <a:t>Service </a:t>
            </a:r>
            <a:r>
              <a:rPr lang="en-US" sz="2400" dirty="0"/>
              <a:t>(Guillaume)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</a:t>
            </a:r>
            <a:r>
              <a:rPr lang="en-US" sz="2400" dirty="0" smtClean="0"/>
              <a:t>Citation Service (Martina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Display information out of external repositories </a:t>
            </a:r>
            <a:r>
              <a:rPr lang="en-US" sz="2400" dirty="0" smtClean="0"/>
              <a:t>for </a:t>
            </a:r>
            <a:r>
              <a:rPr lang="en-US" sz="2400" dirty="0"/>
              <a:t>ESGF users (Guillaume - Frontend, Katharina - Backend)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Communication (Martina)</a:t>
            </a:r>
          </a:p>
        </p:txBody>
      </p:sp>
    </p:spTree>
    <p:extLst>
      <p:ext uri="{BB962C8B-B14F-4D97-AF65-F5344CB8AC3E}">
        <p14:creationId xmlns:p14="http://schemas.microsoft.com/office/powerpoint/2010/main" val="3864416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Status for 2015 (1)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7" name="Rechteck 6"/>
          <p:cNvSpPr/>
          <p:nvPr/>
        </p:nvSpPr>
        <p:spPr>
          <a:xfrm>
            <a:off x="467544" y="1124744"/>
            <a:ext cx="82089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Persistence of Metadata and Version Support 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Katharina with ESGF-RVWT –</a:t>
            </a:r>
          </a:p>
          <a:p>
            <a:pPr marL="342900" indent="-342900" algn="ctr">
              <a:buFontTx/>
              <a:buChar char="-"/>
            </a:pPr>
            <a:endParaRPr lang="en-US" sz="1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Concept development at ESGF Publication Sprint in Paris (October 2015)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Name of version directory used as default version for ESGF publication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Persistence of ESGF metadata in 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816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96" y="4507305"/>
            <a:ext cx="5576416" cy="2018039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Status for 2015 (2)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7" name="Rechteck 4"/>
          <p:cNvSpPr/>
          <p:nvPr/>
        </p:nvSpPr>
        <p:spPr>
          <a:xfrm>
            <a:off x="467544" y="1124744"/>
            <a:ext cx="820891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Errata Service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Guillaume –</a:t>
            </a:r>
          </a:p>
          <a:p>
            <a:pPr marL="342900" indent="-342900" algn="ctr">
              <a:buFontTx/>
              <a:buChar char="-"/>
            </a:pPr>
            <a:endParaRPr lang="en-US" sz="1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000" dirty="0" smtClean="0"/>
              <a:t>During CMIP5 it was difficult for scientists:</a:t>
            </a:r>
          </a:p>
          <a:p>
            <a:pPr marL="342900" indent="-288000" algn="just">
              <a:buFont typeface="Arial"/>
              <a:buChar char="•"/>
            </a:pPr>
            <a:r>
              <a:rPr lang="en-US" sz="2000" dirty="0" smtClean="0"/>
              <a:t>to know easily whether the data in hands is deprecated and/or replaced and corrected by a newer version,</a:t>
            </a:r>
          </a:p>
          <a:p>
            <a:pPr marL="342900" indent="-288000" algn="just">
              <a:buFont typeface="Arial"/>
              <a:buChar char="•"/>
            </a:pPr>
            <a:r>
              <a:rPr lang="en-US" sz="2000" dirty="0" smtClean="0"/>
              <a:t>to have access to a description of this issue.</a:t>
            </a:r>
          </a:p>
          <a:p>
            <a:pPr algn="just"/>
            <a:endParaRPr lang="en-US" sz="1000" dirty="0" smtClean="0"/>
          </a:p>
          <a:p>
            <a:pPr algn="just"/>
            <a:r>
              <a:rPr lang="en-US" sz="2000" dirty="0" smtClean="0"/>
              <a:t>The Quality Control Working Team aims to define and establish a stable and coordinated procedure to collect and provide access to errata information related to datasets hosted by ESGF.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186959" y="5043176"/>
            <a:ext cx="576064" cy="144016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 smtClean="0">
                <a:solidFill>
                  <a:srgbClr val="000000"/>
                </a:solidFill>
              </a:rPr>
              <a:t>PID(s)</a:t>
            </a:r>
            <a:endParaRPr lang="fr-FR" sz="7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292080" y="4531129"/>
            <a:ext cx="2448272" cy="2880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 smtClean="0">
                <a:solidFill>
                  <a:srgbClr val="00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Verdana"/>
                <a:cs typeface="Verdana"/>
              </a:rPr>
              <a:t>PYTHON/DJANGO MODULE</a:t>
            </a:r>
            <a:endParaRPr lang="fr-FR" sz="1100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3656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Status for 2015 (3)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7" name="Rechteck 4"/>
          <p:cNvSpPr/>
          <p:nvPr/>
        </p:nvSpPr>
        <p:spPr>
          <a:xfrm>
            <a:off x="467544" y="1124744"/>
            <a:ext cx="820891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Errata Service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Guillaume –</a:t>
            </a:r>
          </a:p>
          <a:p>
            <a:pPr marL="342900" indent="-342900" algn="ctr">
              <a:buFontTx/>
              <a:buChar char="-"/>
            </a:pPr>
            <a:endParaRPr lang="en-US" sz="10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Concept development at ESGF Publication Sprint in Paris (October 2015)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WIP paper review to fix Errata Service architecture and ESGF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Exploiting the PID (un)/publication chains and standardized issues information, the Errata Service records and tracks reasons for datasets version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more details see “CMIP6 errata as a new ESGF service” poster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6854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Status for 2015 (4)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9" name="Rechteck 4"/>
          <p:cNvSpPr/>
          <p:nvPr/>
        </p:nvSpPr>
        <p:spPr>
          <a:xfrm>
            <a:off x="467544" y="980728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Data Citation Service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–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</a:rPr>
              <a:t>Martina –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51259" y="6093296"/>
            <a:ext cx="654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Data Citations are provided on model and simulation granularities.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683568" y="1988840"/>
            <a:ext cx="7588572" cy="4081494"/>
            <a:chOff x="683568" y="2011802"/>
            <a:chExt cx="7588572" cy="4081494"/>
          </a:xfrm>
        </p:grpSpPr>
        <p:pic>
          <p:nvPicPr>
            <p:cNvPr id="3" name="Grafik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433" b="8854"/>
            <a:stretch/>
          </p:blipFill>
          <p:spPr>
            <a:xfrm>
              <a:off x="683568" y="2011802"/>
              <a:ext cx="7588572" cy="4081494"/>
            </a:xfrm>
            <a:prstGeom prst="rect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</p:pic>
        <p:pic>
          <p:nvPicPr>
            <p:cNvPr id="7" name="Grafik 1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27026" r="13383" b="36871"/>
            <a:stretch/>
          </p:blipFill>
          <p:spPr>
            <a:xfrm>
              <a:off x="3586711" y="3429000"/>
              <a:ext cx="913281" cy="344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</p:pic>
        <p:sp>
          <p:nvSpPr>
            <p:cNvPr id="5" name="Textfeld 4"/>
            <p:cNvSpPr txBox="1"/>
            <p:nvPr/>
          </p:nvSpPr>
          <p:spPr>
            <a:xfrm>
              <a:off x="4499992" y="2046927"/>
              <a:ext cx="102912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Credit</a:t>
              </a:r>
              <a:b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use case 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876256" y="2046926"/>
              <a:ext cx="102085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Evidence</a:t>
              </a:r>
              <a:b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use case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8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 and Status for 2015 (5)</a:t>
            </a:r>
            <a:endParaRPr lang="en-US" dirty="0"/>
          </a:p>
        </p:txBody>
      </p:sp>
      <p:sp>
        <p:nvSpPr>
          <p:cNvPr id="6" name="Foliennummernplatzhalter 3"/>
          <p:cNvSpPr>
            <a:spLocks noGrp="1"/>
          </p:cNvSpPr>
          <p:nvPr>
            <p:ph type="sldNum" sz="quarter" idx="4"/>
          </p:nvPr>
        </p:nvSpPr>
        <p:spPr>
          <a:xfrm>
            <a:off x="8388424" y="6596390"/>
            <a:ext cx="758997" cy="261610"/>
          </a:xfrm>
        </p:spPr>
        <p:txBody>
          <a:bodyPr/>
          <a:lstStyle/>
          <a:p>
            <a:fld id="{BA4D798F-BC53-4B2C-AF0B-B02A7EE5497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2047220" y="6597352"/>
            <a:ext cx="5049561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F6F6F6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ESGF-QCWT Report, ESGF Conference 2015</a:t>
            </a:r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395536" y="1188035"/>
            <a:ext cx="835292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Data Citation Service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– Martina –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Concept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and description in a WIP paper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Repository set-up: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Definition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use cases for insert/update, export/dissemination of citation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the </a:t>
            </a: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 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schema to store citation information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Testing of use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of implementation</a:t>
            </a:r>
            <a:r>
              <a:rPr lang="de-DE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de-DE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Development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of GUI for data creators started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Export and display of citation information (“landing page”) started</a:t>
            </a:r>
          </a:p>
          <a:p>
            <a:pPr marL="720000" lvl="1" indent="-2880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Integration of “Data Citation” link template in ESGF </a:t>
            </a:r>
            <a:r>
              <a:rPr lang="en-US" sz="2000" dirty="0" err="1" smtClean="0">
                <a:solidFill>
                  <a:schemeClr val="accent1">
                    <a:lumMod val="75000"/>
                  </a:schemeClr>
                </a:solidFill>
              </a:rPr>
              <a:t>CoG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portal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395536" y="5445224"/>
            <a:ext cx="6218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/>
              <a:buChar char="à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On Schedule</a:t>
            </a:r>
          </a:p>
          <a:p>
            <a:pPr marL="457200" indent="-457200">
              <a:buFont typeface="Wingdings"/>
              <a:buChar char="à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Poster on “Data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Citation Service” tomorrow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95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llgemeine Präsentation DKRZ 2012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Allgemeine Präsentation DKRZ 2012</Template>
  <TotalTime>0</TotalTime>
  <Words>1096</Words>
  <Application>Microsoft Office PowerPoint</Application>
  <PresentationFormat>Bildschirmpräsentation (4:3)</PresentationFormat>
  <Paragraphs>219</Paragraphs>
  <Slides>15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Allgemeine Präsentation DKRZ 2012</vt:lpstr>
      <vt:lpstr>ESGF-QCWT Quality Control WT Report</vt:lpstr>
      <vt:lpstr>QCWT Overview </vt:lpstr>
      <vt:lpstr>QCWT Members</vt:lpstr>
      <vt:lpstr>Working Packages</vt:lpstr>
      <vt:lpstr>Report and Status for 2015 (1)</vt:lpstr>
      <vt:lpstr>Report and Status for 2015 (2)</vt:lpstr>
      <vt:lpstr>Report and Status for 2015 (3)</vt:lpstr>
      <vt:lpstr>Report and Status for 2015 (4)</vt:lpstr>
      <vt:lpstr>Report and Status for 2015 (5)</vt:lpstr>
      <vt:lpstr>Plans for 2016</vt:lpstr>
      <vt:lpstr>Timeline for 2016</vt:lpstr>
      <vt:lpstr>Risks and Planned Co-operations (1)</vt:lpstr>
      <vt:lpstr>Risks and Planned Co-operations (2)</vt:lpstr>
      <vt:lpstr> Summary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2014-04-09T16:02:36Z</dcterms:created>
  <dcterms:modified xsi:type="dcterms:W3CDTF">2015-12-09T00:01:57Z</dcterms:modified>
</cp:coreProperties>
</file>