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74" r:id="rId4"/>
    <p:sldId id="278" r:id="rId5"/>
    <p:sldId id="273" r:id="rId6"/>
    <p:sldId id="275" r:id="rId7"/>
    <p:sldId id="277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FF21"/>
    <a:srgbClr val="F6F6F6"/>
    <a:srgbClr val="005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9" autoAdjust="0"/>
    <p:restoredTop sz="94660"/>
  </p:normalViewPr>
  <p:slideViewPr>
    <p:cSldViewPr>
      <p:cViewPr varScale="1">
        <p:scale>
          <a:sx n="74" d="100"/>
          <a:sy n="74" d="100"/>
        </p:scale>
        <p:origin x="-85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7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2688B-5119-4EF7-A613-3C9730D89D4D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57476-2BCF-4E6A-B39E-800279DE45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30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1B5376-33DE-4861-A15A-167750D809B5}" type="datetimeFigureOut">
              <a:rPr lang="de-DE" smtClean="0"/>
              <a:t>09.12.2015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3C6E-8511-4D6A-B9C5-C2A642620A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504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3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537615" cy="1440160"/>
          </a:xfrm>
          <a:prstGeom prst="rect">
            <a:avLst/>
          </a:prstGeom>
        </p:spPr>
        <p:txBody>
          <a:bodyPr wrap="square">
            <a:noAutofit/>
          </a:bodyPr>
          <a:lstStyle>
            <a:lvl1pPr algn="ctr">
              <a:defRPr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1331913" y="2997201"/>
            <a:ext cx="6264423" cy="223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5191"/>
                </a:solidFill>
              </a:defRPr>
            </a:lvl1pPr>
          </a:lstStyle>
          <a:p>
            <a:pPr lvl="0"/>
            <a:r>
              <a:rPr lang="de-DE" dirty="0" smtClean="0"/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7620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5EE2753-C21E-46CB-9F8B-EB28DF58147F}" type="datetime1">
              <a:rPr lang="de-DE" smtClean="0"/>
              <a:pPr/>
              <a:t>09.12.2015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15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0384" y="1772816"/>
            <a:ext cx="8603233" cy="1584176"/>
          </a:xfrm>
          <a:prstGeom prst="rect">
            <a:avLst/>
          </a:prstGeom>
        </p:spPr>
        <p:txBody>
          <a:bodyPr anchor="t"/>
          <a:lstStyle>
            <a:lvl1pPr algn="ctr">
              <a:defRPr sz="4400" b="0" cap="none" baseline="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6645" y="3645024"/>
            <a:ext cx="6390710" cy="150018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200">
                <a:solidFill>
                  <a:srgbClr val="00519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80FE1250-2B78-478B-8DA0-2EE587DCF89A}" type="datetime1">
              <a:rPr lang="de-DE" smtClean="0"/>
              <a:pPr/>
              <a:t>09.12.2015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98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76064"/>
          </a:xfrm>
          <a:prstGeom prst="rect">
            <a:avLst/>
          </a:prstGeom>
          <a:solidFill>
            <a:srgbClr val="F6F6F6"/>
          </a:solidFill>
        </p:spPr>
        <p:txBody>
          <a:bodyPr wrap="square" lIns="180000" rIns="180000"/>
          <a:lstStyle>
            <a:lvl1pPr algn="l">
              <a:defRPr sz="3200">
                <a:solidFill>
                  <a:srgbClr val="00519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5EE2753-C21E-46CB-9F8B-EB28DF58147F}" type="datetime1">
              <a:rPr lang="de-DE" smtClean="0"/>
              <a:pPr/>
              <a:t>09.12.2015</a:t>
            </a:fld>
            <a:endParaRPr lang="en-US" dirty="0"/>
          </a:p>
        </p:txBody>
      </p:sp>
      <p:sp>
        <p:nvSpPr>
          <p:cNvPr id="8" name="Inhaltsplatzhalter 2"/>
          <p:cNvSpPr>
            <a:spLocks noGrp="1"/>
          </p:cNvSpPr>
          <p:nvPr>
            <p:ph idx="13"/>
          </p:nvPr>
        </p:nvSpPr>
        <p:spPr>
          <a:xfrm>
            <a:off x="4716016" y="1196752"/>
            <a:ext cx="3898776" cy="5112568"/>
          </a:xfrm>
        </p:spPr>
        <p:txBody>
          <a:bodyPr anchor="ctr" anchorCtr="0"/>
          <a:lstStyle>
            <a:lvl1pPr marL="342900" indent="-34290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1pPr>
            <a:lvl2pPr marL="742950" indent="-285750">
              <a:buClr>
                <a:srgbClr val="005191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714500" indent="-342900">
              <a:buFont typeface="Wingdings" panose="05000000000000000000" pitchFamily="2" charset="2"/>
              <a:buChar char="§"/>
              <a:defRPr/>
            </a:lvl4pPr>
            <a:lvl5pPr marL="2171700" indent="-342900">
              <a:buFont typeface="Wingdings" panose="05000000000000000000" pitchFamily="2" charset="2"/>
              <a:buChar char="§"/>
              <a:defRPr/>
            </a:lvl5pPr>
            <a:lvl6pPr marL="2628900" indent="-342900">
              <a:buFont typeface="Wingdings" panose="05000000000000000000" pitchFamily="2" charset="2"/>
              <a:buChar char="§"/>
              <a:defRPr/>
            </a:lvl6pPr>
            <a:lvl7pPr marL="3086100" indent="-342900">
              <a:buFont typeface="Wingdings" panose="05000000000000000000" pitchFamily="2" charset="2"/>
              <a:buChar char="§"/>
              <a:defRPr/>
            </a:lvl7pPr>
            <a:lvl8pPr marL="3543300" indent="-342900">
              <a:buFont typeface="Wingdings" panose="05000000000000000000" pitchFamily="2" charset="2"/>
              <a:buChar char="§"/>
              <a:defRPr/>
            </a:lvl8pPr>
            <a:lvl9pPr marL="4000500" indent="-342900">
              <a:buFont typeface="Wingdings" panose="05000000000000000000" pitchFamily="2" charset="2"/>
              <a:buChar char="§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522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C376EBBF-C1B0-4738-B954-6A9BF6CD0A98}" type="datetime1">
              <a:rPr lang="de-DE" smtClean="0"/>
              <a:pPr/>
              <a:t>09.12.2015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0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Wasserz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5"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979712" y="6597352"/>
            <a:ext cx="5184576" cy="260648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597352"/>
            <a:ext cx="755576" cy="260648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90442CE7-75D8-4B0E-B235-EC8EE16A1F7F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defRPr>
            </a:lvl1pPr>
          </a:lstStyle>
          <a:p>
            <a:fld id="{61ABDCF9-B5A7-4032-B469-3A20FFA1E3FF}" type="datetime1">
              <a:rPr lang="de-DE" smtClean="0"/>
              <a:pPr/>
              <a:t>09.12.2015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58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07504" y="6597352"/>
            <a:ext cx="2376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S.</a:t>
            </a:r>
            <a:r>
              <a:rPr lang="de-DE" sz="110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 Kindermann</a:t>
            </a:r>
            <a:r>
              <a:rPr lang="de-DE" sz="1100" dirty="0" smtClean="0">
                <a:solidFill>
                  <a:schemeClr val="bg1"/>
                </a:solidFill>
                <a:latin typeface="Calibri" panose="020F0502020204030204" pitchFamily="34" charset="0"/>
                <a:ea typeface="CMU Bright" pitchFamily="50" charset="0"/>
                <a:cs typeface="CMU Bright" pitchFamily="50" charset="0"/>
              </a:rPr>
              <a:t> (DKRZ)</a:t>
            </a:r>
            <a:endParaRPr lang="de-DE" sz="1100" dirty="0">
              <a:solidFill>
                <a:schemeClr val="bg1"/>
              </a:solidFill>
              <a:latin typeface="Calibri" panose="020F0502020204030204" pitchFamily="34" charset="0"/>
              <a:ea typeface="CMU Bright" pitchFamily="50" charset="0"/>
              <a:cs typeface="CMU Br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9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7" r:id="rId4"/>
    <p:sldLayoutId id="2147483655" r:id="rId5"/>
    <p:sldLayoutId id="214748365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32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8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4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3pPr>
      <a:lvl4pPr marL="17145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4pPr>
      <a:lvl5pPr marL="21717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Char char="§"/>
        <a:tabLst>
          <a:tab pos="342000" algn="l"/>
          <a:tab pos="741600" algn="l"/>
          <a:tab pos="1144800" algn="l"/>
          <a:tab pos="1713600" algn="l"/>
          <a:tab pos="2170800" algn="l"/>
        </a:tabLst>
        <a:defRPr sz="2000" kern="1200">
          <a:solidFill>
            <a:schemeClr val="tx1"/>
          </a:solidFill>
          <a:latin typeface="Calibri" panose="020F0502020204030204" pitchFamily="34" charset="0"/>
          <a:ea typeface="CMU Sans Serif" pitchFamily="50" charset="0"/>
          <a:cs typeface="CMU Sans Serif" pitchFamily="50" charset="0"/>
        </a:defRPr>
      </a:lvl5pPr>
      <a:lvl6pPr marL="22860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rgbClr val="005191"/>
        </a:buClr>
        <a:buFont typeface="Wingdings" panose="05000000000000000000" pitchFamily="2" charset="2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systemcog.org/projects/wip/resourc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tOaFQEXFyjqAOOlvcdiaX3XrXuxIv_nlE5_FCme1id4/ed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512" y="1916832"/>
            <a:ext cx="8537615" cy="1440160"/>
          </a:xfrm>
        </p:spPr>
        <p:txBody>
          <a:bodyPr/>
          <a:lstStyle/>
          <a:p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259632" y="1340768"/>
            <a:ext cx="6264423" cy="2232000"/>
          </a:xfrm>
        </p:spPr>
        <p:txBody>
          <a:bodyPr/>
          <a:lstStyle/>
          <a:p>
            <a:r>
              <a:rPr lang="de-DE" dirty="0" smtClean="0"/>
              <a:t>Replication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Versioning</a:t>
            </a:r>
            <a:r>
              <a:rPr lang="de-DE" dirty="0" smtClean="0"/>
              <a:t> </a:t>
            </a:r>
          </a:p>
          <a:p>
            <a:r>
              <a:rPr lang="de-DE" dirty="0" smtClean="0"/>
              <a:t>Working Group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esgf-rvwt</a:t>
            </a:r>
            <a:r>
              <a:rPr lang="de-DE" dirty="0" smtClean="0"/>
              <a:t>) 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95536" y="4077072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Members: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DKRZ: Stephan Kindermann, Tobias Weigel, Katharina Berger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BADC: Matt </a:t>
            </a:r>
            <a:r>
              <a:rPr lang="de-DE" dirty="0" err="1" smtClean="0"/>
              <a:t>Pritchard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LLNL/DOE: Dean Williams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IPSL: Jerome </a:t>
            </a:r>
            <a:r>
              <a:rPr lang="de-DE" dirty="0" err="1" smtClean="0"/>
              <a:t>Raciazek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Esnet</a:t>
            </a:r>
            <a:r>
              <a:rPr lang="de-DE" dirty="0" smtClean="0"/>
              <a:t>: Eli </a:t>
            </a:r>
            <a:r>
              <a:rPr lang="de-DE" dirty="0" err="1" smtClean="0"/>
              <a:t>Dart</a:t>
            </a:r>
            <a:r>
              <a:rPr lang="de-DE" dirty="0" smtClean="0"/>
              <a:t>, Mary Hester     </a:t>
            </a:r>
            <a:r>
              <a:rPr lang="de-DE" dirty="0" smtClean="0">
                <a:sym typeface="Wingdings" panose="05000000000000000000" pitchFamily="2" charset="2"/>
              </a:rPr>
              <a:t>  ICNWG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>
                <a:sym typeface="Wingdings" panose="05000000000000000000" pitchFamily="2" charset="2"/>
              </a:rPr>
              <a:t>NCI: Joseph Antony, Claire </a:t>
            </a:r>
            <a:r>
              <a:rPr lang="de-DE" dirty="0" err="1" smtClean="0">
                <a:sym typeface="Wingdings" panose="05000000000000000000" pitchFamily="2" charset="2"/>
              </a:rPr>
              <a:t>Trenham</a:t>
            </a:r>
            <a:r>
              <a:rPr lang="de-DE" dirty="0" smtClean="0">
                <a:sym typeface="Wingdings" panose="05000000000000000000" pitchFamily="2" charset="2"/>
              </a:rPr>
              <a:t>, </a:t>
            </a:r>
            <a:r>
              <a:rPr lang="de-DE" dirty="0" err="1" smtClean="0">
                <a:sym typeface="Wingdings" panose="05000000000000000000" pitchFamily="2" charset="2"/>
              </a:rPr>
              <a:t>Jingbo</a:t>
            </a:r>
            <a:r>
              <a:rPr lang="de-DE" dirty="0" smtClean="0">
                <a:sym typeface="Wingdings" panose="05000000000000000000" pitchFamily="2" charset="2"/>
              </a:rPr>
              <a:t> Wang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882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Interactions / Connections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55776" y="2924944"/>
            <a:ext cx="2376264" cy="10801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" indent="0">
              <a:buNone/>
            </a:pPr>
            <a:r>
              <a:rPr lang="de-DE" sz="2400" b="1" dirty="0" smtClean="0"/>
              <a:t>Replication </a:t>
            </a:r>
            <a:r>
              <a:rPr lang="de-DE" sz="2400" b="1" dirty="0" err="1" smtClean="0"/>
              <a:t>and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Versioning</a:t>
            </a:r>
            <a:r>
              <a:rPr lang="de-DE" sz="2400" b="1" dirty="0" smtClean="0"/>
              <a:t> WG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09.12.2015</a:t>
            </a:fld>
            <a:endParaRPr lang="en-US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6444208" y="4653136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861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5433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000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de-DE" sz="2400" dirty="0" smtClean="0"/>
              <a:t>Network WG (ICNWG)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3527884" y="4978879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861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5433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000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de-DE" sz="2400" dirty="0" smtClean="0"/>
              <a:t>Quality WG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2591780" y="1268760"/>
            <a:ext cx="2376264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861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5433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000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de-DE" sz="2400" dirty="0" err="1" smtClean="0"/>
              <a:t>Publication</a:t>
            </a:r>
            <a:r>
              <a:rPr lang="de-DE" sz="2400" dirty="0" smtClean="0"/>
              <a:t> WG</a:t>
            </a:r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256793" y="3014954"/>
            <a:ext cx="1188132" cy="900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861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5433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000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de-DE" sz="2400" dirty="0" smtClean="0"/>
              <a:t>CDNOT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de-DE" sz="2400" dirty="0" smtClean="0"/>
              <a:t>(CMIP6)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716016" y="2911726"/>
            <a:ext cx="17281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000" b="1" dirty="0" smtClean="0"/>
              <a:t>PID </a:t>
            </a:r>
            <a:r>
              <a:rPr lang="de-DE" sz="2000" b="1" dirty="0" err="1" smtClean="0"/>
              <a:t>effort</a:t>
            </a:r>
            <a:endParaRPr lang="de-DE" sz="2000" b="1" dirty="0"/>
          </a:p>
        </p:txBody>
      </p:sp>
      <p:cxnSp>
        <p:nvCxnSpPr>
          <p:cNvPr id="14" name="Gerade Verbindung mit Pfeil 13"/>
          <p:cNvCxnSpPr>
            <a:stCxn id="3" idx="0"/>
            <a:endCxn id="8" idx="2"/>
          </p:cNvCxnSpPr>
          <p:nvPr/>
        </p:nvCxnSpPr>
        <p:spPr>
          <a:xfrm flipV="1">
            <a:off x="3743908" y="1988840"/>
            <a:ext cx="3600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H="1" flipV="1">
            <a:off x="4879167" y="4008478"/>
            <a:ext cx="1565041" cy="100469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 flipV="1">
            <a:off x="4193958" y="4042775"/>
            <a:ext cx="18002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9" idx="3"/>
            <a:endCxn id="3" idx="1"/>
          </p:cNvCxnSpPr>
          <p:nvPr/>
        </p:nvCxnSpPr>
        <p:spPr>
          <a:xfrm>
            <a:off x="1444925" y="3465004"/>
            <a:ext cx="11108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619672" y="5013176"/>
            <a:ext cx="972108" cy="923330"/>
          </a:xfrm>
          <a:prstGeom prst="rect">
            <a:avLst/>
          </a:prstGeom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Data Transfer WG</a:t>
            </a:r>
            <a:endParaRPr lang="de-DE" dirty="0"/>
          </a:p>
        </p:txBody>
      </p:sp>
      <p:cxnSp>
        <p:nvCxnSpPr>
          <p:cNvPr id="23" name="Gerade Verbindung mit Pfeil 22"/>
          <p:cNvCxnSpPr/>
          <p:nvPr/>
        </p:nvCxnSpPr>
        <p:spPr>
          <a:xfrm flipV="1">
            <a:off x="2339752" y="4042775"/>
            <a:ext cx="504056" cy="970401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Inhaltsplatzhalter 2"/>
          <p:cNvSpPr txBox="1">
            <a:spLocks/>
          </p:cNvSpPr>
          <p:nvPr/>
        </p:nvSpPr>
        <p:spPr>
          <a:xfrm>
            <a:off x="266258" y="1988840"/>
            <a:ext cx="930831" cy="6840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861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5433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000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de-DE" sz="2400" dirty="0" smtClean="0"/>
              <a:t>WIP</a:t>
            </a:r>
          </a:p>
        </p:txBody>
      </p:sp>
      <p:cxnSp>
        <p:nvCxnSpPr>
          <p:cNvPr id="27" name="Gerade Verbindung mit Pfeil 26"/>
          <p:cNvCxnSpPr>
            <a:endCxn id="25" idx="3"/>
          </p:cNvCxnSpPr>
          <p:nvPr/>
        </p:nvCxnSpPr>
        <p:spPr>
          <a:xfrm flipH="1" flipV="1">
            <a:off x="1197089" y="2330878"/>
            <a:ext cx="1358687" cy="780903"/>
          </a:xfrm>
          <a:prstGeom prst="straightConnector1">
            <a:avLst/>
          </a:prstGeom>
          <a:ln>
            <a:prstDash val="solid"/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6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Achieved</a:t>
            </a:r>
            <a:r>
              <a:rPr lang="de-DE" dirty="0" smtClean="0"/>
              <a:t> in 2015: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56570" y="2819830"/>
            <a:ext cx="2376264" cy="108012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" indent="0">
              <a:buNone/>
            </a:pPr>
            <a:r>
              <a:rPr lang="de-DE" sz="2400" b="1" dirty="0" smtClean="0"/>
              <a:t>Replication </a:t>
            </a:r>
            <a:r>
              <a:rPr lang="de-DE" sz="2400" b="1" dirty="0" err="1" smtClean="0"/>
              <a:t>and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Versioning</a:t>
            </a:r>
            <a:r>
              <a:rPr lang="de-DE" sz="2400" b="1" dirty="0" smtClean="0"/>
              <a:t> WG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09.12.2015</a:t>
            </a:fld>
            <a:endParaRPr lang="en-US" dirty="0"/>
          </a:p>
        </p:txBody>
      </p:sp>
      <p:sp>
        <p:nvSpPr>
          <p:cNvPr id="9" name="Inhaltsplatzhalter 2"/>
          <p:cNvSpPr txBox="1">
            <a:spLocks/>
          </p:cNvSpPr>
          <p:nvPr/>
        </p:nvSpPr>
        <p:spPr>
          <a:xfrm>
            <a:off x="357587" y="2909840"/>
            <a:ext cx="1188132" cy="9001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861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5433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000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de-DE" sz="2400" dirty="0" smtClean="0"/>
              <a:t>CDNOT</a:t>
            </a:r>
          </a:p>
          <a:p>
            <a:pPr marL="57150" indent="0">
              <a:buFont typeface="Wingdings" panose="05000000000000000000" pitchFamily="2" charset="2"/>
              <a:buNone/>
            </a:pPr>
            <a:r>
              <a:rPr lang="de-DE" sz="2400" dirty="0" smtClean="0"/>
              <a:t>(CMIP6)</a:t>
            </a:r>
          </a:p>
        </p:txBody>
      </p:sp>
      <p:cxnSp>
        <p:nvCxnSpPr>
          <p:cNvPr id="19" name="Gerade Verbindung mit Pfeil 18"/>
          <p:cNvCxnSpPr>
            <a:stCxn id="9" idx="3"/>
            <a:endCxn id="3" idx="1"/>
          </p:cNvCxnSpPr>
          <p:nvPr/>
        </p:nvCxnSpPr>
        <p:spPr>
          <a:xfrm>
            <a:off x="1545719" y="3359890"/>
            <a:ext cx="11108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Inhaltsplatzhalter 2"/>
          <p:cNvSpPr txBox="1">
            <a:spLocks/>
          </p:cNvSpPr>
          <p:nvPr/>
        </p:nvSpPr>
        <p:spPr>
          <a:xfrm>
            <a:off x="367052" y="1883726"/>
            <a:ext cx="930831" cy="6840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861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5433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000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de-DE" sz="2400" dirty="0" smtClean="0"/>
              <a:t>WIP</a:t>
            </a:r>
          </a:p>
        </p:txBody>
      </p:sp>
      <p:cxnSp>
        <p:nvCxnSpPr>
          <p:cNvPr id="27" name="Gerade Verbindung mit Pfeil 26"/>
          <p:cNvCxnSpPr>
            <a:endCxn id="25" idx="3"/>
          </p:cNvCxnSpPr>
          <p:nvPr/>
        </p:nvCxnSpPr>
        <p:spPr>
          <a:xfrm flipH="1" flipV="1">
            <a:off x="1297883" y="2225764"/>
            <a:ext cx="1358687" cy="780903"/>
          </a:xfrm>
          <a:prstGeom prst="straightConnector1">
            <a:avLst/>
          </a:prstGeom>
          <a:ln>
            <a:prstDash val="solid"/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>
            <a:stCxn id="25" idx="2"/>
          </p:cNvCxnSpPr>
          <p:nvPr/>
        </p:nvCxnSpPr>
        <p:spPr>
          <a:xfrm flipH="1">
            <a:off x="832467" y="2567802"/>
            <a:ext cx="1" cy="342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810865" y="2000157"/>
            <a:ext cx="67687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smtClean="0"/>
              <a:t>Replication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Versioning</a:t>
            </a:r>
            <a:r>
              <a:rPr lang="de-DE" sz="2400" dirty="0" smtClean="0"/>
              <a:t> WIP </a:t>
            </a:r>
            <a:r>
              <a:rPr lang="de-DE" sz="2400" dirty="0" err="1" smtClean="0"/>
              <a:t>paper</a:t>
            </a:r>
            <a:r>
              <a:rPr lang="de-DE" sz="2400" dirty="0"/>
              <a:t>: </a:t>
            </a:r>
            <a:endParaRPr lang="de-DE" sz="2400" dirty="0" smtClean="0"/>
          </a:p>
          <a:p>
            <a:r>
              <a:rPr lang="de-DE" dirty="0"/>
              <a:t> </a:t>
            </a:r>
            <a:r>
              <a:rPr lang="de-DE" dirty="0" smtClean="0"/>
              <a:t>     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smtClean="0">
                <a:hlinkClick r:id="rId2"/>
              </a:rPr>
              <a:t>https</a:t>
            </a:r>
            <a:r>
              <a:rPr lang="de-DE" dirty="0">
                <a:hlinkClick r:id="rId2"/>
              </a:rPr>
              <a:t>://earthsystemcog.org/projects/wip/resources</a:t>
            </a:r>
            <a:r>
              <a:rPr lang="de-DE" dirty="0" smtClean="0">
                <a:hlinkClick r:id="rId2"/>
              </a:rPr>
              <a:t>/</a:t>
            </a:r>
            <a:r>
              <a:rPr lang="de-DE" dirty="0" smtClean="0"/>
              <a:t>  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107504" y="1052736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A) WIP </a:t>
            </a:r>
            <a:r>
              <a:rPr lang="de-DE" sz="3200" dirty="0" err="1" smtClean="0"/>
              <a:t>paper</a:t>
            </a:r>
            <a:r>
              <a:rPr lang="de-DE" sz="3200" dirty="0" smtClean="0"/>
              <a:t> </a:t>
            </a:r>
            <a:r>
              <a:rPr lang="de-DE" sz="3200" dirty="0" err="1" smtClean="0"/>
              <a:t>for</a:t>
            </a:r>
            <a:r>
              <a:rPr lang="de-DE" sz="3200" dirty="0" smtClean="0"/>
              <a:t> CMIP6:</a:t>
            </a:r>
            <a:endParaRPr lang="de-DE" sz="3200" dirty="0"/>
          </a:p>
        </p:txBody>
      </p:sp>
      <p:sp>
        <p:nvSpPr>
          <p:cNvPr id="18" name="Textfeld 17"/>
          <p:cNvSpPr txBox="1"/>
          <p:nvPr/>
        </p:nvSpPr>
        <p:spPr>
          <a:xfrm>
            <a:off x="251519" y="3933056"/>
            <a:ext cx="8678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Key </a:t>
            </a:r>
            <a:r>
              <a:rPr lang="de-DE" b="1" dirty="0" err="1" smtClean="0"/>
              <a:t>Aspects</a:t>
            </a:r>
            <a:r>
              <a:rPr lang="de-DE" b="1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Supervision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replication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versioning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CDNOT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 </a:t>
            </a:r>
            <a:r>
              <a:rPr lang="de-DE" dirty="0" err="1" smtClean="0"/>
              <a:t>up</a:t>
            </a:r>
            <a:r>
              <a:rPr lang="de-DE" dirty="0" smtClean="0"/>
              <a:t> a CMIP6 </a:t>
            </a:r>
            <a:r>
              <a:rPr lang="de-DE" dirty="0" err="1" smtClean="0"/>
              <a:t>replication</a:t>
            </a:r>
            <a:r>
              <a:rPr lang="de-DE" dirty="0" smtClean="0"/>
              <a:t> </a:t>
            </a:r>
            <a:r>
              <a:rPr lang="de-DE" dirty="0" err="1" smtClean="0"/>
              <a:t>team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Software </a:t>
            </a:r>
            <a:r>
              <a:rPr lang="de-DE" dirty="0" err="1" smtClean="0"/>
              <a:t>support</a:t>
            </a:r>
            <a:r>
              <a:rPr lang="de-DE" dirty="0" smtClean="0"/>
              <a:t>: ESGF </a:t>
            </a:r>
            <a:r>
              <a:rPr lang="de-DE" dirty="0" err="1" smtClean="0"/>
              <a:t>publisher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, Replication SW (</a:t>
            </a:r>
            <a:r>
              <a:rPr lang="de-DE" dirty="0" err="1" smtClean="0"/>
              <a:t>synda</a:t>
            </a:r>
            <a:r>
              <a:rPr lang="de-DE" dirty="0" smtClean="0"/>
              <a:t>, </a:t>
            </a:r>
            <a:r>
              <a:rPr lang="de-DE" dirty="0" err="1" smtClean="0"/>
              <a:t>globus</a:t>
            </a:r>
            <a:r>
              <a:rPr lang="de-DE" dirty="0" smtClean="0"/>
              <a:t> online?)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107503" y="5301208"/>
            <a:ext cx="882292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smtClean="0"/>
              <a:t>B) </a:t>
            </a:r>
            <a:r>
              <a:rPr lang="de-DE" sz="3200" dirty="0" err="1" smtClean="0"/>
              <a:t>Improvement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synda</a:t>
            </a:r>
            <a:r>
              <a:rPr lang="de-DE" sz="3200" dirty="0" smtClean="0"/>
              <a:t> </a:t>
            </a:r>
            <a:r>
              <a:rPr lang="de-DE" sz="3200" dirty="0" err="1" smtClean="0"/>
              <a:t>replication</a:t>
            </a:r>
            <a:r>
              <a:rPr lang="de-DE" sz="3200" dirty="0" smtClean="0"/>
              <a:t> </a:t>
            </a:r>
            <a:r>
              <a:rPr lang="de-DE" sz="3200" dirty="0" err="1" smtClean="0"/>
              <a:t>tool</a:t>
            </a:r>
            <a:endParaRPr lang="de-DE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Support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gridftp</a:t>
            </a:r>
            <a:endParaRPr lang="de-DE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smtClean="0"/>
              <a:t>..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9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Replication  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0" y="1828095"/>
            <a:ext cx="4263290" cy="3365491"/>
          </a:xfrm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09.12.2015</a:t>
            </a:fld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430" y="1988839"/>
            <a:ext cx="4425338" cy="3204747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251520" y="2962850"/>
            <a:ext cx="792088" cy="792088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„</a:t>
            </a:r>
            <a:r>
              <a:rPr lang="de-DE" sz="1000" dirty="0" err="1" smtClean="0"/>
              <a:t>dark</a:t>
            </a:r>
            <a:r>
              <a:rPr lang="de-DE" sz="1000" dirty="0" smtClean="0"/>
              <a:t>“ </a:t>
            </a:r>
            <a:r>
              <a:rPr lang="de-DE" sz="1000" dirty="0" err="1" smtClean="0"/>
              <a:t>Replica</a:t>
            </a:r>
            <a:r>
              <a:rPr lang="de-DE" sz="1000" dirty="0" smtClean="0"/>
              <a:t> </a:t>
            </a:r>
            <a:r>
              <a:rPr lang="de-DE" sz="1000" dirty="0" err="1" smtClean="0"/>
              <a:t>Node</a:t>
            </a:r>
            <a:endParaRPr lang="de-DE" sz="1000" dirty="0"/>
          </a:p>
        </p:txBody>
      </p:sp>
      <p:cxnSp>
        <p:nvCxnSpPr>
          <p:cNvPr id="10" name="Gerade Verbindung mit Pfeil 9"/>
          <p:cNvCxnSpPr>
            <a:endCxn id="8" idx="6"/>
          </p:cNvCxnSpPr>
          <p:nvPr/>
        </p:nvCxnSpPr>
        <p:spPr>
          <a:xfrm flipH="1" flipV="1">
            <a:off x="1043608" y="3358894"/>
            <a:ext cx="144016" cy="1421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endCxn id="8" idx="4"/>
          </p:cNvCxnSpPr>
          <p:nvPr/>
        </p:nvCxnSpPr>
        <p:spPr>
          <a:xfrm flipV="1">
            <a:off x="539552" y="3754938"/>
            <a:ext cx="108012" cy="394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27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Achieved</a:t>
            </a:r>
            <a:r>
              <a:rPr lang="de-DE" dirty="0" smtClean="0"/>
              <a:t> in 2015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09.12.2015</a:t>
            </a:fld>
            <a:endParaRPr lang="en-US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5784641" y="2096852"/>
            <a:ext cx="2277253" cy="9001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861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5433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000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de-DE" sz="2400" b="1" smtClean="0"/>
              <a:t>Replication and Versioning WG</a:t>
            </a:r>
            <a:endParaRPr lang="de-DE" sz="2400" b="1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784641" y="908720"/>
            <a:ext cx="2277253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30861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5433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4000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buFont typeface="Wingdings" panose="05000000000000000000" pitchFamily="2" charset="2"/>
              <a:buNone/>
            </a:pPr>
            <a:r>
              <a:rPr lang="de-DE" sz="2400" dirty="0" err="1" smtClean="0"/>
              <a:t>Publication</a:t>
            </a:r>
            <a:r>
              <a:rPr lang="de-DE" sz="2400" dirty="0" smtClean="0"/>
              <a:t> WG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7944881" y="2083634"/>
            <a:ext cx="1224136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000" b="1" dirty="0" smtClean="0"/>
              <a:t>PID </a:t>
            </a:r>
            <a:r>
              <a:rPr lang="de-DE" sz="2000" b="1" dirty="0" err="1" smtClean="0"/>
              <a:t>effort</a:t>
            </a:r>
            <a:endParaRPr lang="de-DE" sz="2000" b="1" dirty="0"/>
          </a:p>
        </p:txBody>
      </p:sp>
      <p:cxnSp>
        <p:nvCxnSpPr>
          <p:cNvPr id="9" name="Gerade Verbindung mit Pfeil 8"/>
          <p:cNvCxnSpPr>
            <a:endCxn id="7" idx="2"/>
          </p:cNvCxnSpPr>
          <p:nvPr/>
        </p:nvCxnSpPr>
        <p:spPr>
          <a:xfrm flipV="1">
            <a:off x="6923268" y="1628800"/>
            <a:ext cx="0" cy="4680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07504" y="1187600"/>
            <a:ext cx="8064896" cy="2592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 smtClean="0"/>
              <a:t>C) </a:t>
            </a:r>
            <a:r>
              <a:rPr lang="de-DE" sz="2800" dirty="0" err="1" smtClean="0"/>
              <a:t>Improvement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/>
              <a:t>v</a:t>
            </a:r>
            <a:r>
              <a:rPr lang="de-DE" sz="2800" dirty="0" err="1" smtClean="0"/>
              <a:t>ersioning</a:t>
            </a:r>
            <a:r>
              <a:rPr lang="de-DE" sz="2800" dirty="0" smtClean="0"/>
              <a:t> </a:t>
            </a:r>
            <a:r>
              <a:rPr lang="de-DE" sz="2800" dirty="0" err="1" smtClean="0"/>
              <a:t>support</a:t>
            </a:r>
            <a:endParaRPr lang="de-DE" sz="2800" dirty="0" smtClean="0"/>
          </a:p>
          <a:p>
            <a:pPr marL="0" indent="0">
              <a:buNone/>
            </a:pPr>
            <a:r>
              <a:rPr lang="de-DE" sz="2800" dirty="0"/>
              <a:t> </a:t>
            </a:r>
            <a:r>
              <a:rPr lang="de-DE" sz="2800" dirty="0" smtClean="0"/>
              <a:t>    in </a:t>
            </a:r>
            <a:r>
              <a:rPr lang="de-DE" sz="2800" dirty="0" err="1" smtClean="0"/>
              <a:t>publisher</a:t>
            </a:r>
            <a:endParaRPr lang="de-DE" sz="28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dirty="0"/>
              <a:t> </a:t>
            </a:r>
            <a:r>
              <a:rPr lang="de-DE" dirty="0" smtClean="0"/>
              <a:t>  </a:t>
            </a:r>
            <a:r>
              <a:rPr lang="de-DE" sz="2000" dirty="0"/>
              <a:t> </a:t>
            </a:r>
            <a:r>
              <a:rPr lang="de-DE" sz="2000" dirty="0" smtClean="0"/>
              <a:t> </a:t>
            </a: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err="1" smtClean="0"/>
              <a:t>living</a:t>
            </a:r>
            <a:r>
              <a:rPr lang="de-DE" sz="2000" dirty="0" smtClean="0"/>
              <a:t> </a:t>
            </a:r>
            <a:r>
              <a:rPr lang="de-DE" sz="2000" dirty="0" err="1" smtClean="0"/>
              <a:t>requirements</a:t>
            </a:r>
            <a:r>
              <a:rPr lang="de-DE" sz="2000" dirty="0" smtClean="0"/>
              <a:t> </a:t>
            </a:r>
            <a:r>
              <a:rPr lang="de-DE" sz="2000" dirty="0" err="1" smtClean="0"/>
              <a:t>document</a:t>
            </a:r>
            <a:endParaRPr lang="de-DE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de-DE" sz="2000" dirty="0"/>
              <a:t> </a:t>
            </a:r>
            <a:r>
              <a:rPr lang="de-DE" sz="2000" dirty="0" smtClean="0"/>
              <a:t>            </a:t>
            </a:r>
            <a:r>
              <a:rPr lang="de-DE" sz="1400" dirty="0" smtClean="0"/>
              <a:t>(</a:t>
            </a:r>
            <a:r>
              <a:rPr lang="de-DE" sz="1400" u="sng" dirty="0">
                <a:hlinkClick r:id="rId2"/>
              </a:rPr>
              <a:t>https://</a:t>
            </a:r>
            <a:r>
              <a:rPr lang="de-DE" sz="1400" u="sng" dirty="0" smtClean="0">
                <a:hlinkClick r:id="rId2"/>
              </a:rPr>
              <a:t>docs.google.com/document/d/1tOaFQEXFyjqAOOlvcdiaX3XrXuxIv_nlE5_FCme1id4/edit</a:t>
            </a:r>
            <a:r>
              <a:rPr lang="de-DE" sz="1400" u="sng" dirty="0" smtClean="0"/>
              <a:t>) 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370586" y="3789040"/>
            <a:ext cx="849694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Integration </a:t>
            </a:r>
            <a:r>
              <a:rPr lang="de-DE" sz="2400" dirty="0" err="1" smtClean="0"/>
              <a:t>status</a:t>
            </a:r>
            <a:r>
              <a:rPr lang="de-DE" sz="2400" dirty="0" smtClean="0"/>
              <a:t> in ESGF </a:t>
            </a:r>
            <a:r>
              <a:rPr lang="de-DE" sz="2400" dirty="0" err="1" smtClean="0"/>
              <a:t>publisher</a:t>
            </a:r>
            <a:r>
              <a:rPr lang="de-DE" sz="24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Version </a:t>
            </a:r>
            <a:r>
              <a:rPr lang="de-DE" sz="2000" dirty="0" err="1" smtClean="0"/>
              <a:t>info</a:t>
            </a:r>
            <a:r>
              <a:rPr lang="de-DE" sz="2000" dirty="0" smtClean="0"/>
              <a:t> in </a:t>
            </a:r>
            <a:r>
              <a:rPr lang="de-DE" sz="2000" dirty="0" err="1" smtClean="0"/>
              <a:t>mapfile</a:t>
            </a:r>
            <a:r>
              <a:rPr lang="de-DE" sz="2000" dirty="0" smtClean="0"/>
              <a:t> (</a:t>
            </a:r>
            <a:r>
              <a:rPr lang="de-DE" sz="2000" dirty="0" err="1" smtClean="0"/>
              <a:t>future</a:t>
            </a:r>
            <a:r>
              <a:rPr lang="de-DE" sz="2000" dirty="0" smtClean="0"/>
              <a:t> </a:t>
            </a:r>
            <a:r>
              <a:rPr lang="de-DE" sz="2000" dirty="0" err="1" smtClean="0"/>
              <a:t>default</a:t>
            </a:r>
            <a:r>
              <a:rPr lang="de-DE" sz="2000" dirty="0" smtClean="0"/>
              <a:t>): </a:t>
            </a:r>
            <a:r>
              <a:rPr lang="de-DE" sz="2000" dirty="0" err="1" smtClean="0"/>
              <a:t>done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 smtClean="0"/>
              <a:t>Stable</a:t>
            </a:r>
            <a:r>
              <a:rPr lang="de-DE" sz="2000" dirty="0" smtClean="0"/>
              <a:t> </a:t>
            </a:r>
            <a:r>
              <a:rPr lang="de-DE" sz="2000" dirty="0" err="1" smtClean="0"/>
              <a:t>versions</a:t>
            </a:r>
            <a:r>
              <a:rPr lang="de-DE" sz="2000" dirty="0" smtClean="0"/>
              <a:t> (</a:t>
            </a:r>
            <a:r>
              <a:rPr lang="de-DE" sz="2000" dirty="0" err="1" smtClean="0"/>
              <a:t>remove</a:t>
            </a:r>
            <a:r>
              <a:rPr lang="de-DE" sz="2000" dirty="0" smtClean="0"/>
              <a:t> update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replace</a:t>
            </a:r>
            <a:r>
              <a:rPr lang="de-DE" sz="2000" dirty="0" smtClean="0"/>
              <a:t> </a:t>
            </a:r>
            <a:r>
              <a:rPr lang="de-DE" sz="2000" dirty="0" err="1" smtClean="0"/>
              <a:t>publisher</a:t>
            </a:r>
            <a:r>
              <a:rPr lang="de-DE" sz="2000" dirty="0" smtClean="0"/>
              <a:t> </a:t>
            </a:r>
            <a:r>
              <a:rPr lang="de-DE" sz="2000" dirty="0" err="1" smtClean="0"/>
              <a:t>options</a:t>
            </a:r>
            <a:r>
              <a:rPr lang="de-DE" sz="2000" dirty="0" smtClean="0"/>
              <a:t>): </a:t>
            </a:r>
            <a:r>
              <a:rPr lang="de-DE" sz="2000" dirty="0" err="1" smtClean="0"/>
              <a:t>work</a:t>
            </a:r>
            <a:r>
              <a:rPr lang="de-DE" sz="2000" dirty="0" smtClean="0"/>
              <a:t> in </a:t>
            </a:r>
            <a:r>
              <a:rPr lang="de-DE" sz="2000" dirty="0" err="1" smtClean="0"/>
              <a:t>progess</a:t>
            </a:r>
            <a:endParaRPr lang="de-DE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smtClean="0"/>
              <a:t>Version check </a:t>
            </a:r>
            <a:r>
              <a:rPr lang="de-DE" sz="2000" dirty="0" err="1" smtClean="0"/>
              <a:t>as</a:t>
            </a:r>
            <a:r>
              <a:rPr lang="de-DE" sz="2000" dirty="0" smtClean="0"/>
              <a:t> </a:t>
            </a:r>
            <a:r>
              <a:rPr lang="de-DE" sz="2000" dirty="0" err="1" smtClean="0"/>
              <a:t>part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publication</a:t>
            </a:r>
            <a:r>
              <a:rPr lang="de-DE" sz="2000" dirty="0" smtClean="0"/>
              <a:t>: </a:t>
            </a:r>
            <a:r>
              <a:rPr lang="de-DE" sz="2000" dirty="0" err="1" smtClean="0"/>
              <a:t>planed</a:t>
            </a:r>
            <a:r>
              <a:rPr lang="de-DE" sz="2000" dirty="0" smtClean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13" name="Textfeld 12"/>
          <p:cNvSpPr txBox="1"/>
          <p:nvPr/>
        </p:nvSpPr>
        <p:spPr>
          <a:xfrm>
            <a:off x="336336" y="5789588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sz="2400" dirty="0" smtClean="0">
                <a:sym typeface="Wingdings" panose="05000000000000000000" pitchFamily="2" charset="2"/>
              </a:rPr>
              <a:t>PID </a:t>
            </a:r>
            <a:r>
              <a:rPr lang="de-DE" sz="2400" dirty="0" err="1" smtClean="0">
                <a:sym typeface="Wingdings" panose="05000000000000000000" pitchFamily="2" charset="2"/>
              </a:rPr>
              <a:t>python</a:t>
            </a:r>
            <a:r>
              <a:rPr lang="de-DE" sz="2400" dirty="0" smtClean="0">
                <a:sym typeface="Wingdings" panose="05000000000000000000" pitchFamily="2" charset="2"/>
              </a:rPr>
              <a:t> API </a:t>
            </a:r>
            <a:r>
              <a:rPr lang="de-DE" sz="2400" dirty="0" err="1" smtClean="0">
                <a:sym typeface="Wingdings" panose="05000000000000000000" pitchFamily="2" charset="2"/>
              </a:rPr>
              <a:t>for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integation</a:t>
            </a:r>
            <a:r>
              <a:rPr lang="de-DE" sz="2400" dirty="0" smtClean="0">
                <a:sym typeface="Wingdings" panose="05000000000000000000" pitchFamily="2" charset="2"/>
              </a:rPr>
              <a:t> in </a:t>
            </a:r>
            <a:r>
              <a:rPr lang="de-DE" sz="2400" dirty="0" err="1" smtClean="0">
                <a:sym typeface="Wingdings" panose="05000000000000000000" pitchFamily="2" charset="2"/>
              </a:rPr>
              <a:t>publisher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supporting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r>
              <a:rPr lang="de-DE" sz="2400" dirty="0" err="1" smtClean="0">
                <a:sym typeface="Wingdings" panose="05000000000000000000" pitchFamily="2" charset="2"/>
              </a:rPr>
              <a:t>versioning</a:t>
            </a:r>
            <a:r>
              <a:rPr lang="de-DE" sz="2400" dirty="0" smtClean="0">
                <a:sym typeface="Wingdings" panose="05000000000000000000" pitchFamily="2" charset="2"/>
              </a:rPr>
              <a:t> 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287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Road </a:t>
            </a:r>
            <a:r>
              <a:rPr lang="de-DE" dirty="0" err="1" smtClean="0"/>
              <a:t>Map</a:t>
            </a:r>
            <a:r>
              <a:rPr lang="de-DE" dirty="0" smtClean="0"/>
              <a:t> / </a:t>
            </a:r>
            <a:r>
              <a:rPr lang="de-DE" dirty="0" err="1" smtClean="0"/>
              <a:t>Discussion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09.12.2015</a:t>
            </a:fld>
            <a:endParaRPr lang="en-US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107504" y="1052736"/>
            <a:ext cx="8913088" cy="2880320"/>
          </a:xfrm>
        </p:spPr>
        <p:txBody>
          <a:bodyPr>
            <a:normAutofit/>
          </a:bodyPr>
          <a:lstStyle/>
          <a:p>
            <a:r>
              <a:rPr lang="de-DE" sz="2800" dirty="0" smtClean="0"/>
              <a:t>Early 2016, after ESGF </a:t>
            </a:r>
            <a:r>
              <a:rPr lang="de-DE" sz="2800" dirty="0" err="1" smtClean="0"/>
              <a:t>relaunch</a:t>
            </a:r>
            <a:r>
              <a:rPr lang="de-DE" sz="2800" dirty="0" smtClean="0"/>
              <a:t>:</a:t>
            </a:r>
          </a:p>
          <a:p>
            <a:pPr lvl="1"/>
            <a:r>
              <a:rPr lang="de-DE" sz="2400" dirty="0" smtClean="0"/>
              <a:t>Setup </a:t>
            </a:r>
            <a:r>
              <a:rPr lang="de-DE" sz="2400" dirty="0" err="1" smtClean="0"/>
              <a:t>replication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test</a:t>
            </a:r>
            <a:r>
              <a:rPr lang="de-DE" sz="2400" dirty="0" smtClean="0"/>
              <a:t> </a:t>
            </a:r>
            <a:r>
              <a:rPr lang="de-DE" sz="2400" dirty="0" err="1" smtClean="0"/>
              <a:t>bed</a:t>
            </a:r>
            <a:r>
              <a:rPr lang="de-DE" sz="2400" dirty="0" smtClean="0"/>
              <a:t> </a:t>
            </a:r>
            <a:r>
              <a:rPr lang="de-DE" sz="2400" dirty="0" err="1" smtClean="0"/>
              <a:t>between</a:t>
            </a:r>
            <a:r>
              <a:rPr lang="de-DE" sz="2400" dirty="0" smtClean="0"/>
              <a:t> </a:t>
            </a:r>
            <a:r>
              <a:rPr lang="de-DE" sz="2400" dirty="0" err="1" smtClean="0"/>
              <a:t>sites</a:t>
            </a:r>
            <a:r>
              <a:rPr lang="de-DE" sz="2400" dirty="0" smtClean="0"/>
              <a:t> </a:t>
            </a:r>
          </a:p>
          <a:p>
            <a:pPr marL="457200" lvl="1" indent="0">
              <a:buNone/>
            </a:pPr>
            <a:r>
              <a:rPr lang="de-DE" sz="2400" dirty="0"/>
              <a:t> </a:t>
            </a:r>
            <a:r>
              <a:rPr lang="de-DE" sz="2400" dirty="0" smtClean="0"/>
              <a:t>    (</a:t>
            </a:r>
            <a:r>
              <a:rPr lang="de-DE" sz="2400" dirty="0" err="1" smtClean="0"/>
              <a:t>initially</a:t>
            </a:r>
            <a:r>
              <a:rPr lang="de-DE" sz="2400" dirty="0" smtClean="0"/>
              <a:t> LLNL, DKRZ, BADC, NCI ?) </a:t>
            </a:r>
          </a:p>
          <a:p>
            <a:pPr lvl="1"/>
            <a:r>
              <a:rPr lang="de-DE" sz="2400" dirty="0" err="1" smtClean="0"/>
              <a:t>Discuss</a:t>
            </a:r>
            <a:r>
              <a:rPr lang="de-DE" sz="2400" dirty="0" smtClean="0"/>
              <a:t>/</a:t>
            </a:r>
            <a:r>
              <a:rPr lang="de-DE" sz="2400" dirty="0" err="1" smtClean="0"/>
              <a:t>Synchronise</a:t>
            </a:r>
            <a:r>
              <a:rPr lang="de-DE" sz="2400" dirty="0" smtClean="0"/>
              <a:t> </a:t>
            </a:r>
            <a:r>
              <a:rPr lang="de-DE" sz="2400" dirty="0" err="1" smtClean="0"/>
              <a:t>replication</a:t>
            </a:r>
            <a:r>
              <a:rPr lang="de-DE" sz="2400" dirty="0" smtClean="0"/>
              <a:t> </a:t>
            </a:r>
            <a:r>
              <a:rPr lang="de-DE" sz="2400" dirty="0" err="1" smtClean="0"/>
              <a:t>tests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ICNWG </a:t>
            </a:r>
            <a:r>
              <a:rPr lang="de-DE" sz="2400" dirty="0" err="1" smtClean="0"/>
              <a:t>team</a:t>
            </a:r>
            <a:endParaRPr lang="de-DE" sz="2400" dirty="0" smtClean="0"/>
          </a:p>
          <a:p>
            <a:pPr lvl="1"/>
            <a:r>
              <a:rPr lang="de-DE" sz="2400" dirty="0" err="1" smtClean="0"/>
              <a:t>Discuss</a:t>
            </a:r>
            <a:r>
              <a:rPr lang="de-DE" sz="2400" dirty="0" smtClean="0"/>
              <a:t>/</a:t>
            </a:r>
            <a:r>
              <a:rPr lang="de-DE" sz="2400" dirty="0" err="1" smtClean="0"/>
              <a:t>Synchronise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 </a:t>
            </a:r>
            <a:r>
              <a:rPr lang="de-DE" sz="2400" dirty="0" err="1" smtClean="0"/>
              <a:t>transport</a:t>
            </a:r>
            <a:r>
              <a:rPr lang="de-DE" sz="2400" dirty="0" smtClean="0"/>
              <a:t> WP</a:t>
            </a:r>
          </a:p>
          <a:p>
            <a:pPr lvl="1"/>
            <a:r>
              <a:rPr lang="de-DE" sz="2400" dirty="0" smtClean="0"/>
              <a:t>Test </a:t>
            </a:r>
            <a:r>
              <a:rPr lang="de-DE" sz="2400" dirty="0" err="1" smtClean="0"/>
              <a:t>integration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PID API in </a:t>
            </a:r>
            <a:r>
              <a:rPr lang="de-DE" sz="2400" dirty="0" err="1" smtClean="0"/>
              <a:t>publisher</a:t>
            </a:r>
            <a:r>
              <a:rPr lang="de-DE" sz="2400" dirty="0" smtClean="0"/>
              <a:t> (</a:t>
            </a:r>
            <a:r>
              <a:rPr lang="de-DE" sz="2400" dirty="0" err="1" smtClean="0"/>
              <a:t>supporting</a:t>
            </a:r>
            <a:r>
              <a:rPr lang="de-DE" sz="2400" dirty="0" smtClean="0"/>
              <a:t> </a:t>
            </a:r>
            <a:r>
              <a:rPr lang="de-DE" sz="2400" dirty="0" err="1" smtClean="0"/>
              <a:t>versioning</a:t>
            </a:r>
            <a:r>
              <a:rPr lang="de-DE" sz="2400" dirty="0" smtClean="0"/>
              <a:t>) </a:t>
            </a:r>
          </a:p>
        </p:txBody>
      </p:sp>
      <p:sp>
        <p:nvSpPr>
          <p:cNvPr id="11" name="Inhaltsplatzhalter 9"/>
          <p:cNvSpPr txBox="1">
            <a:spLocks/>
          </p:cNvSpPr>
          <p:nvPr/>
        </p:nvSpPr>
        <p:spPr>
          <a:xfrm>
            <a:off x="163608" y="3933056"/>
            <a:ext cx="8856984" cy="259228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3pPr>
            <a:lvl4pPr marL="1714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4pPr>
            <a:lvl5pPr marL="21717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tabLst>
                <a:tab pos="342000" algn="l"/>
                <a:tab pos="741600" algn="l"/>
                <a:tab pos="1144800" algn="l"/>
                <a:tab pos="1713600" algn="l"/>
                <a:tab pos="2170800" algn="l"/>
              </a:tabLst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MU Sans Serif" pitchFamily="50" charset="0"/>
                <a:cs typeface="CMU Sans Serif" pitchFamily="50" charset="0"/>
              </a:defRPr>
            </a:lvl5pPr>
            <a:lvl6pPr marL="26289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433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00500" indent="-342900" algn="l" defTabSz="914400" rtl="0" eaLnBrk="1" latinLnBrk="0" hangingPunct="1">
              <a:spcBef>
                <a:spcPct val="20000"/>
              </a:spcBef>
              <a:buClr>
                <a:srgbClr val="00519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800" dirty="0" err="1" smtClean="0"/>
              <a:t>Later</a:t>
            </a:r>
            <a:r>
              <a:rPr lang="de-DE" sz="2800" dirty="0" smtClean="0"/>
              <a:t> 2016 </a:t>
            </a:r>
          </a:p>
          <a:p>
            <a:pPr lvl="1"/>
            <a:r>
              <a:rPr lang="de-DE" sz="2400" dirty="0" smtClean="0"/>
              <a:t>Replication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Versioning</a:t>
            </a:r>
            <a:r>
              <a:rPr lang="de-DE" sz="2400" dirty="0" smtClean="0"/>
              <a:t> Best Practice </a:t>
            </a:r>
            <a:r>
              <a:rPr lang="de-DE" sz="2400" dirty="0" err="1" smtClean="0"/>
              <a:t>Document</a:t>
            </a:r>
            <a:r>
              <a:rPr lang="de-DE" sz="2400" dirty="0" smtClean="0"/>
              <a:t> (</a:t>
            </a:r>
            <a:r>
              <a:rPr lang="de-DE" sz="2400" dirty="0" err="1" smtClean="0"/>
              <a:t>together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Publisher WG)</a:t>
            </a:r>
          </a:p>
          <a:p>
            <a:pPr lvl="1"/>
            <a:r>
              <a:rPr lang="de-DE" sz="2400" dirty="0" err="1" smtClean="0"/>
              <a:t>Discuss</a:t>
            </a:r>
            <a:r>
              <a:rPr lang="de-DE" sz="2400" dirty="0" smtClean="0"/>
              <a:t> </a:t>
            </a:r>
            <a:r>
              <a:rPr lang="de-DE" sz="2400" dirty="0" err="1" smtClean="0"/>
              <a:t>steps</a:t>
            </a:r>
            <a:r>
              <a:rPr lang="de-DE" sz="2400" dirty="0" smtClean="0"/>
              <a:t> </a:t>
            </a:r>
            <a:r>
              <a:rPr lang="de-DE" sz="2400" dirty="0" err="1" smtClean="0"/>
              <a:t>towards</a:t>
            </a:r>
            <a:r>
              <a:rPr lang="de-DE" sz="2400" dirty="0" smtClean="0"/>
              <a:t> </a:t>
            </a:r>
            <a:r>
              <a:rPr lang="de-DE" sz="2400" dirty="0" err="1" smtClean="0"/>
              <a:t>automatic</a:t>
            </a:r>
            <a:r>
              <a:rPr lang="de-DE" sz="2400" dirty="0" smtClean="0"/>
              <a:t> </a:t>
            </a:r>
            <a:r>
              <a:rPr lang="de-DE" sz="2400" dirty="0" err="1" smtClean="0"/>
              <a:t>replication</a:t>
            </a:r>
            <a:r>
              <a:rPr lang="de-DE" sz="2400" dirty="0" smtClean="0"/>
              <a:t> </a:t>
            </a:r>
          </a:p>
          <a:p>
            <a:pPr lvl="1"/>
            <a:r>
              <a:rPr lang="de-DE" sz="2400" dirty="0" err="1" smtClean="0"/>
              <a:t>Engage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groups</a:t>
            </a:r>
            <a:r>
              <a:rPr lang="de-DE" sz="2400" dirty="0" smtClean="0"/>
              <a:t> </a:t>
            </a:r>
            <a:r>
              <a:rPr lang="de-DE" sz="2400" dirty="0" err="1" smtClean="0"/>
              <a:t>planing</a:t>
            </a:r>
            <a:r>
              <a:rPr lang="de-DE" sz="2400" dirty="0" smtClean="0"/>
              <a:t> </a:t>
            </a:r>
            <a:r>
              <a:rPr lang="de-DE" sz="2400" dirty="0" err="1" smtClean="0"/>
              <a:t>to</a:t>
            </a:r>
            <a:r>
              <a:rPr lang="de-DE" sz="2400" dirty="0" smtClean="0"/>
              <a:t> host „</a:t>
            </a:r>
            <a:r>
              <a:rPr lang="de-DE" sz="2400" dirty="0" err="1" smtClean="0"/>
              <a:t>hidden</a:t>
            </a:r>
            <a:r>
              <a:rPr lang="de-DE" sz="2400" dirty="0" smtClean="0"/>
              <a:t>“ ESGF </a:t>
            </a:r>
            <a:r>
              <a:rPr lang="de-DE" sz="2400" dirty="0" err="1" smtClean="0"/>
              <a:t>replica</a:t>
            </a:r>
            <a:r>
              <a:rPr lang="de-DE" sz="2400" dirty="0" smtClean="0"/>
              <a:t> </a:t>
            </a:r>
            <a:r>
              <a:rPr lang="de-DE" sz="2400" dirty="0" err="1" smtClean="0"/>
              <a:t>caches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220069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Open </a:t>
            </a:r>
            <a:r>
              <a:rPr lang="de-DE" dirty="0" err="1" smtClean="0"/>
              <a:t>Issues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Globus online </a:t>
            </a:r>
            <a:r>
              <a:rPr lang="de-DE" dirty="0" err="1" smtClean="0"/>
              <a:t>role</a:t>
            </a:r>
            <a:r>
              <a:rPr lang="de-DE" dirty="0" smtClean="0"/>
              <a:t> in </a:t>
            </a:r>
            <a:r>
              <a:rPr lang="de-DE" dirty="0" err="1" smtClean="0"/>
              <a:t>replication</a:t>
            </a:r>
            <a:endParaRPr lang="de-DE" dirty="0" smtClean="0"/>
          </a:p>
          <a:p>
            <a:pPr marL="0" indent="0">
              <a:buNone/>
            </a:pPr>
            <a:r>
              <a:rPr lang="de-DE" dirty="0"/>
              <a:t> </a:t>
            </a:r>
            <a:r>
              <a:rPr lang="de-DE" dirty="0" smtClean="0"/>
              <a:t>   (API </a:t>
            </a:r>
            <a:r>
              <a:rPr lang="de-DE" dirty="0" err="1" smtClean="0"/>
              <a:t>based</a:t>
            </a:r>
            <a:r>
              <a:rPr lang="de-DE" dirty="0" smtClean="0"/>
              <a:t> </a:t>
            </a:r>
            <a:r>
              <a:rPr lang="de-DE" dirty="0" err="1" smtClean="0"/>
              <a:t>usage</a:t>
            </a:r>
            <a:r>
              <a:rPr lang="de-DE" dirty="0" smtClean="0"/>
              <a:t> ..)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/>
              <a:t>v</a:t>
            </a:r>
            <a:r>
              <a:rPr lang="de-DE" dirty="0" err="1" smtClean="0"/>
              <a:t>ersioning</a:t>
            </a:r>
            <a:r>
              <a:rPr lang="de-DE" dirty="0" smtClean="0"/>
              <a:t> at </a:t>
            </a:r>
            <a:r>
              <a:rPr lang="de-DE" dirty="0" err="1" smtClean="0"/>
              <a:t>directory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/>
          </a:p>
          <a:p>
            <a:pPr marL="857250" lvl="1" indent="-457200"/>
            <a:r>
              <a:rPr lang="de-DE" dirty="0" smtClean="0"/>
              <a:t>„</a:t>
            </a:r>
            <a:r>
              <a:rPr lang="de-DE" dirty="0" err="1" smtClean="0"/>
              <a:t>latest</a:t>
            </a:r>
            <a:r>
              <a:rPr lang="de-DE" dirty="0" smtClean="0"/>
              <a:t>“ link etc.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42CE7-75D8-4B0E-B235-EC8EE16A1F7F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EE2753-C21E-46CB-9F8B-EB28DF58147F}" type="datetime1">
              <a:rPr lang="de-DE" smtClean="0"/>
              <a:pPr/>
              <a:t>09.12.2015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gemeine Präsentation DKRZ 4zu3 2015012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Allgemeine Präsentation DKRZ 4zu3 20150121</Template>
  <TotalTime>0</TotalTime>
  <Words>353</Words>
  <Application>Microsoft Office PowerPoint</Application>
  <PresentationFormat>Bildschirmpräsentation (4:3)</PresentationFormat>
  <Paragraphs>80</Paragraphs>
  <Slides>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8" baseType="lpstr">
      <vt:lpstr>Allgemeine Präsentation DKRZ 4zu3 20150121</vt:lpstr>
      <vt:lpstr> </vt:lpstr>
      <vt:lpstr>Interactions / Connections</vt:lpstr>
      <vt:lpstr>Achieved in 2015:</vt:lpstr>
      <vt:lpstr>Replication  </vt:lpstr>
      <vt:lpstr>Achieved in 2015</vt:lpstr>
      <vt:lpstr>Road Map / Discussion</vt:lpstr>
      <vt:lpstr>Open Issues</vt:lpstr>
    </vt:vector>
  </TitlesOfParts>
  <Company>DKRZ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Kindermann</dc:creator>
  <cp:lastModifiedBy>Stephan Kindermann</cp:lastModifiedBy>
  <cp:revision>82</cp:revision>
  <dcterms:created xsi:type="dcterms:W3CDTF">2015-11-11T11:24:14Z</dcterms:created>
  <dcterms:modified xsi:type="dcterms:W3CDTF">2015-12-09T19:44:21Z</dcterms:modified>
</cp:coreProperties>
</file>