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6" r:id="rId7"/>
    <p:sldId id="265" r:id="rId8"/>
    <p:sldId id="267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-132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065BE-0657-4A47-90AD-C21C55E16B19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3AA4-67BE-44F7-809A-3582401494AF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72EEB-1769-4776-AD69-E7C1260563EB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BB8AF-C16A-4836-A92D-61834B5F0BA5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D2193-4505-4A75-99BB-880C6989A757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A18F4-33C3-445B-924C-31108C51719C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7543A-E259-478F-9E0D-57BA40E442B7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B012D-77A1-44B0-BB26-329BA1EE55C9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B7499E-3031-413E-B01E-B94970708CAA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AB0C-2220-4D0E-A0DD-DB7FA0F742F4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16D63-31BF-4B94-B6C5-E20B2C63F515}" type="datetime4">
              <a:rPr lang="en-US" smtClean="0"/>
              <a:pPr/>
              <a:t>December 9, 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5050633"/>
            <a:ext cx="3574257" cy="1807368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5051292"/>
            <a:ext cx="9146380" cy="1806709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62B1B13E-D5AF-485E-81A1-82A140076526}" type="datetime4">
              <a:rPr lang="en-US" smtClean="0"/>
              <a:pPr/>
              <a:t>December 9, 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sgf.github.io/esgf-swt" TargetMode="External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gf.llnl.gov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sgf.github.io/esgf-swt/index.html" TargetMode="External"/><Relationship Id="rId4" Type="http://schemas.openxmlformats.org/officeDocument/2006/relationships/hyperlink" Target="http://esgf.github.io/esgf-swt/login/" TargetMode="External"/><Relationship Id="rId5" Type="http://schemas.openxmlformats.org/officeDocument/2006/relationships/hyperlink" Target="https://earthsystemcog.org" TargetMode="External"/><Relationship Id="rId6" Type="http://schemas.openxmlformats.org/officeDocument/2006/relationships/hyperlink" Target="https://github.com/EarthSystemCoG/COG" TargetMode="External"/><Relationship Id="rId7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gf.github.io/esgf-swt/link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ESGF/esgf.github.io/issues" TargetMode="Externa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://esgf.github.io/esgf-sw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sgf.llnl.gov/wiki" TargetMode="External"/><Relationship Id="rId4" Type="http://schemas.openxmlformats.org/officeDocument/2006/relationships/hyperlink" Target="https://github.com/ESGF" TargetMode="External"/><Relationship Id="rId5" Type="http://schemas.openxmlformats.org/officeDocument/2006/relationships/hyperlink" Target="http://esgf.github.io/esgf-swt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://esgf.llnl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ESGF-SWT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Part 2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20709" y="4553845"/>
            <a:ext cx="20232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 smtClean="0">
                <a:solidFill>
                  <a:schemeClr val="bg1"/>
                </a:solidFill>
              </a:rPr>
              <a:t>ESGF-SWT Members</a:t>
            </a:r>
          </a:p>
          <a:p>
            <a:pPr marL="171450" indent="-171450">
              <a:buFontTx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Katharina Berger</a:t>
            </a:r>
          </a:p>
          <a:p>
            <a:pPr marL="171450" indent="-171450">
              <a:buFontTx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Nicolas </a:t>
            </a:r>
            <a:r>
              <a:rPr lang="en-US" sz="1200" dirty="0" err="1">
                <a:solidFill>
                  <a:schemeClr val="bg1"/>
                </a:solidFill>
              </a:rPr>
              <a:t>Careton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Prashanth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Dqarakanath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Matthew Harris</a:t>
            </a:r>
          </a:p>
          <a:p>
            <a:pPr marL="171450" indent="-171450">
              <a:buFontTx/>
              <a:buChar char="•"/>
            </a:pPr>
            <a:r>
              <a:rPr lang="en-US" sz="1200" dirty="0" err="1">
                <a:solidFill>
                  <a:schemeClr val="bg1"/>
                </a:solidFill>
              </a:rPr>
              <a:t>Georgi</a:t>
            </a:r>
            <a:r>
              <a:rPr lang="en-US" sz="1200" dirty="0">
                <a:solidFill>
                  <a:schemeClr val="bg1"/>
                </a:solidFill>
              </a:rPr>
              <a:t> </a:t>
            </a:r>
            <a:r>
              <a:rPr lang="en-US" sz="1200" dirty="0" err="1">
                <a:solidFill>
                  <a:schemeClr val="bg1"/>
                </a:solidFill>
              </a:rPr>
              <a:t>Kostov</a:t>
            </a:r>
            <a:endParaRPr lang="en-US" sz="1200" dirty="0">
              <a:solidFill>
                <a:schemeClr val="bg1"/>
              </a:solidFill>
            </a:endParaRPr>
          </a:p>
          <a:p>
            <a:pPr marL="171450" indent="-171450">
              <a:buFontTx/>
              <a:buChar char="•"/>
            </a:pPr>
            <a:r>
              <a:rPr lang="en-US" sz="1200" dirty="0" err="1" smtClean="0">
                <a:solidFill>
                  <a:schemeClr val="bg1"/>
                </a:solidFill>
              </a:rPr>
              <a:t>Torsten</a:t>
            </a:r>
            <a:r>
              <a:rPr lang="en-US" sz="1200" dirty="0" smtClean="0">
                <a:solidFill>
                  <a:schemeClr val="bg1"/>
                </a:solidFill>
              </a:rPr>
              <a:t> </a:t>
            </a:r>
            <a:r>
              <a:rPr lang="en-US" sz="1200" dirty="0" err="1" smtClean="0">
                <a:solidFill>
                  <a:schemeClr val="bg1"/>
                </a:solidFill>
              </a:rPr>
              <a:t>Rathmann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Karl Taylor</a:t>
            </a:r>
          </a:p>
          <a:p>
            <a:pPr marL="171450" indent="-171450">
              <a:buFontTx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Frank </a:t>
            </a:r>
            <a:r>
              <a:rPr lang="en-US" sz="1200" dirty="0" err="1" smtClean="0">
                <a:solidFill>
                  <a:schemeClr val="bg1"/>
                </a:solidFill>
              </a:rPr>
              <a:t>Toussiant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•"/>
            </a:pPr>
            <a:r>
              <a:rPr lang="en-US" sz="1200" dirty="0" smtClean="0">
                <a:solidFill>
                  <a:schemeClr val="bg1"/>
                </a:solidFill>
              </a:rPr>
              <a:t>Claire </a:t>
            </a:r>
            <a:r>
              <a:rPr lang="en-US" sz="1200" dirty="0" err="1" smtClean="0">
                <a:solidFill>
                  <a:schemeClr val="bg1"/>
                </a:solidFill>
              </a:rPr>
              <a:t>Trenham</a:t>
            </a:r>
            <a:endParaRPr lang="en-US" sz="1200" dirty="0" smtClean="0">
              <a:solidFill>
                <a:schemeClr val="bg1"/>
              </a:solidFill>
            </a:endParaRPr>
          </a:p>
          <a:p>
            <a:pPr marL="171450" indent="-171450">
              <a:buFontTx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Dean Williams</a:t>
            </a:r>
          </a:p>
          <a:p>
            <a:pPr marL="171450" indent="-171450">
              <a:buFontTx/>
              <a:buChar char="•"/>
            </a:pPr>
            <a:endParaRPr lang="en-US" sz="1200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0662" y="6637988"/>
            <a:ext cx="70933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This work was performed under the auspices of the U.S. Department of Energy by Lawrence Livermore National Laboratory under Contract DEAC52-07NA27344.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0107" y="6633891"/>
            <a:ext cx="12490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LLNL-PRES-679831</a:t>
            </a:r>
          </a:p>
        </p:txBody>
      </p:sp>
    </p:spTree>
    <p:extLst>
      <p:ext uri="{BB962C8B-B14F-4D97-AF65-F5344CB8AC3E}">
        <p14:creationId xmlns:p14="http://schemas.microsoft.com/office/powerpoint/2010/main" val="100418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 Shot 2015-11-18 at 8.15.21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838" r="-28838"/>
          <a:stretch>
            <a:fillRect/>
          </a:stretch>
        </p:blipFill>
        <p:spPr>
          <a:xfrm>
            <a:off x="-1461904" y="650250"/>
            <a:ext cx="11571305" cy="550614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988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Year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354" y="834943"/>
            <a:ext cx="7903546" cy="4436252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dirty="0"/>
              <a:t>Documentation: </a:t>
            </a:r>
            <a:endParaRPr lang="en-US" dirty="0" smtClean="0"/>
          </a:p>
          <a:p>
            <a:pPr marL="745236" lvl="3" indent="-457200">
              <a:buFont typeface="Arial"/>
              <a:buChar char="•"/>
            </a:pPr>
            <a:r>
              <a:rPr lang="en-US" sz="1400" dirty="0"/>
              <a:t>D</a:t>
            </a:r>
            <a:r>
              <a:rPr lang="en-US" sz="1400" dirty="0" smtClean="0"/>
              <a:t>evelopers are writing it! </a:t>
            </a:r>
          </a:p>
          <a:p>
            <a:pPr marL="745236" lvl="3" indent="-457200">
              <a:buFont typeface="Arial"/>
              <a:buChar char="•"/>
            </a:pPr>
            <a:r>
              <a:rPr lang="en-US" sz="1400" dirty="0" smtClean="0"/>
              <a:t>Users can get it. 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Site is better </a:t>
            </a:r>
            <a:r>
              <a:rPr lang="en-US" dirty="0" smtClean="0">
                <a:sym typeface="Wingdings"/>
              </a:rPr>
              <a:t>   	</a:t>
            </a:r>
          </a:p>
          <a:p>
            <a:pPr marL="745236" lvl="3" indent="-457200">
              <a:buFont typeface="Arial"/>
              <a:buChar char="•"/>
            </a:pPr>
            <a:r>
              <a:rPr lang="en-US" sz="1400" dirty="0" smtClean="0">
                <a:sym typeface="Wingdings"/>
                <a:hlinkClick r:id="rId2"/>
              </a:rPr>
              <a:t>http://esgf.llnl.gov</a:t>
            </a:r>
            <a:r>
              <a:rPr lang="en-US" sz="1400" dirty="0" smtClean="0">
                <a:sym typeface="Wingdings"/>
              </a:rPr>
              <a:t> </a:t>
            </a:r>
            <a:endParaRPr lang="en-US" sz="1400" dirty="0" smtClean="0"/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Wiki </a:t>
            </a:r>
            <a:r>
              <a:rPr lang="en-US" dirty="0"/>
              <a:t>is </a:t>
            </a:r>
            <a:r>
              <a:rPr lang="en-US" dirty="0" smtClean="0"/>
              <a:t>improving </a:t>
            </a:r>
            <a:r>
              <a:rPr lang="en-US" dirty="0" smtClean="0">
                <a:sym typeface="Wingdings"/>
              </a:rPr>
              <a:t>	</a:t>
            </a:r>
          </a:p>
          <a:p>
            <a:pPr marL="745236" lvl="3" indent="-457200">
              <a:buFont typeface="Arial"/>
              <a:buChar char="•"/>
            </a:pPr>
            <a:r>
              <a:rPr lang="en-US" sz="1400" dirty="0" smtClean="0">
                <a:sym typeface="Wingdings"/>
              </a:rPr>
              <a:t>http://</a:t>
            </a:r>
            <a:r>
              <a:rPr lang="en-US" sz="1400" dirty="0" err="1" smtClean="0">
                <a:sym typeface="Wingdings"/>
              </a:rPr>
              <a:t>esgf.llnl.gov</a:t>
            </a:r>
            <a:r>
              <a:rPr lang="en-US" sz="1400" dirty="0" smtClean="0">
                <a:sym typeface="Wingdings"/>
              </a:rPr>
              <a:t>/wiki</a:t>
            </a:r>
            <a:endParaRPr lang="en-US" sz="1400" dirty="0">
              <a:sym typeface="Wingdings"/>
            </a:endParaRPr>
          </a:p>
          <a:p>
            <a:pPr marL="457200" indent="-457200">
              <a:buFont typeface="Arial"/>
              <a:buChar char="•"/>
            </a:pPr>
            <a:r>
              <a:rPr lang="en-US" dirty="0" err="1"/>
              <a:t>Askbot</a:t>
            </a:r>
            <a:r>
              <a:rPr lang="en-US" dirty="0"/>
              <a:t> </a:t>
            </a:r>
            <a:r>
              <a:rPr lang="en-US" dirty="0" smtClean="0"/>
              <a:t>is dead </a:t>
            </a:r>
            <a:r>
              <a:rPr lang="en-US" dirty="0" smtClean="0">
                <a:sym typeface="Wingdings"/>
              </a:rPr>
              <a:t>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New support FAQ site</a:t>
            </a:r>
          </a:p>
          <a:p>
            <a:pPr marL="745236" lvl="3" indent="-457200">
              <a:buFont typeface="Arial"/>
              <a:buChar char="•"/>
            </a:pPr>
            <a:r>
              <a:rPr lang="en-US" sz="1400" dirty="0" smtClean="0">
                <a:sym typeface="Wingdings"/>
                <a:hlinkClick r:id="rId3"/>
              </a:rPr>
              <a:t>http://esgf.github.io/esgf-swt</a:t>
            </a:r>
            <a:r>
              <a:rPr lang="en-US" sz="1400" dirty="0" smtClean="0">
                <a:sym typeface="Wingdings"/>
              </a:rPr>
              <a:t> </a:t>
            </a:r>
            <a:endParaRPr lang="en-US" sz="1400" dirty="0">
              <a:sym typeface="Wingdings"/>
            </a:endParaRPr>
          </a:p>
          <a:p>
            <a:pPr marL="457200" indent="-457200">
              <a:buFont typeface="Arial"/>
              <a:buChar char="•"/>
            </a:pPr>
            <a:r>
              <a:rPr lang="en-US" dirty="0"/>
              <a:t>Mailing list is </a:t>
            </a:r>
            <a:r>
              <a:rPr lang="en-US" dirty="0" smtClean="0"/>
              <a:t>working! </a:t>
            </a:r>
            <a:r>
              <a:rPr lang="en-US" dirty="0" smtClean="0">
                <a:sym typeface="Wingdings"/>
              </a:rPr>
              <a:t>  *</a:t>
            </a:r>
          </a:p>
          <a:p>
            <a:pPr marL="457200" indent="-457200">
              <a:buFont typeface="Arial"/>
              <a:buChar char="•"/>
            </a:pPr>
            <a:r>
              <a:rPr lang="en-US" dirty="0" smtClean="0"/>
              <a:t>User </a:t>
            </a:r>
            <a:r>
              <a:rPr lang="en-US" dirty="0"/>
              <a:t>support </a:t>
            </a:r>
            <a:r>
              <a:rPr lang="en-US" dirty="0" smtClean="0"/>
              <a:t>has more focus </a:t>
            </a:r>
            <a:r>
              <a:rPr lang="en-US" dirty="0" smtClean="0">
                <a:sym typeface="Wingdings"/>
              </a:rPr>
              <a:t> *</a:t>
            </a:r>
          </a:p>
          <a:p>
            <a:pPr marL="685800" lvl="4" indent="-169164"/>
            <a:r>
              <a:rPr lang="en-US" sz="1200" dirty="0" smtClean="0">
                <a:solidFill>
                  <a:schemeClr val="accent1"/>
                </a:solidFill>
                <a:sym typeface="Wingdings"/>
              </a:rPr>
              <a:t>* Thank </a:t>
            </a:r>
            <a:r>
              <a:rPr lang="en-US" sz="1200" dirty="0">
                <a:solidFill>
                  <a:schemeClr val="accent1"/>
                </a:solidFill>
                <a:sym typeface="Wingdings"/>
              </a:rPr>
              <a:t>you </a:t>
            </a:r>
            <a:r>
              <a:rPr lang="en-US" sz="1200" dirty="0" err="1">
                <a:solidFill>
                  <a:schemeClr val="accent1"/>
                </a:solidFill>
                <a:sym typeface="Wingdings"/>
              </a:rPr>
              <a:t>Torsten</a:t>
            </a:r>
            <a:r>
              <a:rPr lang="en-US" sz="1200" dirty="0">
                <a:solidFill>
                  <a:schemeClr val="accent1"/>
                </a:solidFill>
                <a:sym typeface="Wingdings"/>
              </a:rPr>
              <a:t> and Team!</a:t>
            </a:r>
          </a:p>
          <a:p>
            <a:pPr marL="745236" lvl="3" indent="-457200">
              <a:buFont typeface="Arial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0649" y="137754"/>
            <a:ext cx="3317795" cy="480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292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Documentation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447" y="989041"/>
            <a:ext cx="7477449" cy="4053665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 smtClean="0"/>
              <a:t>“I wish I knew where to find documentation about X.”</a:t>
            </a:r>
          </a:p>
          <a:p>
            <a:pPr marL="237744" lvl="2" indent="0">
              <a:buNone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://esgf.github.io/esgf-swt/links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</a:t>
            </a:r>
          </a:p>
          <a:p>
            <a:pPr marL="237744" lvl="2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“I have a simple question about X.”</a:t>
            </a:r>
          </a:p>
          <a:p>
            <a:pPr marL="237744" lvl="2" indent="0">
              <a:buNone/>
            </a:pPr>
            <a:r>
              <a:rPr lang="en-US" dirty="0">
                <a:hlinkClick r:id="rId3"/>
              </a:rPr>
              <a:t>http://esgf.github.io/esgf-swt/</a:t>
            </a:r>
            <a:r>
              <a:rPr lang="en-US" dirty="0" smtClean="0">
                <a:hlinkClick r:id="rId3"/>
              </a:rPr>
              <a:t>index.html</a:t>
            </a:r>
            <a:r>
              <a:rPr lang="en-US" dirty="0" smtClean="0"/>
              <a:t> </a:t>
            </a:r>
          </a:p>
          <a:p>
            <a:pPr marL="237744" lvl="2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“I can’t log in because of X.”</a:t>
            </a:r>
          </a:p>
          <a:p>
            <a:pPr marL="237744" lvl="2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see step 1</a:t>
            </a:r>
          </a:p>
          <a:p>
            <a:pPr marL="237744" lvl="2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see step 2  </a:t>
            </a:r>
            <a:r>
              <a:rPr lang="en-US" sz="1200" dirty="0" smtClean="0">
                <a:solidFill>
                  <a:schemeClr val="accent1"/>
                </a:solidFill>
              </a:rPr>
              <a:t>(a whole page on this </a:t>
            </a:r>
            <a:r>
              <a:rPr lang="en-US" sz="1200" dirty="0">
                <a:solidFill>
                  <a:schemeClr val="accent1"/>
                </a:solidFill>
              </a:rPr>
              <a:t>topic </a:t>
            </a:r>
            <a:r>
              <a:rPr lang="en-US" sz="1200" dirty="0">
                <a:solidFill>
                  <a:schemeClr val="accent1"/>
                </a:solidFill>
                <a:hlinkClick r:id="rId4"/>
              </a:rPr>
              <a:t>http://esgf.github.io/esgf-swt/login</a:t>
            </a:r>
            <a:r>
              <a:rPr lang="en-US" sz="1200" dirty="0" smtClean="0">
                <a:solidFill>
                  <a:schemeClr val="accent1"/>
                </a:solidFill>
                <a:hlinkClick r:id="rId4"/>
              </a:rPr>
              <a:t>/</a:t>
            </a:r>
            <a:r>
              <a:rPr lang="en-US" sz="1200" dirty="0" smtClean="0">
                <a:solidFill>
                  <a:schemeClr val="accent1"/>
                </a:solidFill>
              </a:rPr>
              <a:t>)</a:t>
            </a:r>
          </a:p>
          <a:p>
            <a:pPr marL="237744" lvl="2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email the </a:t>
            </a:r>
            <a:r>
              <a:rPr lang="en-US" dirty="0">
                <a:solidFill>
                  <a:schemeClr val="accent1"/>
                </a:solidFill>
              </a:rPr>
              <a:t>support list </a:t>
            </a:r>
            <a:r>
              <a:rPr lang="en-US" sz="1200" dirty="0" smtClean="0">
                <a:solidFill>
                  <a:schemeClr val="accent1"/>
                </a:solidFill>
              </a:rPr>
              <a:t>[</a:t>
            </a:r>
            <a:r>
              <a:rPr lang="en-US" sz="1200" dirty="0" err="1" smtClean="0">
                <a:solidFill>
                  <a:schemeClr val="accent1"/>
                </a:solidFill>
              </a:rPr>
              <a:t>esgf</a:t>
            </a:r>
            <a:r>
              <a:rPr lang="en-US" sz="1200" dirty="0" err="1">
                <a:solidFill>
                  <a:schemeClr val="accent1"/>
                </a:solidFill>
              </a:rPr>
              <a:t>-user@</a:t>
            </a:r>
            <a:r>
              <a:rPr lang="en-US" sz="1200" dirty="0" err="1" smtClean="0">
                <a:solidFill>
                  <a:schemeClr val="accent1"/>
                </a:solidFill>
              </a:rPr>
              <a:t>lists.llnl.gov</a:t>
            </a:r>
            <a:r>
              <a:rPr lang="en-US" sz="1200" dirty="0" smtClean="0">
                <a:solidFill>
                  <a:schemeClr val="accent1"/>
                </a:solidFill>
              </a:rPr>
              <a:t>]</a:t>
            </a:r>
          </a:p>
          <a:p>
            <a:pPr marL="237744" lvl="2" indent="0">
              <a:buNone/>
            </a:pPr>
            <a:endParaRPr lang="en-US" dirty="0" smtClean="0"/>
          </a:p>
          <a:p>
            <a:pPr>
              <a:buFont typeface="+mj-lt"/>
              <a:buAutoNum type="arabicPeriod"/>
            </a:pPr>
            <a:r>
              <a:rPr lang="en-US" dirty="0" smtClean="0"/>
              <a:t>“What is this new </a:t>
            </a:r>
            <a:r>
              <a:rPr lang="en-US" dirty="0" err="1" smtClean="0"/>
              <a:t>CoG</a:t>
            </a:r>
            <a:r>
              <a:rPr lang="en-US" dirty="0" smtClean="0"/>
              <a:t>?”</a:t>
            </a:r>
          </a:p>
          <a:p>
            <a:pPr marL="237744" lvl="2" indent="0">
              <a:buNone/>
            </a:pP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earthsystemcog.org</a:t>
            </a:r>
            <a:r>
              <a:rPr lang="en-US" dirty="0" smtClean="0"/>
              <a:t> </a:t>
            </a:r>
          </a:p>
          <a:p>
            <a:pPr marL="237744" lvl="2" indent="0">
              <a:buNone/>
            </a:pPr>
            <a:r>
              <a:rPr lang="en-US" dirty="0">
                <a:hlinkClick r:id="rId6"/>
              </a:rPr>
              <a:t>https://github.com/EarthSystemCoG/</a:t>
            </a:r>
            <a:r>
              <a:rPr lang="en-US" dirty="0" smtClean="0">
                <a:hlinkClick r:id="rId6"/>
              </a:rPr>
              <a:t>COG</a:t>
            </a: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3933" y="5120457"/>
            <a:ext cx="5282757" cy="1682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8722" y="5825386"/>
            <a:ext cx="106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Manuals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44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Site, wiki, email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634" y="1063432"/>
            <a:ext cx="5038340" cy="3579849"/>
          </a:xfrm>
        </p:spPr>
        <p:txBody>
          <a:bodyPr>
            <a:normAutofit lnSpcReduction="10000"/>
          </a:bodyPr>
          <a:lstStyle/>
          <a:p>
            <a:pPr>
              <a:buFontTx/>
              <a:buChar char="•"/>
            </a:pPr>
            <a:r>
              <a:rPr lang="en-US" dirty="0" smtClean="0"/>
              <a:t>New site was released late 2014</a:t>
            </a:r>
          </a:p>
          <a:p>
            <a:pPr lvl="2">
              <a:buFontTx/>
              <a:buChar char="•"/>
            </a:pPr>
            <a:r>
              <a:rPr lang="en-US" dirty="0" smtClean="0"/>
              <a:t> Updated regularly</a:t>
            </a:r>
          </a:p>
          <a:p>
            <a:pPr lvl="2">
              <a:buFontTx/>
              <a:buChar char="•"/>
            </a:pPr>
            <a:r>
              <a:rPr lang="en-US" dirty="0" smtClean="0"/>
              <a:t> Still feel it’s missing something? Please let us know</a:t>
            </a:r>
          </a:p>
          <a:p>
            <a:pPr lvl="3">
              <a:buFontTx/>
              <a:buChar char="•"/>
            </a:pPr>
            <a:r>
              <a:rPr lang="en-US" dirty="0">
                <a:hlinkClick r:id="rId2"/>
              </a:rPr>
              <a:t>https://github.com/ESGF/esgf.github.io/</a:t>
            </a:r>
            <a:r>
              <a:rPr lang="en-US" dirty="0" smtClean="0">
                <a:hlinkClick r:id="rId2"/>
              </a:rPr>
              <a:t>issues</a:t>
            </a:r>
            <a:r>
              <a:rPr lang="en-US" dirty="0" smtClean="0"/>
              <a:t> </a:t>
            </a:r>
          </a:p>
          <a:p>
            <a:pPr marL="466344" lvl="3" indent="0">
              <a:buNone/>
            </a:pP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Wikis still under construction</a:t>
            </a:r>
          </a:p>
          <a:p>
            <a:pPr lvl="2">
              <a:buFontTx/>
              <a:buChar char="•"/>
            </a:pPr>
            <a:r>
              <a:rPr lang="en-US" dirty="0" smtClean="0"/>
              <a:t> New project specific wikis</a:t>
            </a:r>
          </a:p>
          <a:p>
            <a:pPr lvl="2">
              <a:buFontTx/>
              <a:buChar char="•"/>
            </a:pPr>
            <a:r>
              <a:rPr lang="en-US" dirty="0" smtClean="0"/>
              <a:t> Slowly removing developer info from user </a:t>
            </a:r>
          </a:p>
          <a:p>
            <a:pPr lvl="2"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Transitioning to new FAQ</a:t>
            </a:r>
          </a:p>
          <a:p>
            <a:pPr lvl="2"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Email is being archived</a:t>
            </a:r>
          </a:p>
          <a:p>
            <a:pPr lvl="2">
              <a:buFontTx/>
              <a:buChar char="•"/>
            </a:pPr>
            <a:r>
              <a:rPr lang="en-US" dirty="0" smtClean="0"/>
              <a:t>Since last years F2F </a:t>
            </a:r>
          </a:p>
          <a:p>
            <a:pPr lvl="2">
              <a:buFontTx/>
              <a:buChar char="•"/>
            </a:pPr>
            <a:r>
              <a:rPr lang="en-US" dirty="0" smtClean="0"/>
              <a:t>Not public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370" y="1673815"/>
            <a:ext cx="3795165" cy="2651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12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5-11-18 at 9.41.3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356" y="827005"/>
            <a:ext cx="6455190" cy="4199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1700995" cy="548640"/>
          </a:xfrm>
        </p:spPr>
        <p:txBody>
          <a:bodyPr/>
          <a:lstStyle/>
          <a:p>
            <a:r>
              <a:rPr lang="en-US" dirty="0" smtClean="0"/>
              <a:t>New FAQ</a:t>
            </a:r>
            <a:endParaRPr lang="en-US" sz="1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701835"/>
            <a:ext cx="3156493" cy="2570383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Features</a:t>
            </a:r>
            <a:endParaRPr lang="en-US" dirty="0"/>
          </a:p>
          <a:p>
            <a:pPr lvl="2">
              <a:buFontTx/>
              <a:buChar char="•"/>
            </a:pPr>
            <a:r>
              <a:rPr lang="en-US" dirty="0" smtClean="0"/>
              <a:t>Quick Topics </a:t>
            </a:r>
            <a:endParaRPr lang="en-US" dirty="0"/>
          </a:p>
          <a:p>
            <a:pPr lvl="2">
              <a:buFontTx/>
              <a:buChar char="•"/>
            </a:pPr>
            <a:r>
              <a:rPr lang="en-US" dirty="0" smtClean="0"/>
              <a:t>Quick Search</a:t>
            </a:r>
          </a:p>
          <a:p>
            <a:pPr lvl="2">
              <a:buFontTx/>
              <a:buChar char="•"/>
            </a:pPr>
            <a:r>
              <a:rPr lang="en-US" dirty="0" smtClean="0"/>
              <a:t>Full Text Search</a:t>
            </a:r>
          </a:p>
          <a:p>
            <a:pPr lvl="2">
              <a:buFontTx/>
              <a:buChar char="•"/>
            </a:pPr>
            <a:r>
              <a:rPr lang="en-US" dirty="0" smtClean="0"/>
              <a:t>About Page </a:t>
            </a:r>
            <a:r>
              <a:rPr lang="en-US" dirty="0" smtClean="0">
                <a:sym typeface="Wingdings"/>
              </a:rPr>
              <a:t></a:t>
            </a:r>
          </a:p>
          <a:p>
            <a:pPr lvl="2">
              <a:buFontTx/>
              <a:buChar char="•"/>
            </a:pPr>
            <a:r>
              <a:rPr lang="en-US" dirty="0" smtClean="0">
                <a:sym typeface="Wingdings"/>
              </a:rPr>
              <a:t>Links Page to docs</a:t>
            </a:r>
          </a:p>
          <a:p>
            <a:pPr lvl="2">
              <a:buFontTx/>
              <a:buChar char="•"/>
            </a:pPr>
            <a:r>
              <a:rPr lang="en-US" dirty="0" smtClean="0">
                <a:sym typeface="Wingdings"/>
              </a:rPr>
              <a:t>Node Status </a:t>
            </a:r>
          </a:p>
          <a:p>
            <a:pPr marL="9144" lvl="1" indent="0">
              <a:buNone/>
            </a:pPr>
            <a:r>
              <a:rPr lang="en-US" sz="1000" dirty="0" smtClean="0">
                <a:sym typeface="Wingdings"/>
              </a:rPr>
              <a:t>             (Not working until ESGF back online)</a:t>
            </a:r>
            <a:endParaRPr lang="en-US" sz="1000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105596" y="408447"/>
            <a:ext cx="32528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http://esgf.github.io/esgf-swt/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905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2016 Road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12" y="1100628"/>
            <a:ext cx="4565672" cy="3579849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More front line support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Improve second leave support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Over haul wiki / remove 85% of old info</a:t>
            </a:r>
          </a:p>
          <a:p>
            <a:pPr>
              <a:buFontTx/>
              <a:buChar char="•"/>
            </a:pPr>
            <a:r>
              <a:rPr lang="en-US" dirty="0" smtClean="0"/>
              <a:t>Consolidate documentation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Integrate with </a:t>
            </a:r>
            <a:r>
              <a:rPr lang="en-US" dirty="0" err="1" smtClean="0"/>
              <a:t>CoG</a:t>
            </a:r>
            <a:r>
              <a:rPr lang="en-US" dirty="0" smtClean="0"/>
              <a:t> front end </a:t>
            </a:r>
          </a:p>
          <a:p>
            <a:pPr>
              <a:buFontTx/>
              <a:buChar char="•"/>
            </a:pPr>
            <a:r>
              <a:rPr lang="en-US" dirty="0" smtClean="0"/>
              <a:t>Separate User, Developer, Admin info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466" y="365760"/>
            <a:ext cx="4974978" cy="423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76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0628"/>
            <a:ext cx="4125024" cy="37262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  <a:r>
              <a:rPr lang="en-US" dirty="0" smtClean="0"/>
              <a:t> / Face to face thus far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8228" y="1100628"/>
            <a:ext cx="4565672" cy="3579849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 smtClean="0"/>
              <a:t>Observations so far </a:t>
            </a:r>
          </a:p>
          <a:p>
            <a:pPr>
              <a:buFontTx/>
              <a:buChar char="•"/>
            </a:pPr>
            <a:r>
              <a:rPr lang="en-US" dirty="0" smtClean="0"/>
              <a:t>Being down sucked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/>
              <a:t>Lets not be down again</a:t>
            </a:r>
          </a:p>
          <a:p>
            <a:pPr>
              <a:buFontTx/>
              <a:buChar char="•"/>
            </a:pPr>
            <a:r>
              <a:rPr lang="en-US" dirty="0" smtClean="0"/>
              <a:t>ESGF 2.0 is going to rock</a:t>
            </a:r>
            <a:endParaRPr lang="en-US" dirty="0"/>
          </a:p>
          <a:p>
            <a:pPr>
              <a:buFontTx/>
              <a:buChar char="•"/>
            </a:pPr>
            <a:r>
              <a:rPr lang="en-US" dirty="0" smtClean="0"/>
              <a:t>Data is large and expensive to move</a:t>
            </a:r>
          </a:p>
          <a:p>
            <a:pPr>
              <a:buFontTx/>
              <a:buChar char="•"/>
            </a:pPr>
            <a:r>
              <a:rPr lang="en-US" dirty="0" smtClean="0"/>
              <a:t>Move compute to data, not data to compute</a:t>
            </a:r>
          </a:p>
        </p:txBody>
      </p:sp>
    </p:spTree>
    <p:extLst>
      <p:ext uri="{BB962C8B-B14F-4D97-AF65-F5344CB8AC3E}">
        <p14:creationId xmlns:p14="http://schemas.microsoft.com/office/powerpoint/2010/main" val="403585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100628"/>
            <a:ext cx="7520940" cy="3931450"/>
          </a:xfrm>
        </p:spPr>
        <p:txBody>
          <a:bodyPr numCol="2">
            <a:normAutofit/>
          </a:bodyPr>
          <a:lstStyle/>
          <a:p>
            <a:r>
              <a:rPr lang="en-US" u="sng" dirty="0" smtClean="0"/>
              <a:t>Links</a:t>
            </a:r>
          </a:p>
          <a:p>
            <a:pPr>
              <a:buFontTx/>
              <a:buChar char="•"/>
            </a:pP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esgf.llnl.gov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 smtClean="0">
                <a:hlinkClick r:id="rId3"/>
              </a:rPr>
              <a:t>http://esgf.llnl.gov/wiki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>
                <a:hlinkClick r:id="rId4"/>
              </a:rPr>
              <a:t>https://github.com/</a:t>
            </a:r>
            <a:r>
              <a:rPr lang="en-US" dirty="0" smtClean="0">
                <a:hlinkClick r:id="rId4"/>
              </a:rPr>
              <a:t>ESGF</a:t>
            </a:r>
            <a:endParaRPr lang="en-US" dirty="0" smtClean="0"/>
          </a:p>
          <a:p>
            <a:pPr>
              <a:buFontTx/>
              <a:buChar char="•"/>
            </a:pPr>
            <a:r>
              <a:rPr lang="en-US" dirty="0">
                <a:hlinkClick r:id="rId5"/>
              </a:rPr>
              <a:t>http://esgf.github.io/esgf-swt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 smtClean="0"/>
          </a:p>
          <a:p>
            <a:pPr marL="0" indent="0"/>
            <a:endParaRPr lang="en-US" dirty="0"/>
          </a:p>
          <a:p>
            <a:pPr>
              <a:buFontTx/>
              <a:buChar char="•"/>
            </a:pP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r>
              <a:rPr lang="en-US" u="sng" dirty="0"/>
              <a:t>ESGF-SWT Members</a:t>
            </a:r>
          </a:p>
          <a:p>
            <a:pPr marL="171450" indent="-171450">
              <a:buFontTx/>
              <a:buChar char="•"/>
            </a:pPr>
            <a:r>
              <a:rPr lang="en-US" dirty="0"/>
              <a:t>Katharina Berger</a:t>
            </a:r>
          </a:p>
          <a:p>
            <a:pPr marL="171450" indent="-171450">
              <a:buFontTx/>
              <a:buChar char="•"/>
            </a:pPr>
            <a:r>
              <a:rPr lang="en-US" dirty="0"/>
              <a:t>Nicolas </a:t>
            </a:r>
            <a:r>
              <a:rPr lang="en-US" dirty="0" err="1"/>
              <a:t>Careton</a:t>
            </a:r>
            <a:endParaRPr lang="en-US" dirty="0"/>
          </a:p>
          <a:p>
            <a:pPr marL="171450" indent="-171450">
              <a:buFontTx/>
              <a:buChar char="•"/>
            </a:pPr>
            <a:r>
              <a:rPr lang="en-US" dirty="0" err="1"/>
              <a:t>Prashanth</a:t>
            </a:r>
            <a:r>
              <a:rPr lang="en-US" dirty="0"/>
              <a:t> </a:t>
            </a:r>
            <a:r>
              <a:rPr lang="en-US" dirty="0" err="1"/>
              <a:t>Dqarakanath</a:t>
            </a:r>
            <a:endParaRPr lang="en-US" dirty="0"/>
          </a:p>
          <a:p>
            <a:pPr marL="171450" indent="-171450">
              <a:buFontTx/>
              <a:buChar char="•"/>
            </a:pPr>
            <a:r>
              <a:rPr lang="en-US" dirty="0"/>
              <a:t>Matthew Harris</a:t>
            </a:r>
          </a:p>
          <a:p>
            <a:pPr marL="171450" indent="-171450">
              <a:buFontTx/>
              <a:buChar char="•"/>
            </a:pPr>
            <a:r>
              <a:rPr lang="en-US" dirty="0" err="1"/>
              <a:t>Georgi</a:t>
            </a:r>
            <a:r>
              <a:rPr lang="en-US" dirty="0"/>
              <a:t> </a:t>
            </a:r>
            <a:r>
              <a:rPr lang="en-US" dirty="0" err="1"/>
              <a:t>Kostov</a:t>
            </a:r>
            <a:endParaRPr lang="en-US" dirty="0"/>
          </a:p>
          <a:p>
            <a:pPr marL="171450" indent="-171450">
              <a:buFontTx/>
              <a:buChar char="•"/>
            </a:pPr>
            <a:r>
              <a:rPr lang="en-US" dirty="0" err="1"/>
              <a:t>Torsten</a:t>
            </a:r>
            <a:r>
              <a:rPr lang="en-US" dirty="0"/>
              <a:t> </a:t>
            </a:r>
            <a:r>
              <a:rPr lang="en-US" dirty="0" err="1"/>
              <a:t>Rathmann</a:t>
            </a:r>
            <a:endParaRPr lang="en-US" dirty="0"/>
          </a:p>
          <a:p>
            <a:pPr marL="171450" indent="-171450">
              <a:buFontTx/>
              <a:buChar char="•"/>
            </a:pPr>
            <a:r>
              <a:rPr lang="en-US" dirty="0"/>
              <a:t>Karl Taylor</a:t>
            </a:r>
          </a:p>
          <a:p>
            <a:pPr marL="171450" indent="-171450">
              <a:buFontTx/>
              <a:buChar char="•"/>
            </a:pPr>
            <a:r>
              <a:rPr lang="en-US" dirty="0"/>
              <a:t>Frank </a:t>
            </a:r>
            <a:r>
              <a:rPr lang="en-US" dirty="0" err="1"/>
              <a:t>Toussiant</a:t>
            </a:r>
            <a:endParaRPr lang="en-US" dirty="0"/>
          </a:p>
          <a:p>
            <a:pPr marL="171450" indent="-171450">
              <a:buFontTx/>
              <a:buChar char="•"/>
            </a:pPr>
            <a:r>
              <a:rPr lang="en-US" dirty="0"/>
              <a:t>Claire </a:t>
            </a:r>
            <a:r>
              <a:rPr lang="en-US" dirty="0" err="1"/>
              <a:t>Trenham</a:t>
            </a:r>
            <a:endParaRPr lang="en-US" dirty="0"/>
          </a:p>
          <a:p>
            <a:pPr marL="171450" indent="-171450">
              <a:buFontTx/>
              <a:buChar char="•"/>
            </a:pPr>
            <a:r>
              <a:rPr lang="en-US" dirty="0"/>
              <a:t>Dean Williams</a:t>
            </a:r>
          </a:p>
          <a:p>
            <a:pPr marL="171450" indent="-171450">
              <a:buFontTx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5845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Angles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Angles.thmx</Template>
  <TotalTime>154</TotalTime>
  <Words>432</Words>
  <Application>Microsoft Macintosh PowerPoint</Application>
  <PresentationFormat>On-screen Show (4:3)</PresentationFormat>
  <Paragraphs>107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Angles</vt:lpstr>
      <vt:lpstr>ESGF-SWT</vt:lpstr>
      <vt:lpstr>Last Year</vt:lpstr>
      <vt:lpstr>This Year</vt:lpstr>
      <vt:lpstr>Documentation</vt:lpstr>
      <vt:lpstr>Site, wiki, email</vt:lpstr>
      <vt:lpstr>New FAQ</vt:lpstr>
      <vt:lpstr>2016 Road Map</vt:lpstr>
      <vt:lpstr>Conclusion  / Face to face thus far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ESGF-SWT</dc:title>
  <dc:creator>Harris, Matthew B.</dc:creator>
  <cp:lastModifiedBy>Harris, Matthew B.</cp:lastModifiedBy>
  <cp:revision>18</cp:revision>
  <dcterms:created xsi:type="dcterms:W3CDTF">2015-11-18T16:08:39Z</dcterms:created>
  <dcterms:modified xsi:type="dcterms:W3CDTF">2015-12-09T19:30:50Z</dcterms:modified>
</cp:coreProperties>
</file>