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418" r:id="rId3"/>
    <p:sldId id="415" r:id="rId4"/>
    <p:sldId id="391" r:id="rId5"/>
    <p:sldId id="402" r:id="rId6"/>
    <p:sldId id="392" r:id="rId7"/>
    <p:sldId id="414" r:id="rId8"/>
    <p:sldId id="393" r:id="rId9"/>
    <p:sldId id="419" r:id="rId10"/>
    <p:sldId id="421" r:id="rId11"/>
    <p:sldId id="424" r:id="rId12"/>
    <p:sldId id="422" r:id="rId13"/>
    <p:sldId id="417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7F7F7"/>
    <a:srgbClr val="005C3E"/>
    <a:srgbClr val="3FAF6F"/>
    <a:srgbClr val="2A754A"/>
    <a:srgbClr val="FFB81C"/>
    <a:srgbClr val="E87722"/>
    <a:srgbClr val="E4002B"/>
    <a:srgbClr val="DF1995"/>
    <a:srgbClr val="6D2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3996" autoAdjust="0"/>
  </p:normalViewPr>
  <p:slideViewPr>
    <p:cSldViewPr snapToGrid="0" snapToObjects="1">
      <p:cViewPr varScale="1">
        <p:scale>
          <a:sx n="115" d="100"/>
          <a:sy n="115" d="100"/>
        </p:scale>
        <p:origin x="-1632" y="-96"/>
      </p:cViewPr>
      <p:guideLst>
        <p:guide orient="horz" pos="3676"/>
        <p:guide orient="horz" pos="1967"/>
        <p:guide orient="horz" pos="804"/>
        <p:guide pos="2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1344"/>
    </p:cViewPr>
  </p:sorterViewPr>
  <p:notesViewPr>
    <p:cSldViewPr snapToGrid="0" snapToObjects="1"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3F3AE43-4B8B-42E2-AD8D-8893E6575599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35623A5-B868-4679-8144-13E2806342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69BDDD4-07A3-49C3-8D04-6377578ADC4E}" type="datetimeFigureOut">
              <a:rPr lang="en-US"/>
              <a:pPr>
                <a:defRPr/>
              </a:pPr>
              <a:t>12/7/15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8E5230-3F12-4A60-B83A-70DD9883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042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 userDrawn="1"/>
        </p:nvGrpSpPr>
        <p:grpSpPr>
          <a:xfrm>
            <a:off x="1497" y="5500319"/>
            <a:ext cx="9170984" cy="1357681"/>
            <a:chOff x="1497" y="5500319"/>
            <a:chExt cx="9170984" cy="1357681"/>
          </a:xfrm>
        </p:grpSpPr>
        <p:sp>
          <p:nvSpPr>
            <p:cNvPr id="2" name="Rectangle 1"/>
            <p:cNvSpPr/>
            <p:nvPr userDrawn="1"/>
          </p:nvSpPr>
          <p:spPr>
            <a:xfrm>
              <a:off x="1497" y="5940320"/>
              <a:ext cx="9158377" cy="917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reeform 7"/>
            <p:cNvSpPr>
              <a:spLocks noEditPoints="1"/>
            </p:cNvSpPr>
            <p:nvPr userDrawn="1"/>
          </p:nvSpPr>
          <p:spPr bwMode="auto">
            <a:xfrm>
              <a:off x="1497" y="5563679"/>
              <a:ext cx="9170984" cy="932871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0" y="117"/>
                </a:cxn>
                <a:cxn ang="0">
                  <a:pos x="0" y="137"/>
                </a:cxn>
                <a:cxn ang="0">
                  <a:pos x="2030" y="137"/>
                </a:cxn>
                <a:cxn ang="0">
                  <a:pos x="2313" y="117"/>
                </a:cxn>
                <a:cxn ang="0">
                  <a:pos x="2880" y="0"/>
                </a:cxn>
                <a:cxn ang="0">
                  <a:pos x="2880" y="0"/>
                </a:cxn>
                <a:cxn ang="0">
                  <a:pos x="2880" y="117"/>
                </a:cxn>
                <a:cxn ang="0">
                  <a:pos x="2313" y="117"/>
                </a:cxn>
                <a:cxn ang="0">
                  <a:pos x="2784" y="293"/>
                </a:cxn>
                <a:cxn ang="0">
                  <a:pos x="2880" y="293"/>
                </a:cxn>
                <a:cxn ang="0">
                  <a:pos x="2880" y="0"/>
                </a:cxn>
              </a:cxnLst>
              <a:rect l="0" t="0" r="r" b="b"/>
              <a:pathLst>
                <a:path w="2880" h="293">
                  <a:moveTo>
                    <a:pt x="2313" y="117"/>
                  </a:moveTo>
                  <a:cubicBezTo>
                    <a:pt x="0" y="117"/>
                    <a:pt x="0" y="117"/>
                    <a:pt x="0" y="11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030" y="137"/>
                    <a:pt x="2030" y="137"/>
                    <a:pt x="2030" y="137"/>
                  </a:cubicBezTo>
                  <a:cubicBezTo>
                    <a:pt x="2214" y="137"/>
                    <a:pt x="2274" y="132"/>
                    <a:pt x="2313" y="117"/>
                  </a:cubicBezTo>
                  <a:moveTo>
                    <a:pt x="2880" y="0"/>
                  </a:moveTo>
                  <a:cubicBezTo>
                    <a:pt x="2880" y="0"/>
                    <a:pt x="2880" y="0"/>
                    <a:pt x="2880" y="0"/>
                  </a:cubicBezTo>
                  <a:cubicBezTo>
                    <a:pt x="2880" y="117"/>
                    <a:pt x="2880" y="117"/>
                    <a:pt x="2880" y="117"/>
                  </a:cubicBezTo>
                  <a:cubicBezTo>
                    <a:pt x="2313" y="117"/>
                    <a:pt x="2313" y="117"/>
                    <a:pt x="2313" y="117"/>
                  </a:cubicBezTo>
                  <a:cubicBezTo>
                    <a:pt x="2411" y="197"/>
                    <a:pt x="2542" y="293"/>
                    <a:pt x="2784" y="293"/>
                  </a:cubicBezTo>
                  <a:cubicBezTo>
                    <a:pt x="2842" y="293"/>
                    <a:pt x="2880" y="293"/>
                    <a:pt x="2880" y="293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6" name="Freeform 8"/>
            <p:cNvSpPr>
              <a:spLocks noEditPoints="1"/>
            </p:cNvSpPr>
            <p:nvPr userDrawn="1"/>
          </p:nvSpPr>
          <p:spPr bwMode="auto">
            <a:xfrm>
              <a:off x="1497" y="5500319"/>
              <a:ext cx="9170984" cy="435430"/>
            </a:xfrm>
            <a:custGeom>
              <a:avLst/>
              <a:gdLst/>
              <a:ahLst/>
              <a:cxnLst>
                <a:cxn ang="0">
                  <a:pos x="2880" y="20"/>
                </a:cxn>
                <a:cxn ang="0">
                  <a:pos x="2789" y="20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880" y="137"/>
                </a:cxn>
                <a:cxn ang="0">
                  <a:pos x="2880" y="20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2313" y="137"/>
                </a:cxn>
                <a:cxn ang="0">
                  <a:pos x="1860" y="0"/>
                </a:cxn>
              </a:cxnLst>
              <a:rect l="0" t="0" r="r" b="b"/>
              <a:pathLst>
                <a:path w="2880" h="137">
                  <a:moveTo>
                    <a:pt x="2880" y="20"/>
                  </a:moveTo>
                  <a:cubicBezTo>
                    <a:pt x="2789" y="20"/>
                    <a:pt x="2789" y="20"/>
                    <a:pt x="2789" y="20"/>
                  </a:cubicBezTo>
                  <a:cubicBezTo>
                    <a:pt x="2500" y="20"/>
                    <a:pt x="2393" y="10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880" y="137"/>
                    <a:pt x="2880" y="137"/>
                    <a:pt x="2880" y="137"/>
                  </a:cubicBezTo>
                  <a:cubicBezTo>
                    <a:pt x="2880" y="20"/>
                    <a:pt x="2880" y="20"/>
                    <a:pt x="2880" y="20"/>
                  </a:cubicBezTo>
                  <a:moveTo>
                    <a:pt x="18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313" y="137"/>
                    <a:pt x="2313" y="137"/>
                    <a:pt x="2313" y="137"/>
                  </a:cubicBezTo>
                  <a:cubicBezTo>
                    <a:pt x="2216" y="57"/>
                    <a:pt x="2053" y="0"/>
                    <a:pt x="186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7" name="Freeform 9"/>
            <p:cNvSpPr>
              <a:spLocks/>
            </p:cNvSpPr>
            <p:nvPr userDrawn="1"/>
          </p:nvSpPr>
          <p:spPr bwMode="auto">
            <a:xfrm>
              <a:off x="1497" y="5563679"/>
              <a:ext cx="7365906" cy="432734"/>
            </a:xfrm>
            <a:custGeom>
              <a:avLst/>
              <a:gdLst/>
              <a:ahLst/>
              <a:cxnLst>
                <a:cxn ang="0">
                  <a:pos x="2313" y="117"/>
                </a:cxn>
                <a:cxn ang="0">
                  <a:pos x="1860" y="0"/>
                </a:cxn>
                <a:cxn ang="0">
                  <a:pos x="0" y="0"/>
                </a:cxn>
                <a:cxn ang="0">
                  <a:pos x="0" y="136"/>
                </a:cxn>
                <a:cxn ang="0">
                  <a:pos x="2030" y="136"/>
                </a:cxn>
                <a:cxn ang="0">
                  <a:pos x="2313" y="117"/>
                </a:cxn>
              </a:cxnLst>
              <a:rect l="0" t="0" r="r" b="b"/>
              <a:pathLst>
                <a:path w="2313" h="136">
                  <a:moveTo>
                    <a:pt x="2313" y="117"/>
                  </a:moveTo>
                  <a:cubicBezTo>
                    <a:pt x="2204" y="55"/>
                    <a:pt x="2053" y="0"/>
                    <a:pt x="186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2030" y="136"/>
                    <a:pt x="2030" y="136"/>
                    <a:pt x="2030" y="136"/>
                  </a:cubicBezTo>
                  <a:cubicBezTo>
                    <a:pt x="2214" y="136"/>
                    <a:pt x="2274" y="132"/>
                    <a:pt x="2313" y="117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0"/>
            <p:cNvSpPr>
              <a:spLocks/>
            </p:cNvSpPr>
            <p:nvPr userDrawn="1"/>
          </p:nvSpPr>
          <p:spPr bwMode="auto">
            <a:xfrm>
              <a:off x="7367402" y="5563679"/>
              <a:ext cx="1805078" cy="869511"/>
            </a:xfrm>
            <a:custGeom>
              <a:avLst/>
              <a:gdLst/>
              <a:ahLst/>
              <a:cxnLst>
                <a:cxn ang="0">
                  <a:pos x="476" y="0"/>
                </a:cxn>
                <a:cxn ang="0">
                  <a:pos x="0" y="117"/>
                </a:cxn>
                <a:cxn ang="0">
                  <a:pos x="471" y="273"/>
                </a:cxn>
                <a:cxn ang="0">
                  <a:pos x="567" y="273"/>
                </a:cxn>
                <a:cxn ang="0">
                  <a:pos x="567" y="0"/>
                </a:cxn>
                <a:cxn ang="0">
                  <a:pos x="476" y="0"/>
                </a:cxn>
              </a:cxnLst>
              <a:rect l="0" t="0" r="r" b="b"/>
              <a:pathLst>
                <a:path w="567" h="273">
                  <a:moveTo>
                    <a:pt x="476" y="0"/>
                  </a:moveTo>
                  <a:cubicBezTo>
                    <a:pt x="187" y="0"/>
                    <a:pt x="80" y="87"/>
                    <a:pt x="0" y="117"/>
                  </a:cubicBezTo>
                  <a:cubicBezTo>
                    <a:pt x="128" y="190"/>
                    <a:pt x="229" y="273"/>
                    <a:pt x="471" y="273"/>
                  </a:cubicBezTo>
                  <a:cubicBezTo>
                    <a:pt x="529" y="273"/>
                    <a:pt x="567" y="273"/>
                    <a:pt x="567" y="273"/>
                  </a:cubicBezTo>
                  <a:cubicBezTo>
                    <a:pt x="567" y="0"/>
                    <a:pt x="567" y="0"/>
                    <a:pt x="567" y="0"/>
                  </a:cubicBez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0" name="Picture 78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1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6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8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9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0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1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2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3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4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5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9" name="Text Placeholder 8"/>
          <p:cNvSpPr>
            <a:spLocks noGrp="1"/>
          </p:cNvSpPr>
          <p:nvPr userDrawn="1">
            <p:ph type="body" sz="quarter" idx="13"/>
          </p:nvPr>
        </p:nvSpPr>
        <p:spPr>
          <a:xfrm>
            <a:off x="360000" y="4267725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 userDrawn="1"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5"/>
          <p:cNvSpPr>
            <a:spLocks noGrp="1"/>
          </p:cNvSpPr>
          <p:nvPr userDrawn="1">
            <p:ph type="title"/>
          </p:nvPr>
        </p:nvSpPr>
        <p:spPr>
          <a:xfrm>
            <a:off x="360000" y="3122613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 smtClean="0"/>
          </a:p>
        </p:txBody>
      </p:sp>
      <p:pic>
        <p:nvPicPr>
          <p:cNvPr id="4" name="Picture 3" descr="120512_www-PCMDI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77" y="5782948"/>
            <a:ext cx="1422650" cy="204786"/>
          </a:xfrm>
          <a:prstGeom prst="rect">
            <a:avLst/>
          </a:prstGeom>
        </p:spPr>
      </p:pic>
      <p:pic>
        <p:nvPicPr>
          <p:cNvPr id="28" name="Picture 27" descr="120512_PCMD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267" y="5589491"/>
            <a:ext cx="1039403" cy="81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3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276350"/>
            <a:ext cx="4140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0363" y="1276350"/>
            <a:ext cx="4140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360363" y="1933250"/>
            <a:ext cx="4140000" cy="39024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4680363" y="1933250"/>
            <a:ext cx="4140000" cy="39024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363" y="1273375"/>
            <a:ext cx="2700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75" y="1273375"/>
            <a:ext cx="2700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128588" y="1273375"/>
            <a:ext cx="2700000" cy="540000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7"/>
          </p:nvPr>
        </p:nvSpPr>
        <p:spPr>
          <a:xfrm>
            <a:off x="360363" y="1921374"/>
            <a:ext cx="2700000" cy="3914275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8"/>
          </p:nvPr>
        </p:nvSpPr>
        <p:spPr>
          <a:xfrm>
            <a:off x="3244475" y="1921374"/>
            <a:ext cx="2700000" cy="3914275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9"/>
          </p:nvPr>
        </p:nvSpPr>
        <p:spPr>
          <a:xfrm>
            <a:off x="6128588" y="1921374"/>
            <a:ext cx="2700000" cy="3914275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 numCol="2" spcCol="360000"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 numCol="3" spcCol="360000"/>
          <a:lstStyle>
            <a:lvl2pPr marL="252000" indent="-250825">
              <a:defRPr/>
            </a:lvl2pPr>
            <a:lvl5pPr>
              <a:buClr>
                <a:srgbClr val="4F4C4D"/>
              </a:buClr>
              <a:defRPr>
                <a:solidFill>
                  <a:srgbClr val="484647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1pPr marL="378000" indent="-378000">
              <a:buFont typeface="+mj-lt"/>
              <a:buAutoNum type="arabicPeriod"/>
              <a:defRPr/>
            </a:lvl1pPr>
            <a:lvl2pPr marL="630000" indent="-250825">
              <a:defRPr/>
            </a:lvl2pPr>
            <a:lvl3pPr marL="756000">
              <a:defRPr/>
            </a:lvl3pPr>
            <a:lvl4pPr marL="1008000">
              <a:defRPr/>
            </a:lvl4pPr>
            <a:lvl5pPr marL="1260000">
              <a:buClr>
                <a:srgbClr val="4F4C4D"/>
              </a:buClr>
              <a:defRPr>
                <a:solidFill>
                  <a:srgbClr val="4F4C4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9300"/>
          </a:xfrm>
        </p:spPr>
        <p:txBody>
          <a:bodyPr/>
          <a:lstStyle>
            <a:lvl1pPr>
              <a:lnSpc>
                <a:spcPct val="85000"/>
              </a:lnSpc>
              <a:spcAft>
                <a:spcPts val="0"/>
              </a:spcAft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 marL="0" indent="0">
              <a:lnSpc>
                <a:spcPct val="85000"/>
              </a:lnSpc>
              <a:spcAft>
                <a:spcPts val="0"/>
              </a:spcAft>
              <a:buNone/>
              <a:defRPr sz="4000" b="1">
                <a:solidFill>
                  <a:schemeClr val="accent2"/>
                </a:solidFill>
              </a:defRPr>
            </a:lvl2pPr>
            <a:lvl3pPr marL="0" indent="0">
              <a:spcBef>
                <a:spcPts val="2200"/>
              </a:spcBef>
              <a:buNone/>
              <a:defRPr b="1">
                <a:solidFill>
                  <a:srgbClr val="00313C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fu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0363" y="1276350"/>
            <a:ext cx="8460000" cy="45593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7938" y="6056313"/>
            <a:ext cx="9161463" cy="801687"/>
            <a:chOff x="-7938" y="6056313"/>
            <a:chExt cx="9161463" cy="801687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grpSp>
          <p:nvGrpSpPr>
            <p:cNvPr id="6" name="Group 1"/>
            <p:cNvGrpSpPr>
              <a:grpSpLocks/>
            </p:cNvGrpSpPr>
            <p:nvPr userDrawn="1"/>
          </p:nvGrpSpPr>
          <p:grpSpPr bwMode="auto">
            <a:xfrm>
              <a:off x="1588" y="6065838"/>
              <a:ext cx="9142412" cy="690562"/>
              <a:chOff x="1495" y="6065893"/>
              <a:chExt cx="9143026" cy="690563"/>
            </a:xfrm>
          </p:grpSpPr>
          <p:sp>
            <p:nvSpPr>
              <p:cNvPr id="7" name="Freeform 8"/>
              <p:cNvSpPr>
                <a:spLocks noEditPoints="1"/>
              </p:cNvSpPr>
              <p:nvPr userDrawn="1"/>
            </p:nvSpPr>
            <p:spPr bwMode="auto">
              <a:xfrm>
                <a:off x="1495" y="6065893"/>
                <a:ext cx="9143026" cy="690563"/>
              </a:xfrm>
              <a:custGeom>
                <a:avLst/>
                <a:gdLst>
                  <a:gd name="T0" fmla="*/ 2880 w 2880"/>
                  <a:gd name="T1" fmla="*/ 14 h 217"/>
                  <a:gd name="T2" fmla="*/ 2817 w 2880"/>
                  <a:gd name="T3" fmla="*/ 14 h 217"/>
                  <a:gd name="T4" fmla="*/ 2486 w 2880"/>
                  <a:gd name="T5" fmla="*/ 95 h 217"/>
                  <a:gd name="T6" fmla="*/ 2486 w 2880"/>
                  <a:gd name="T7" fmla="*/ 95 h 217"/>
                  <a:gd name="T8" fmla="*/ 2880 w 2880"/>
                  <a:gd name="T9" fmla="*/ 95 h 217"/>
                  <a:gd name="T10" fmla="*/ 2880 w 2880"/>
                  <a:gd name="T11" fmla="*/ 217 h 217"/>
                  <a:gd name="T12" fmla="*/ 2880 w 2880"/>
                  <a:gd name="T13" fmla="*/ 217 h 217"/>
                  <a:gd name="T14" fmla="*/ 2880 w 2880"/>
                  <a:gd name="T15" fmla="*/ 14 h 217"/>
                  <a:gd name="T16" fmla="*/ 2171 w 2880"/>
                  <a:gd name="T17" fmla="*/ 0 h 217"/>
                  <a:gd name="T18" fmla="*/ 0 w 2880"/>
                  <a:gd name="T19" fmla="*/ 0 h 217"/>
                  <a:gd name="T20" fmla="*/ 0 w 2880"/>
                  <a:gd name="T21" fmla="*/ 95 h 217"/>
                  <a:gd name="T22" fmla="*/ 2486 w 2880"/>
                  <a:gd name="T23" fmla="*/ 95 h 217"/>
                  <a:gd name="T24" fmla="*/ 2486 w 2880"/>
                  <a:gd name="T25" fmla="*/ 95 h 217"/>
                  <a:gd name="T26" fmla="*/ 2486 w 2880"/>
                  <a:gd name="T27" fmla="*/ 95 h 217"/>
                  <a:gd name="T28" fmla="*/ 2486 w 2880"/>
                  <a:gd name="T29" fmla="*/ 95 h 217"/>
                  <a:gd name="T30" fmla="*/ 2171 w 2880"/>
                  <a:gd name="T31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880" h="217">
                    <a:moveTo>
                      <a:pt x="2880" y="14"/>
                    </a:moveTo>
                    <a:cubicBezTo>
                      <a:pt x="2817" y="14"/>
                      <a:pt x="2817" y="14"/>
                      <a:pt x="2817" y="14"/>
                    </a:cubicBezTo>
                    <a:cubicBezTo>
                      <a:pt x="2616" y="14"/>
                      <a:pt x="2542" y="74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880" y="95"/>
                      <a:pt x="2880" y="95"/>
                      <a:pt x="2880" y="95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217"/>
                      <a:pt x="2880" y="217"/>
                      <a:pt x="2880" y="217"/>
                    </a:cubicBezTo>
                    <a:cubicBezTo>
                      <a:pt x="2880" y="14"/>
                      <a:pt x="2880" y="14"/>
                      <a:pt x="2880" y="14"/>
                    </a:cubicBezTo>
                    <a:moveTo>
                      <a:pt x="217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86" y="95"/>
                      <a:pt x="2486" y="95"/>
                      <a:pt x="2486" y="95"/>
                    </a:cubicBezTo>
                    <a:cubicBezTo>
                      <a:pt x="2419" y="39"/>
                      <a:pt x="2306" y="0"/>
                      <a:pt x="2171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" name="Freeform 9"/>
              <p:cNvSpPr>
                <a:spLocks noEditPoints="1"/>
              </p:cNvSpPr>
              <p:nvPr userDrawn="1"/>
            </p:nvSpPr>
            <p:spPr bwMode="auto">
              <a:xfrm>
                <a:off x="1495" y="6367518"/>
                <a:ext cx="9143026" cy="388938"/>
              </a:xfrm>
              <a:custGeom>
                <a:avLst/>
                <a:gdLst>
                  <a:gd name="T0" fmla="*/ 2486 w 2880"/>
                  <a:gd name="T1" fmla="*/ 0 h 122"/>
                  <a:gd name="T2" fmla="*/ 0 w 2880"/>
                  <a:gd name="T3" fmla="*/ 0 h 122"/>
                  <a:gd name="T4" fmla="*/ 0 w 2880"/>
                  <a:gd name="T5" fmla="*/ 13 h 122"/>
                  <a:gd name="T6" fmla="*/ 2289 w 2880"/>
                  <a:gd name="T7" fmla="*/ 13 h 122"/>
                  <a:gd name="T8" fmla="*/ 2486 w 2880"/>
                  <a:gd name="T9" fmla="*/ 0 h 122"/>
                  <a:gd name="T10" fmla="*/ 2880 w 2880"/>
                  <a:gd name="T11" fmla="*/ 0 h 122"/>
                  <a:gd name="T12" fmla="*/ 2486 w 2880"/>
                  <a:gd name="T13" fmla="*/ 0 h 122"/>
                  <a:gd name="T14" fmla="*/ 2813 w 2880"/>
                  <a:gd name="T15" fmla="*/ 122 h 122"/>
                  <a:gd name="T16" fmla="*/ 2880 w 2880"/>
                  <a:gd name="T17" fmla="*/ 122 h 122"/>
                  <a:gd name="T18" fmla="*/ 2880 w 2880"/>
                  <a:gd name="T19" fmla="*/ 0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80" h="122">
                    <a:moveTo>
                      <a:pt x="248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2289" y="13"/>
                      <a:pt x="2289" y="13"/>
                      <a:pt x="2289" y="13"/>
                    </a:cubicBezTo>
                    <a:cubicBezTo>
                      <a:pt x="2418" y="13"/>
                      <a:pt x="2459" y="10"/>
                      <a:pt x="2486" y="0"/>
                    </a:cubicBezTo>
                    <a:moveTo>
                      <a:pt x="2880" y="0"/>
                    </a:moveTo>
                    <a:cubicBezTo>
                      <a:pt x="2486" y="0"/>
                      <a:pt x="2486" y="0"/>
                      <a:pt x="2486" y="0"/>
                    </a:cubicBezTo>
                    <a:cubicBezTo>
                      <a:pt x="2554" y="56"/>
                      <a:pt x="2645" y="122"/>
                      <a:pt x="2813" y="122"/>
                    </a:cubicBezTo>
                    <a:cubicBezTo>
                      <a:pt x="2854" y="122"/>
                      <a:pt x="2880" y="122"/>
                      <a:pt x="2880" y="122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" name="Freeform 10"/>
              <p:cNvSpPr>
                <a:spLocks/>
              </p:cNvSpPr>
              <p:nvPr userDrawn="1"/>
            </p:nvSpPr>
            <p:spPr bwMode="auto">
              <a:xfrm>
                <a:off x="1495" y="6110343"/>
                <a:ext cx="7891992" cy="298450"/>
              </a:xfrm>
              <a:custGeom>
                <a:avLst/>
                <a:gdLst>
                  <a:gd name="T0" fmla="*/ 2486 w 2486"/>
                  <a:gd name="T1" fmla="*/ 81 h 94"/>
                  <a:gd name="T2" fmla="*/ 2171 w 2486"/>
                  <a:gd name="T3" fmla="*/ 0 h 94"/>
                  <a:gd name="T4" fmla="*/ 0 w 2486"/>
                  <a:gd name="T5" fmla="*/ 0 h 94"/>
                  <a:gd name="T6" fmla="*/ 0 w 2486"/>
                  <a:gd name="T7" fmla="*/ 94 h 94"/>
                  <a:gd name="T8" fmla="*/ 2289 w 2486"/>
                  <a:gd name="T9" fmla="*/ 94 h 94"/>
                  <a:gd name="T10" fmla="*/ 2486 w 2486"/>
                  <a:gd name="T11" fmla="*/ 81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86" h="94">
                    <a:moveTo>
                      <a:pt x="2486" y="81"/>
                    </a:moveTo>
                    <a:cubicBezTo>
                      <a:pt x="2410" y="38"/>
                      <a:pt x="2306" y="0"/>
                      <a:pt x="217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4"/>
                      <a:pt x="0" y="94"/>
                      <a:pt x="0" y="94"/>
                    </a:cubicBezTo>
                    <a:cubicBezTo>
                      <a:pt x="2289" y="94"/>
                      <a:pt x="2289" y="94"/>
                      <a:pt x="2289" y="94"/>
                    </a:cubicBezTo>
                    <a:cubicBezTo>
                      <a:pt x="2418" y="94"/>
                      <a:pt x="2459" y="91"/>
                      <a:pt x="2486" y="81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1" name="Freeform 11"/>
              <p:cNvSpPr>
                <a:spLocks/>
              </p:cNvSpPr>
              <p:nvPr userDrawn="1"/>
            </p:nvSpPr>
            <p:spPr bwMode="auto">
              <a:xfrm>
                <a:off x="7893487" y="6110343"/>
                <a:ext cx="1251034" cy="601663"/>
              </a:xfrm>
              <a:custGeom>
                <a:avLst/>
                <a:gdLst>
                  <a:gd name="T0" fmla="*/ 331 w 394"/>
                  <a:gd name="T1" fmla="*/ 0 h 189"/>
                  <a:gd name="T2" fmla="*/ 0 w 394"/>
                  <a:gd name="T3" fmla="*/ 81 h 189"/>
                  <a:gd name="T4" fmla="*/ 327 w 394"/>
                  <a:gd name="T5" fmla="*/ 189 h 189"/>
                  <a:gd name="T6" fmla="*/ 394 w 394"/>
                  <a:gd name="T7" fmla="*/ 189 h 189"/>
                  <a:gd name="T8" fmla="*/ 394 w 394"/>
                  <a:gd name="T9" fmla="*/ 0 h 189"/>
                  <a:gd name="T10" fmla="*/ 331 w 394"/>
                  <a:gd name="T11" fmla="*/ 0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4" h="189">
                    <a:moveTo>
                      <a:pt x="331" y="0"/>
                    </a:moveTo>
                    <a:cubicBezTo>
                      <a:pt x="130" y="0"/>
                      <a:pt x="56" y="60"/>
                      <a:pt x="0" y="81"/>
                    </a:cubicBezTo>
                    <a:cubicBezTo>
                      <a:pt x="89" y="131"/>
                      <a:pt x="159" y="189"/>
                      <a:pt x="327" y="189"/>
                    </a:cubicBezTo>
                    <a:cubicBezTo>
                      <a:pt x="368" y="189"/>
                      <a:pt x="394" y="189"/>
                      <a:pt x="394" y="189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33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60000" y="1276350"/>
            <a:ext cx="7477125" cy="4559301"/>
          </a:xfrm>
        </p:spPr>
        <p:txBody>
          <a:bodyPr/>
          <a:lstStyle>
            <a:lvl1pPr>
              <a:spcAft>
                <a:spcPts val="0"/>
              </a:spcAft>
              <a:defRPr sz="4400" b="1">
                <a:solidFill>
                  <a:schemeClr val="accent1"/>
                </a:solidFill>
              </a:defRPr>
            </a:lvl1pPr>
            <a:lvl2pPr marL="0" indent="0">
              <a:lnSpc>
                <a:spcPct val="75000"/>
              </a:lnSpc>
              <a:spcAft>
                <a:spcPts val="850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buNone/>
              <a:defRPr sz="2200" b="1">
                <a:solidFill>
                  <a:srgbClr val="FFFFFF"/>
                </a:solidFill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3" name="Footer Placeholder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 + Collaborator log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0000" y="3123776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0000" y="4268888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9" name="Group 38"/>
          <p:cNvGrpSpPr/>
          <p:nvPr userDrawn="1"/>
        </p:nvGrpSpPr>
        <p:grpSpPr>
          <a:xfrm>
            <a:off x="-26988" y="357188"/>
            <a:ext cx="9199469" cy="6500812"/>
            <a:chOff x="-26988" y="357188"/>
            <a:chExt cx="9199469" cy="6500812"/>
          </a:xfrm>
        </p:grpSpPr>
        <p:grpSp>
          <p:nvGrpSpPr>
            <p:cNvPr id="2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26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7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8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29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0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1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2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3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4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5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6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37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grpSp>
          <p:nvGrpSpPr>
            <p:cNvPr id="38" name="Group 37"/>
            <p:cNvGrpSpPr/>
            <p:nvPr userDrawn="1"/>
          </p:nvGrpSpPr>
          <p:grpSpPr>
            <a:xfrm>
              <a:off x="1497" y="5500319"/>
              <a:ext cx="9170984" cy="1357681"/>
              <a:chOff x="1497" y="5500319"/>
              <a:chExt cx="9170984" cy="1357681"/>
            </a:xfrm>
          </p:grpSpPr>
          <p:sp>
            <p:nvSpPr>
              <p:cNvPr id="79" name="Rectangle 78"/>
              <p:cNvSpPr/>
              <p:nvPr userDrawn="1"/>
            </p:nvSpPr>
            <p:spPr>
              <a:xfrm>
                <a:off x="1497" y="5940320"/>
                <a:ext cx="9158377" cy="9176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42" name="Group 41"/>
              <p:cNvGrpSpPr/>
              <p:nvPr userDrawn="1"/>
            </p:nvGrpSpPr>
            <p:grpSpPr>
              <a:xfrm>
                <a:off x="1497" y="5500319"/>
                <a:ext cx="9170984" cy="996231"/>
                <a:chOff x="1497" y="5500319"/>
                <a:chExt cx="9170984" cy="996231"/>
              </a:xfrm>
            </p:grpSpPr>
            <p:sp>
              <p:nvSpPr>
                <p:cNvPr id="80" name="Freeform 7"/>
                <p:cNvSpPr>
                  <a:spLocks noEditPoints="1"/>
                </p:cNvSpPr>
                <p:nvPr userDrawn="1"/>
              </p:nvSpPr>
              <p:spPr bwMode="auto">
                <a:xfrm>
                  <a:off x="1497" y="5563679"/>
                  <a:ext cx="9170984" cy="932871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0" y="117"/>
                    </a:cxn>
                    <a:cxn ang="0">
                      <a:pos x="0" y="137"/>
                    </a:cxn>
                    <a:cxn ang="0">
                      <a:pos x="2030" y="137"/>
                    </a:cxn>
                    <a:cxn ang="0">
                      <a:pos x="2313" y="117"/>
                    </a:cxn>
                    <a:cxn ang="0">
                      <a:pos x="2880" y="0"/>
                    </a:cxn>
                    <a:cxn ang="0">
                      <a:pos x="2880" y="0"/>
                    </a:cxn>
                    <a:cxn ang="0">
                      <a:pos x="2880" y="117"/>
                    </a:cxn>
                    <a:cxn ang="0">
                      <a:pos x="2313" y="117"/>
                    </a:cxn>
                    <a:cxn ang="0">
                      <a:pos x="2784" y="293"/>
                    </a:cxn>
                    <a:cxn ang="0">
                      <a:pos x="2880" y="293"/>
                    </a:cxn>
                    <a:cxn ang="0">
                      <a:pos x="2880" y="0"/>
                    </a:cxn>
                  </a:cxnLst>
                  <a:rect l="0" t="0" r="r" b="b"/>
                  <a:pathLst>
                    <a:path w="2880" h="293">
                      <a:moveTo>
                        <a:pt x="2313" y="117"/>
                      </a:moveTo>
                      <a:cubicBezTo>
                        <a:pt x="0" y="117"/>
                        <a:pt x="0" y="117"/>
                        <a:pt x="0" y="117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030" y="137"/>
                        <a:pt x="2030" y="137"/>
                        <a:pt x="2030" y="137"/>
                      </a:cubicBezTo>
                      <a:cubicBezTo>
                        <a:pt x="2214" y="137"/>
                        <a:pt x="2274" y="132"/>
                        <a:pt x="2313" y="117"/>
                      </a:cubicBezTo>
                      <a:moveTo>
                        <a:pt x="2880" y="0"/>
                      </a:moveTo>
                      <a:cubicBezTo>
                        <a:pt x="2880" y="0"/>
                        <a:pt x="2880" y="0"/>
                        <a:pt x="2880" y="0"/>
                      </a:cubicBezTo>
                      <a:cubicBezTo>
                        <a:pt x="2880" y="117"/>
                        <a:pt x="2880" y="117"/>
                        <a:pt x="2880" y="117"/>
                      </a:cubicBezTo>
                      <a:cubicBezTo>
                        <a:pt x="2313" y="117"/>
                        <a:pt x="2313" y="117"/>
                        <a:pt x="2313" y="117"/>
                      </a:cubicBezTo>
                      <a:cubicBezTo>
                        <a:pt x="2411" y="197"/>
                        <a:pt x="2542" y="293"/>
                        <a:pt x="2784" y="293"/>
                      </a:cubicBezTo>
                      <a:cubicBezTo>
                        <a:pt x="2842" y="293"/>
                        <a:pt x="2880" y="293"/>
                        <a:pt x="2880" y="293"/>
                      </a:cubicBezTo>
                      <a:cubicBezTo>
                        <a:pt x="2880" y="0"/>
                        <a:pt x="2880" y="0"/>
                        <a:pt x="2880" y="0"/>
                      </a:cubicBezTo>
                    </a:path>
                  </a:pathLst>
                </a:custGeom>
                <a:solidFill>
                  <a:srgbClr val="BFBF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1" name="Freeform 8"/>
                <p:cNvSpPr>
                  <a:spLocks noEditPoints="1"/>
                </p:cNvSpPr>
                <p:nvPr userDrawn="1"/>
              </p:nvSpPr>
              <p:spPr bwMode="auto">
                <a:xfrm>
                  <a:off x="1497" y="5500319"/>
                  <a:ext cx="9170984" cy="435430"/>
                </a:xfrm>
                <a:custGeom>
                  <a:avLst/>
                  <a:gdLst/>
                  <a:ahLst/>
                  <a:cxnLst>
                    <a:cxn ang="0">
                      <a:pos x="2880" y="20"/>
                    </a:cxn>
                    <a:cxn ang="0">
                      <a:pos x="2789" y="20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880" y="137"/>
                    </a:cxn>
                    <a:cxn ang="0">
                      <a:pos x="2880" y="20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2313" y="137"/>
                    </a:cxn>
                    <a:cxn ang="0">
                      <a:pos x="1860" y="0"/>
                    </a:cxn>
                  </a:cxnLst>
                  <a:rect l="0" t="0" r="r" b="b"/>
                  <a:pathLst>
                    <a:path w="2880" h="137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880" y="137"/>
                        <a:pt x="2880" y="137"/>
                        <a:pt x="2880" y="137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2" name="Freeform 9"/>
                <p:cNvSpPr>
                  <a:spLocks/>
                </p:cNvSpPr>
                <p:nvPr userDrawn="1"/>
              </p:nvSpPr>
              <p:spPr bwMode="auto">
                <a:xfrm>
                  <a:off x="1497" y="5563679"/>
                  <a:ext cx="7365906" cy="432734"/>
                </a:xfrm>
                <a:custGeom>
                  <a:avLst/>
                  <a:gdLst/>
                  <a:ahLst/>
                  <a:cxnLst>
                    <a:cxn ang="0">
                      <a:pos x="2313" y="117"/>
                    </a:cxn>
                    <a:cxn ang="0">
                      <a:pos x="1860" y="0"/>
                    </a:cxn>
                    <a:cxn ang="0">
                      <a:pos x="0" y="0"/>
                    </a:cxn>
                    <a:cxn ang="0">
                      <a:pos x="0" y="136"/>
                    </a:cxn>
                    <a:cxn ang="0">
                      <a:pos x="2030" y="136"/>
                    </a:cxn>
                    <a:cxn ang="0">
                      <a:pos x="2313" y="117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  <p:sp>
              <p:nvSpPr>
                <p:cNvPr id="83" name="Freeform 10"/>
                <p:cNvSpPr>
                  <a:spLocks/>
                </p:cNvSpPr>
                <p:nvPr userDrawn="1"/>
              </p:nvSpPr>
              <p:spPr bwMode="auto">
                <a:xfrm>
                  <a:off x="7367402" y="5563679"/>
                  <a:ext cx="1805078" cy="869511"/>
                </a:xfrm>
                <a:custGeom>
                  <a:avLst/>
                  <a:gdLst/>
                  <a:ahLst/>
                  <a:cxnLst>
                    <a:cxn ang="0">
                      <a:pos x="476" y="0"/>
                    </a:cxn>
                    <a:cxn ang="0">
                      <a:pos x="0" y="117"/>
                    </a:cxn>
                    <a:cxn ang="0">
                      <a:pos x="471" y="273"/>
                    </a:cxn>
                    <a:cxn ang="0">
                      <a:pos x="567" y="273"/>
                    </a:cxn>
                    <a:cxn ang="0">
                      <a:pos x="567" y="0"/>
                    </a:cxn>
                    <a:cxn ang="0">
                      <a:pos x="476" y="0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AU"/>
                </a:p>
              </p:txBody>
            </p:sp>
          </p:grpSp>
          <p:pic>
            <p:nvPicPr>
              <p:cNvPr id="84" name="Picture 78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3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4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4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</p:grpSp>
      <p:sp>
        <p:nvSpPr>
          <p:cNvPr id="5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 descr="120512_PCMD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267" y="5589491"/>
            <a:ext cx="1039403" cy="813843"/>
          </a:xfrm>
          <a:prstGeom prst="rect">
            <a:avLst/>
          </a:prstGeom>
        </p:spPr>
      </p:pic>
      <p:pic>
        <p:nvPicPr>
          <p:cNvPr id="57" name="Picture 56" descr="120512_www-PCMDI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77" y="5782948"/>
            <a:ext cx="1422650" cy="20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30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60000" y="2866540"/>
            <a:ext cx="7469550" cy="72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360000" y="3712540"/>
            <a:ext cx="2772000" cy="1530000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1600" b="1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567"/>
              </a:spcAft>
              <a:buNone/>
              <a:defRPr sz="1600">
                <a:solidFill>
                  <a:srgbClr val="FFFFFF"/>
                </a:solidFill>
              </a:defRPr>
            </a:lvl2pPr>
            <a:lvl3pPr marL="266700" indent="-266700">
              <a:lnSpc>
                <a:spcPct val="90000"/>
              </a:lnSpc>
              <a:spcAft>
                <a:spcPts val="0"/>
              </a:spcAft>
              <a:buNone/>
              <a:tabLst>
                <a:tab pos="266700" algn="l"/>
              </a:tabLst>
              <a:defRPr sz="1600">
                <a:solidFill>
                  <a:srgbClr val="FFFFFF"/>
                </a:solidFill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3600000" y="3712540"/>
            <a:ext cx="2772000" cy="1530000"/>
          </a:xfrm>
        </p:spPr>
        <p:txBody>
          <a:bodyPr>
            <a:noAutofit/>
          </a:bodyPr>
          <a:lstStyle>
            <a:lvl1pPr marL="271463" indent="-271463">
              <a:lnSpc>
                <a:spcPct val="90000"/>
              </a:lnSpc>
              <a:spcAft>
                <a:spcPts val="0"/>
              </a:spcAft>
              <a:tabLst>
                <a:tab pos="355600" algn="l"/>
              </a:tabLst>
              <a:defRPr sz="1600" b="1">
                <a:solidFill>
                  <a:srgbClr val="FFFFFF"/>
                </a:solidFill>
              </a:defRPr>
            </a:lvl1pPr>
            <a:lvl2pPr marL="0" indent="0">
              <a:lnSpc>
                <a:spcPct val="90000"/>
              </a:lnSpc>
              <a:spcAft>
                <a:spcPts val="567"/>
              </a:spcAft>
              <a:buNone/>
              <a:defRPr sz="1600">
                <a:solidFill>
                  <a:srgbClr val="FFFFFF"/>
                </a:solidFill>
              </a:defRPr>
            </a:lvl2pPr>
            <a:lvl3pPr marL="271463" indent="-271463">
              <a:lnSpc>
                <a:spcPct val="90000"/>
              </a:lnSpc>
              <a:spcAft>
                <a:spcPts val="0"/>
              </a:spcAft>
              <a:buNone/>
              <a:tabLst>
                <a:tab pos="271463" algn="l"/>
              </a:tabLst>
              <a:defRPr lang="en-AU" sz="1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>
              <a:defRPr sz="1600">
                <a:solidFill>
                  <a:srgbClr val="FFFFFF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62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63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4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5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80" name="Picture 78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1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82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3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4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5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6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7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8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0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1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2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3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94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7" name="Picture 26" descr="120512_www-PCMDI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77" y="5782948"/>
            <a:ext cx="1422650" cy="204786"/>
          </a:xfrm>
          <a:prstGeom prst="rect">
            <a:avLst/>
          </a:prstGeom>
        </p:spPr>
      </p:pic>
      <p:pic>
        <p:nvPicPr>
          <p:cNvPr id="28" name="Picture 27" descr="120512_PCMDI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267" y="5590284"/>
            <a:ext cx="1039403" cy="8138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0000" y="4267725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itle 15"/>
          <p:cNvSpPr>
            <a:spLocks noGrp="1"/>
          </p:cNvSpPr>
          <p:nvPr>
            <p:ph type="title"/>
          </p:nvPr>
        </p:nvSpPr>
        <p:spPr>
          <a:xfrm>
            <a:off x="360000" y="3122613"/>
            <a:ext cx="8043863" cy="10800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 smtClean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608" y="5500319"/>
            <a:ext cx="9167813" cy="996950"/>
            <a:chOff x="608" y="5500319"/>
            <a:chExt cx="9167813" cy="996950"/>
          </a:xfrm>
        </p:grpSpPr>
        <p:grpSp>
          <p:nvGrpSpPr>
            <p:cNvPr id="24" name="Group 22"/>
            <p:cNvGrpSpPr>
              <a:grpSpLocks/>
            </p:cNvGrpSpPr>
            <p:nvPr userDrawn="1"/>
          </p:nvGrpSpPr>
          <p:grpSpPr bwMode="auto">
            <a:xfrm>
              <a:off x="608" y="5500319"/>
              <a:ext cx="9167813" cy="996950"/>
              <a:chOff x="-7938" y="5668963"/>
              <a:chExt cx="9167813" cy="996950"/>
            </a:xfrm>
          </p:grpSpPr>
          <p:sp>
            <p:nvSpPr>
              <p:cNvPr id="25" name="Freeform 11"/>
              <p:cNvSpPr>
                <a:spLocks noEditPoints="1"/>
              </p:cNvSpPr>
              <p:nvPr userDrawn="1"/>
            </p:nvSpPr>
            <p:spPr bwMode="auto">
              <a:xfrm>
                <a:off x="-7938" y="5668963"/>
                <a:ext cx="9167813" cy="996950"/>
              </a:xfrm>
              <a:custGeom>
                <a:avLst/>
                <a:gdLst>
                  <a:gd name="T0" fmla="*/ 2880 w 2880"/>
                  <a:gd name="T1" fmla="*/ 20 h 313"/>
                  <a:gd name="T2" fmla="*/ 2789 w 2880"/>
                  <a:gd name="T3" fmla="*/ 20 h 313"/>
                  <a:gd name="T4" fmla="*/ 2313 w 2880"/>
                  <a:gd name="T5" fmla="*/ 137 h 313"/>
                  <a:gd name="T6" fmla="*/ 2784 w 2880"/>
                  <a:gd name="T7" fmla="*/ 313 h 313"/>
                  <a:gd name="T8" fmla="*/ 2880 w 2880"/>
                  <a:gd name="T9" fmla="*/ 313 h 313"/>
                  <a:gd name="T10" fmla="*/ 2880 w 2880"/>
                  <a:gd name="T11" fmla="*/ 20 h 313"/>
                  <a:gd name="T12" fmla="*/ 1860 w 2880"/>
                  <a:gd name="T13" fmla="*/ 0 h 313"/>
                  <a:gd name="T14" fmla="*/ 0 w 2880"/>
                  <a:gd name="T15" fmla="*/ 0 h 313"/>
                  <a:gd name="T16" fmla="*/ 0 w 2880"/>
                  <a:gd name="T17" fmla="*/ 157 h 313"/>
                  <a:gd name="T18" fmla="*/ 2030 w 2880"/>
                  <a:gd name="T19" fmla="*/ 157 h 313"/>
                  <a:gd name="T20" fmla="*/ 2313 w 2880"/>
                  <a:gd name="T21" fmla="*/ 137 h 313"/>
                  <a:gd name="T22" fmla="*/ 2313 w 2880"/>
                  <a:gd name="T23" fmla="*/ 137 h 313"/>
                  <a:gd name="T24" fmla="*/ 2313 w 2880"/>
                  <a:gd name="T25" fmla="*/ 137 h 313"/>
                  <a:gd name="T26" fmla="*/ 1860 w 2880"/>
                  <a:gd name="T27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880" h="313">
                    <a:moveTo>
                      <a:pt x="2880" y="20"/>
                    </a:moveTo>
                    <a:cubicBezTo>
                      <a:pt x="2789" y="20"/>
                      <a:pt x="2789" y="20"/>
                      <a:pt x="2789" y="20"/>
                    </a:cubicBezTo>
                    <a:cubicBezTo>
                      <a:pt x="2500" y="20"/>
                      <a:pt x="2393" y="107"/>
                      <a:pt x="2313" y="137"/>
                    </a:cubicBezTo>
                    <a:cubicBezTo>
                      <a:pt x="2411" y="217"/>
                      <a:pt x="2542" y="313"/>
                      <a:pt x="2784" y="313"/>
                    </a:cubicBezTo>
                    <a:cubicBezTo>
                      <a:pt x="2842" y="313"/>
                      <a:pt x="2880" y="313"/>
                      <a:pt x="2880" y="313"/>
                    </a:cubicBezTo>
                    <a:cubicBezTo>
                      <a:pt x="2880" y="20"/>
                      <a:pt x="2880" y="20"/>
                      <a:pt x="2880" y="20"/>
                    </a:cubicBezTo>
                    <a:moveTo>
                      <a:pt x="186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2030" y="157"/>
                      <a:pt x="2030" y="157"/>
                      <a:pt x="2030" y="157"/>
                    </a:cubicBezTo>
                    <a:cubicBezTo>
                      <a:pt x="2214" y="157"/>
                      <a:pt x="2274" y="152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313" y="137"/>
                      <a:pt x="2313" y="137"/>
                      <a:pt x="2313" y="137"/>
                    </a:cubicBezTo>
                    <a:cubicBezTo>
                      <a:pt x="2216" y="57"/>
                      <a:pt x="2053" y="0"/>
                      <a:pt x="1860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5" name="Freeform 24"/>
              <p:cNvSpPr>
                <a:spLocks/>
              </p:cNvSpPr>
              <p:nvPr userDrawn="1"/>
            </p:nvSpPr>
            <p:spPr bwMode="auto">
              <a:xfrm>
                <a:off x="-7938" y="5732463"/>
                <a:ext cx="7362826" cy="433387"/>
              </a:xfrm>
              <a:custGeom>
                <a:avLst/>
                <a:gdLst>
                  <a:gd name="T0" fmla="*/ 2313 w 2313"/>
                  <a:gd name="T1" fmla="*/ 117 h 136"/>
                  <a:gd name="T2" fmla="*/ 1860 w 2313"/>
                  <a:gd name="T3" fmla="*/ 0 h 136"/>
                  <a:gd name="T4" fmla="*/ 0 w 2313"/>
                  <a:gd name="T5" fmla="*/ 0 h 136"/>
                  <a:gd name="T6" fmla="*/ 0 w 2313"/>
                  <a:gd name="T7" fmla="*/ 136 h 136"/>
                  <a:gd name="T8" fmla="*/ 2030 w 2313"/>
                  <a:gd name="T9" fmla="*/ 136 h 136"/>
                  <a:gd name="T10" fmla="*/ 2313 w 2313"/>
                  <a:gd name="T11" fmla="*/ 117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3" h="136">
                    <a:moveTo>
                      <a:pt x="2313" y="117"/>
                    </a:moveTo>
                    <a:cubicBezTo>
                      <a:pt x="2204" y="55"/>
                      <a:pt x="2053" y="0"/>
                      <a:pt x="186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36"/>
                      <a:pt x="0" y="136"/>
                      <a:pt x="0" y="136"/>
                    </a:cubicBezTo>
                    <a:cubicBezTo>
                      <a:pt x="2030" y="136"/>
                      <a:pt x="2030" y="136"/>
                      <a:pt x="2030" y="136"/>
                    </a:cubicBezTo>
                    <a:cubicBezTo>
                      <a:pt x="2214" y="136"/>
                      <a:pt x="2274" y="132"/>
                      <a:pt x="2313" y="11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46" name="Freeform 25"/>
              <p:cNvSpPr>
                <a:spLocks/>
              </p:cNvSpPr>
              <p:nvPr userDrawn="1"/>
            </p:nvSpPr>
            <p:spPr bwMode="auto">
              <a:xfrm>
                <a:off x="7354888" y="5732463"/>
                <a:ext cx="1804987" cy="869950"/>
              </a:xfrm>
              <a:custGeom>
                <a:avLst/>
                <a:gdLst>
                  <a:gd name="T0" fmla="*/ 476 w 567"/>
                  <a:gd name="T1" fmla="*/ 0 h 273"/>
                  <a:gd name="T2" fmla="*/ 0 w 567"/>
                  <a:gd name="T3" fmla="*/ 117 h 273"/>
                  <a:gd name="T4" fmla="*/ 471 w 567"/>
                  <a:gd name="T5" fmla="*/ 273 h 273"/>
                  <a:gd name="T6" fmla="*/ 567 w 567"/>
                  <a:gd name="T7" fmla="*/ 273 h 273"/>
                  <a:gd name="T8" fmla="*/ 567 w 567"/>
                  <a:gd name="T9" fmla="*/ 0 h 273"/>
                  <a:gd name="T10" fmla="*/ 476 w 567"/>
                  <a:gd name="T11" fmla="*/ 0 h 2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67" h="273">
                    <a:moveTo>
                      <a:pt x="476" y="0"/>
                    </a:moveTo>
                    <a:cubicBezTo>
                      <a:pt x="187" y="0"/>
                      <a:pt x="80" y="87"/>
                      <a:pt x="0" y="117"/>
                    </a:cubicBezTo>
                    <a:cubicBezTo>
                      <a:pt x="128" y="190"/>
                      <a:pt x="229" y="273"/>
                      <a:pt x="471" y="273"/>
                    </a:cubicBezTo>
                    <a:cubicBezTo>
                      <a:pt x="529" y="273"/>
                      <a:pt x="567" y="273"/>
                      <a:pt x="567" y="273"/>
                    </a:cubicBezTo>
                    <a:cubicBezTo>
                      <a:pt x="567" y="0"/>
                      <a:pt x="567" y="0"/>
                      <a:pt x="567" y="0"/>
                    </a:cubicBezTo>
                    <a:lnTo>
                      <a:pt x="47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  <p:pic>
          <p:nvPicPr>
            <p:cNvPr id="23" name="Picture 78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169275" y="5675743"/>
              <a:ext cx="655638" cy="655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2" name="Group 19"/>
            <p:cNvGrpSpPr/>
            <p:nvPr userDrawn="1"/>
          </p:nvGrpSpPr>
          <p:grpSpPr>
            <a:xfrm>
              <a:off x="360000" y="5807505"/>
              <a:ext cx="814388" cy="95250"/>
              <a:chOff x="3495675" y="5969000"/>
              <a:chExt cx="814388" cy="95250"/>
            </a:xfrm>
            <a:solidFill>
              <a:schemeClr val="accent1"/>
            </a:solidFill>
          </p:grpSpPr>
          <p:sp>
            <p:nvSpPr>
              <p:cNvPr id="53" name="Freeform 26"/>
              <p:cNvSpPr>
                <a:spLocks/>
              </p:cNvSpPr>
              <p:nvPr/>
            </p:nvSpPr>
            <p:spPr bwMode="auto">
              <a:xfrm>
                <a:off x="34956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1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1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4" name="Freeform 27"/>
              <p:cNvSpPr>
                <a:spLocks/>
              </p:cNvSpPr>
              <p:nvPr/>
            </p:nvSpPr>
            <p:spPr bwMode="auto">
              <a:xfrm>
                <a:off x="360362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8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3711575" y="5997575"/>
                <a:ext cx="98425" cy="66675"/>
              </a:xfrm>
              <a:custGeom>
                <a:avLst/>
                <a:gdLst>
                  <a:gd name="T0" fmla="*/ 31 w 31"/>
                  <a:gd name="T1" fmla="*/ 0 h 21"/>
                  <a:gd name="T2" fmla="*/ 25 w 31"/>
                  <a:gd name="T3" fmla="*/ 21 h 21"/>
                  <a:gd name="T4" fmla="*/ 19 w 31"/>
                  <a:gd name="T5" fmla="*/ 21 h 21"/>
                  <a:gd name="T6" fmla="*/ 16 w 31"/>
                  <a:gd name="T7" fmla="*/ 9 h 21"/>
                  <a:gd name="T8" fmla="*/ 15 w 31"/>
                  <a:gd name="T9" fmla="*/ 7 h 21"/>
                  <a:gd name="T10" fmla="*/ 15 w 31"/>
                  <a:gd name="T11" fmla="*/ 7 h 21"/>
                  <a:gd name="T12" fmla="*/ 15 w 31"/>
                  <a:gd name="T13" fmla="*/ 9 h 21"/>
                  <a:gd name="T14" fmla="*/ 12 w 31"/>
                  <a:gd name="T15" fmla="*/ 21 h 21"/>
                  <a:gd name="T16" fmla="*/ 6 w 31"/>
                  <a:gd name="T17" fmla="*/ 21 h 21"/>
                  <a:gd name="T18" fmla="*/ 0 w 31"/>
                  <a:gd name="T19" fmla="*/ 0 h 21"/>
                  <a:gd name="T20" fmla="*/ 5 w 31"/>
                  <a:gd name="T21" fmla="*/ 0 h 21"/>
                  <a:gd name="T22" fmla="*/ 8 w 31"/>
                  <a:gd name="T23" fmla="*/ 13 h 21"/>
                  <a:gd name="T24" fmla="*/ 9 w 31"/>
                  <a:gd name="T25" fmla="*/ 16 h 21"/>
                  <a:gd name="T26" fmla="*/ 9 w 31"/>
                  <a:gd name="T27" fmla="*/ 16 h 21"/>
                  <a:gd name="T28" fmla="*/ 10 w 31"/>
                  <a:gd name="T29" fmla="*/ 13 h 21"/>
                  <a:gd name="T30" fmla="*/ 13 w 31"/>
                  <a:gd name="T31" fmla="*/ 0 h 21"/>
                  <a:gd name="T32" fmla="*/ 18 w 31"/>
                  <a:gd name="T33" fmla="*/ 0 h 21"/>
                  <a:gd name="T34" fmla="*/ 22 w 31"/>
                  <a:gd name="T35" fmla="*/ 13 h 21"/>
                  <a:gd name="T36" fmla="*/ 22 w 31"/>
                  <a:gd name="T37" fmla="*/ 16 h 21"/>
                  <a:gd name="T38" fmla="*/ 22 w 31"/>
                  <a:gd name="T39" fmla="*/ 16 h 21"/>
                  <a:gd name="T40" fmla="*/ 23 w 31"/>
                  <a:gd name="T41" fmla="*/ 12 h 21"/>
                  <a:gd name="T42" fmla="*/ 26 w 31"/>
                  <a:gd name="T43" fmla="*/ 0 h 21"/>
                  <a:gd name="T44" fmla="*/ 31 w 31"/>
                  <a:gd name="T4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21">
                    <a:moveTo>
                      <a:pt x="31" y="0"/>
                    </a:moveTo>
                    <a:cubicBezTo>
                      <a:pt x="29" y="7"/>
                      <a:pt x="27" y="14"/>
                      <a:pt x="25" y="21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2" y="21"/>
                      <a:pt x="12" y="21"/>
                      <a:pt x="12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4" y="14"/>
                      <a:pt x="2" y="7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6" y="5"/>
                      <a:pt x="7" y="9"/>
                      <a:pt x="8" y="13"/>
                    </a:cubicBezTo>
                    <a:cubicBezTo>
                      <a:pt x="9" y="14"/>
                      <a:pt x="9" y="15"/>
                      <a:pt x="9" y="1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3" y="15"/>
                      <a:pt x="23" y="13"/>
                      <a:pt x="23" y="12"/>
                    </a:cubicBezTo>
                    <a:cubicBezTo>
                      <a:pt x="24" y="8"/>
                      <a:pt x="25" y="4"/>
                      <a:pt x="26" y="0"/>
                    </a:cubicBez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6" name="Oval 29"/>
              <p:cNvSpPr>
                <a:spLocks noChangeArrowheads="1"/>
              </p:cNvSpPr>
              <p:nvPr/>
            </p:nvSpPr>
            <p:spPr bwMode="auto">
              <a:xfrm>
                <a:off x="3819525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7" name="Freeform 30"/>
              <p:cNvSpPr>
                <a:spLocks/>
              </p:cNvSpPr>
              <p:nvPr/>
            </p:nvSpPr>
            <p:spPr bwMode="auto">
              <a:xfrm>
                <a:off x="3851275" y="5997575"/>
                <a:ext cx="50800" cy="66675"/>
              </a:xfrm>
              <a:custGeom>
                <a:avLst/>
                <a:gdLst>
                  <a:gd name="T0" fmla="*/ 16 w 16"/>
                  <a:gd name="T1" fmla="*/ 20 h 21"/>
                  <a:gd name="T2" fmla="*/ 10 w 16"/>
                  <a:gd name="T3" fmla="*/ 21 h 21"/>
                  <a:gd name="T4" fmla="*/ 0 w 16"/>
                  <a:gd name="T5" fmla="*/ 11 h 21"/>
                  <a:gd name="T6" fmla="*/ 10 w 16"/>
                  <a:gd name="T7" fmla="*/ 0 h 21"/>
                  <a:gd name="T8" fmla="*/ 16 w 16"/>
                  <a:gd name="T9" fmla="*/ 1 h 21"/>
                  <a:gd name="T10" fmla="*/ 14 w 16"/>
                  <a:gd name="T11" fmla="*/ 5 h 21"/>
                  <a:gd name="T12" fmla="*/ 11 w 16"/>
                  <a:gd name="T13" fmla="*/ 4 h 21"/>
                  <a:gd name="T14" fmla="*/ 6 w 16"/>
                  <a:gd name="T15" fmla="*/ 10 h 21"/>
                  <a:gd name="T16" fmla="*/ 11 w 16"/>
                  <a:gd name="T17" fmla="*/ 17 h 21"/>
                  <a:gd name="T18" fmla="*/ 15 w 16"/>
                  <a:gd name="T19" fmla="*/ 16 h 21"/>
                  <a:gd name="T20" fmla="*/ 16 w 16"/>
                  <a:gd name="T21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6" h="21">
                    <a:moveTo>
                      <a:pt x="16" y="20"/>
                    </a:moveTo>
                    <a:cubicBezTo>
                      <a:pt x="14" y="21"/>
                      <a:pt x="12" y="21"/>
                      <a:pt x="10" y="21"/>
                    </a:cubicBez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4" y="0"/>
                      <a:pt x="10" y="0"/>
                    </a:cubicBezTo>
                    <a:cubicBezTo>
                      <a:pt x="12" y="0"/>
                      <a:pt x="14" y="0"/>
                      <a:pt x="16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4"/>
                      <a:pt x="12" y="4"/>
                      <a:pt x="11" y="4"/>
                    </a:cubicBezTo>
                    <a:cubicBezTo>
                      <a:pt x="7" y="4"/>
                      <a:pt x="6" y="6"/>
                      <a:pt x="6" y="10"/>
                    </a:cubicBezTo>
                    <a:cubicBezTo>
                      <a:pt x="6" y="15"/>
                      <a:pt x="7" y="17"/>
                      <a:pt x="11" y="17"/>
                    </a:cubicBezTo>
                    <a:cubicBezTo>
                      <a:pt x="12" y="17"/>
                      <a:pt x="14" y="17"/>
                      <a:pt x="15" y="16"/>
                    </a:cubicBezTo>
                    <a:lnTo>
                      <a:pt x="16" y="20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8" name="Freeform 31"/>
              <p:cNvSpPr>
                <a:spLocks/>
              </p:cNvSpPr>
              <p:nvPr/>
            </p:nvSpPr>
            <p:spPr bwMode="auto">
              <a:xfrm>
                <a:off x="3911600" y="5997575"/>
                <a:ext cx="47625" cy="66675"/>
              </a:xfrm>
              <a:custGeom>
                <a:avLst/>
                <a:gdLst>
                  <a:gd name="T0" fmla="*/ 6 w 15"/>
                  <a:gd name="T1" fmla="*/ 21 h 21"/>
                  <a:gd name="T2" fmla="*/ 0 w 15"/>
                  <a:gd name="T3" fmla="*/ 20 h 21"/>
                  <a:gd name="T4" fmla="*/ 1 w 15"/>
                  <a:gd name="T5" fmla="*/ 16 h 21"/>
                  <a:gd name="T6" fmla="*/ 6 w 15"/>
                  <a:gd name="T7" fmla="*/ 17 h 21"/>
                  <a:gd name="T8" fmla="*/ 9 w 15"/>
                  <a:gd name="T9" fmla="*/ 15 h 21"/>
                  <a:gd name="T10" fmla="*/ 6 w 15"/>
                  <a:gd name="T11" fmla="*/ 12 h 21"/>
                  <a:gd name="T12" fmla="*/ 0 w 15"/>
                  <a:gd name="T13" fmla="*/ 6 h 21"/>
                  <a:gd name="T14" fmla="*/ 8 w 15"/>
                  <a:gd name="T15" fmla="*/ 0 h 21"/>
                  <a:gd name="T16" fmla="*/ 13 w 15"/>
                  <a:gd name="T17" fmla="*/ 0 h 21"/>
                  <a:gd name="T18" fmla="*/ 13 w 15"/>
                  <a:gd name="T19" fmla="*/ 4 h 21"/>
                  <a:gd name="T20" fmla="*/ 9 w 15"/>
                  <a:gd name="T21" fmla="*/ 4 h 21"/>
                  <a:gd name="T22" fmla="*/ 6 w 15"/>
                  <a:gd name="T23" fmla="*/ 6 h 21"/>
                  <a:gd name="T24" fmla="*/ 9 w 15"/>
                  <a:gd name="T25" fmla="*/ 9 h 21"/>
                  <a:gd name="T26" fmla="*/ 15 w 15"/>
                  <a:gd name="T27" fmla="*/ 14 h 21"/>
                  <a:gd name="T28" fmla="*/ 6 w 15"/>
                  <a:gd name="T29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" h="21">
                    <a:moveTo>
                      <a:pt x="6" y="21"/>
                    </a:moveTo>
                    <a:cubicBezTo>
                      <a:pt x="4" y="21"/>
                      <a:pt x="2" y="21"/>
                      <a:pt x="0" y="20"/>
                    </a:cubicBezTo>
                    <a:cubicBezTo>
                      <a:pt x="1" y="16"/>
                      <a:pt x="1" y="16"/>
                      <a:pt x="1" y="16"/>
                    </a:cubicBezTo>
                    <a:cubicBezTo>
                      <a:pt x="3" y="17"/>
                      <a:pt x="5" y="17"/>
                      <a:pt x="6" y="17"/>
                    </a:cubicBezTo>
                    <a:cubicBezTo>
                      <a:pt x="8" y="17"/>
                      <a:pt x="9" y="16"/>
                      <a:pt x="9" y="15"/>
                    </a:cubicBezTo>
                    <a:cubicBezTo>
                      <a:pt x="9" y="14"/>
                      <a:pt x="8" y="13"/>
                      <a:pt x="6" y="12"/>
                    </a:cubicBezTo>
                    <a:cubicBezTo>
                      <a:pt x="3" y="11"/>
                      <a:pt x="0" y="10"/>
                      <a:pt x="0" y="6"/>
                    </a:cubicBezTo>
                    <a:cubicBezTo>
                      <a:pt x="0" y="2"/>
                      <a:pt x="3" y="0"/>
                      <a:pt x="8" y="0"/>
                    </a:cubicBezTo>
                    <a:cubicBezTo>
                      <a:pt x="10" y="0"/>
                      <a:pt x="12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1" y="4"/>
                      <a:pt x="10" y="4"/>
                      <a:pt x="9" y="4"/>
                    </a:cubicBezTo>
                    <a:cubicBezTo>
                      <a:pt x="6" y="4"/>
                      <a:pt x="6" y="5"/>
                      <a:pt x="6" y="6"/>
                    </a:cubicBezTo>
                    <a:cubicBezTo>
                      <a:pt x="6" y="7"/>
                      <a:pt x="7" y="8"/>
                      <a:pt x="9" y="9"/>
                    </a:cubicBezTo>
                    <a:cubicBezTo>
                      <a:pt x="13" y="10"/>
                      <a:pt x="15" y="11"/>
                      <a:pt x="15" y="14"/>
                    </a:cubicBezTo>
                    <a:cubicBezTo>
                      <a:pt x="15" y="18"/>
                      <a:pt x="11" y="21"/>
                      <a:pt x="6" y="21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59" name="Freeform 32"/>
              <p:cNvSpPr>
                <a:spLocks noEditPoints="1"/>
              </p:cNvSpPr>
              <p:nvPr/>
            </p:nvSpPr>
            <p:spPr bwMode="auto">
              <a:xfrm>
                <a:off x="3965575" y="5969000"/>
                <a:ext cx="28575" cy="95250"/>
              </a:xfrm>
              <a:custGeom>
                <a:avLst/>
                <a:gdLst>
                  <a:gd name="T0" fmla="*/ 4 w 9"/>
                  <a:gd name="T1" fmla="*/ 30 h 30"/>
                  <a:gd name="T2" fmla="*/ 4 w 9"/>
                  <a:gd name="T3" fmla="*/ 13 h 30"/>
                  <a:gd name="T4" fmla="*/ 0 w 9"/>
                  <a:gd name="T5" fmla="*/ 13 h 30"/>
                  <a:gd name="T6" fmla="*/ 0 w 9"/>
                  <a:gd name="T7" fmla="*/ 9 h 30"/>
                  <a:gd name="T8" fmla="*/ 9 w 9"/>
                  <a:gd name="T9" fmla="*/ 9 h 30"/>
                  <a:gd name="T10" fmla="*/ 9 w 9"/>
                  <a:gd name="T11" fmla="*/ 30 h 30"/>
                  <a:gd name="T12" fmla="*/ 4 w 9"/>
                  <a:gd name="T13" fmla="*/ 30 h 30"/>
                  <a:gd name="T14" fmla="*/ 6 w 9"/>
                  <a:gd name="T15" fmla="*/ 6 h 30"/>
                  <a:gd name="T16" fmla="*/ 3 w 9"/>
                  <a:gd name="T17" fmla="*/ 3 h 30"/>
                  <a:gd name="T18" fmla="*/ 6 w 9"/>
                  <a:gd name="T19" fmla="*/ 0 h 30"/>
                  <a:gd name="T20" fmla="*/ 9 w 9"/>
                  <a:gd name="T21" fmla="*/ 3 h 30"/>
                  <a:gd name="T22" fmla="*/ 6 w 9"/>
                  <a:gd name="T23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" h="30">
                    <a:moveTo>
                      <a:pt x="4" y="30"/>
                    </a:moveTo>
                    <a:cubicBezTo>
                      <a:pt x="4" y="13"/>
                      <a:pt x="4" y="13"/>
                      <a:pt x="4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9" y="30"/>
                      <a:pt x="9" y="30"/>
                      <a:pt x="9" y="30"/>
                    </a:cubicBezTo>
                    <a:lnTo>
                      <a:pt x="4" y="30"/>
                    </a:lnTo>
                    <a:close/>
                    <a:moveTo>
                      <a:pt x="6" y="6"/>
                    </a:moveTo>
                    <a:cubicBezTo>
                      <a:pt x="4" y="6"/>
                      <a:pt x="3" y="5"/>
                      <a:pt x="3" y="3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9" y="1"/>
                      <a:pt x="9" y="3"/>
                    </a:cubicBezTo>
                    <a:cubicBezTo>
                      <a:pt x="9" y="5"/>
                      <a:pt x="8" y="6"/>
                      <a:pt x="6" y="6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>
                <a:off x="4013200" y="5997575"/>
                <a:ext cx="39687" cy="66675"/>
              </a:xfrm>
              <a:custGeom>
                <a:avLst/>
                <a:gdLst>
                  <a:gd name="T0" fmla="*/ 11 w 12"/>
                  <a:gd name="T1" fmla="*/ 5 h 21"/>
                  <a:gd name="T2" fmla="*/ 9 w 12"/>
                  <a:gd name="T3" fmla="*/ 5 h 21"/>
                  <a:gd name="T4" fmla="*/ 5 w 12"/>
                  <a:gd name="T5" fmla="*/ 8 h 21"/>
                  <a:gd name="T6" fmla="*/ 5 w 12"/>
                  <a:gd name="T7" fmla="*/ 21 h 21"/>
                  <a:gd name="T8" fmla="*/ 0 w 12"/>
                  <a:gd name="T9" fmla="*/ 21 h 21"/>
                  <a:gd name="T10" fmla="*/ 0 w 12"/>
                  <a:gd name="T11" fmla="*/ 0 h 21"/>
                  <a:gd name="T12" fmla="*/ 4 w 12"/>
                  <a:gd name="T13" fmla="*/ 0 h 21"/>
                  <a:gd name="T14" fmla="*/ 4 w 12"/>
                  <a:gd name="T15" fmla="*/ 4 h 21"/>
                  <a:gd name="T16" fmla="*/ 10 w 12"/>
                  <a:gd name="T17" fmla="*/ 0 h 21"/>
                  <a:gd name="T18" fmla="*/ 12 w 12"/>
                  <a:gd name="T19" fmla="*/ 0 h 21"/>
                  <a:gd name="T20" fmla="*/ 11 w 12"/>
                  <a:gd name="T21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" h="21">
                    <a:moveTo>
                      <a:pt x="11" y="5"/>
                    </a:moveTo>
                    <a:cubicBezTo>
                      <a:pt x="11" y="5"/>
                      <a:pt x="10" y="5"/>
                      <a:pt x="9" y="5"/>
                    </a:cubicBezTo>
                    <a:cubicBezTo>
                      <a:pt x="8" y="5"/>
                      <a:pt x="7" y="6"/>
                      <a:pt x="5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1" y="0"/>
                      <a:pt x="11" y="0"/>
                      <a:pt x="12" y="0"/>
                    </a:cubicBezTo>
                    <a:lnTo>
                      <a:pt x="11" y="5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1" name="Freeform 34"/>
              <p:cNvSpPr>
                <a:spLocks noEditPoints="1"/>
              </p:cNvSpPr>
              <p:nvPr/>
            </p:nvSpPr>
            <p:spPr bwMode="auto">
              <a:xfrm>
                <a:off x="4062413" y="5997575"/>
                <a:ext cx="66675" cy="66675"/>
              </a:xfrm>
              <a:custGeom>
                <a:avLst/>
                <a:gdLst>
                  <a:gd name="T0" fmla="*/ 10 w 21"/>
                  <a:gd name="T1" fmla="*/ 21 h 21"/>
                  <a:gd name="T2" fmla="*/ 0 w 21"/>
                  <a:gd name="T3" fmla="*/ 11 h 21"/>
                  <a:gd name="T4" fmla="*/ 10 w 21"/>
                  <a:gd name="T5" fmla="*/ 0 h 21"/>
                  <a:gd name="T6" fmla="*/ 21 w 21"/>
                  <a:gd name="T7" fmla="*/ 10 h 21"/>
                  <a:gd name="T8" fmla="*/ 10 w 21"/>
                  <a:gd name="T9" fmla="*/ 21 h 21"/>
                  <a:gd name="T10" fmla="*/ 10 w 21"/>
                  <a:gd name="T11" fmla="*/ 4 h 21"/>
                  <a:gd name="T12" fmla="*/ 5 w 21"/>
                  <a:gd name="T13" fmla="*/ 10 h 21"/>
                  <a:gd name="T14" fmla="*/ 10 w 21"/>
                  <a:gd name="T15" fmla="*/ 17 h 21"/>
                  <a:gd name="T16" fmla="*/ 15 w 21"/>
                  <a:gd name="T17" fmla="*/ 11 h 21"/>
                  <a:gd name="T18" fmla="*/ 10 w 21"/>
                  <a:gd name="T1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21">
                    <a:moveTo>
                      <a:pt x="10" y="21"/>
                    </a:moveTo>
                    <a:cubicBezTo>
                      <a:pt x="3" y="21"/>
                      <a:pt x="0" y="17"/>
                      <a:pt x="0" y="11"/>
                    </a:cubicBezTo>
                    <a:cubicBezTo>
                      <a:pt x="0" y="4"/>
                      <a:pt x="3" y="0"/>
                      <a:pt x="10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7"/>
                      <a:pt x="17" y="21"/>
                      <a:pt x="10" y="21"/>
                    </a:cubicBezTo>
                    <a:moveTo>
                      <a:pt x="10" y="4"/>
                    </a:moveTo>
                    <a:cubicBezTo>
                      <a:pt x="7" y="4"/>
                      <a:pt x="5" y="7"/>
                      <a:pt x="5" y="10"/>
                    </a:cubicBezTo>
                    <a:cubicBezTo>
                      <a:pt x="5" y="14"/>
                      <a:pt x="6" y="17"/>
                      <a:pt x="10" y="17"/>
                    </a:cubicBezTo>
                    <a:cubicBezTo>
                      <a:pt x="14" y="17"/>
                      <a:pt x="15" y="14"/>
                      <a:pt x="15" y="11"/>
                    </a:cubicBezTo>
                    <a:cubicBezTo>
                      <a:pt x="15" y="6"/>
                      <a:pt x="14" y="4"/>
                      <a:pt x="10" y="4"/>
                    </a:cubicBezTo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2" name="Oval 35"/>
              <p:cNvSpPr>
                <a:spLocks noChangeArrowheads="1"/>
              </p:cNvSpPr>
              <p:nvPr/>
            </p:nvSpPr>
            <p:spPr bwMode="auto">
              <a:xfrm>
                <a:off x="4141788" y="6042025"/>
                <a:ext cx="19050" cy="22225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3" name="Freeform 36"/>
              <p:cNvSpPr>
                <a:spLocks noEditPoints="1"/>
              </p:cNvSpPr>
              <p:nvPr/>
            </p:nvSpPr>
            <p:spPr bwMode="auto">
              <a:xfrm>
                <a:off x="41767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3 w 18"/>
                  <a:gd name="T3" fmla="*/ 19 h 21"/>
                  <a:gd name="T4" fmla="*/ 7 w 18"/>
                  <a:gd name="T5" fmla="*/ 21 h 21"/>
                  <a:gd name="T6" fmla="*/ 0 w 18"/>
                  <a:gd name="T7" fmla="*/ 15 h 21"/>
                  <a:gd name="T8" fmla="*/ 10 w 18"/>
                  <a:gd name="T9" fmla="*/ 8 h 21"/>
                  <a:gd name="T10" fmla="*/ 13 w 18"/>
                  <a:gd name="T11" fmla="*/ 8 h 21"/>
                  <a:gd name="T12" fmla="*/ 13 w 18"/>
                  <a:gd name="T13" fmla="*/ 7 h 21"/>
                  <a:gd name="T14" fmla="*/ 8 w 18"/>
                  <a:gd name="T15" fmla="*/ 4 h 21"/>
                  <a:gd name="T16" fmla="*/ 2 w 18"/>
                  <a:gd name="T17" fmla="*/ 5 h 21"/>
                  <a:gd name="T18" fmla="*/ 2 w 18"/>
                  <a:gd name="T19" fmla="*/ 1 h 21"/>
                  <a:gd name="T20" fmla="*/ 9 w 18"/>
                  <a:gd name="T21" fmla="*/ 0 h 21"/>
                  <a:gd name="T22" fmla="*/ 18 w 18"/>
                  <a:gd name="T23" fmla="*/ 7 h 21"/>
                  <a:gd name="T24" fmla="*/ 18 w 18"/>
                  <a:gd name="T25" fmla="*/ 21 h 21"/>
                  <a:gd name="T26" fmla="*/ 14 w 18"/>
                  <a:gd name="T27" fmla="*/ 21 h 21"/>
                  <a:gd name="T28" fmla="*/ 13 w 18"/>
                  <a:gd name="T29" fmla="*/ 12 h 21"/>
                  <a:gd name="T30" fmla="*/ 10 w 18"/>
                  <a:gd name="T31" fmla="*/ 12 h 21"/>
                  <a:gd name="T32" fmla="*/ 5 w 18"/>
                  <a:gd name="T33" fmla="*/ 15 h 21"/>
                  <a:gd name="T34" fmla="*/ 8 w 18"/>
                  <a:gd name="T35" fmla="*/ 17 h 21"/>
                  <a:gd name="T36" fmla="*/ 13 w 18"/>
                  <a:gd name="T37" fmla="*/ 15 h 21"/>
                  <a:gd name="T38" fmla="*/ 13 w 18"/>
                  <a:gd name="T39" fmla="*/ 1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3" y="21"/>
                      <a:pt x="0" y="19"/>
                      <a:pt x="0" y="15"/>
                    </a:cubicBezTo>
                    <a:cubicBezTo>
                      <a:pt x="0" y="10"/>
                      <a:pt x="4" y="8"/>
                      <a:pt x="10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3" y="5"/>
                      <a:pt x="12" y="4"/>
                      <a:pt x="8" y="4"/>
                    </a:cubicBezTo>
                    <a:cubicBezTo>
                      <a:pt x="6" y="4"/>
                      <a:pt x="4" y="4"/>
                      <a:pt x="2" y="5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6" y="0"/>
                      <a:pt x="9" y="0"/>
                    </a:cubicBezTo>
                    <a:cubicBezTo>
                      <a:pt x="15" y="0"/>
                      <a:pt x="18" y="2"/>
                      <a:pt x="18" y="7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  <a:moveTo>
                      <a:pt x="13" y="12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7" y="12"/>
                      <a:pt x="5" y="13"/>
                      <a:pt x="5" y="15"/>
                    </a:cubicBezTo>
                    <a:cubicBezTo>
                      <a:pt x="5" y="16"/>
                      <a:pt x="6" y="17"/>
                      <a:pt x="8" y="17"/>
                    </a:cubicBezTo>
                    <a:cubicBezTo>
                      <a:pt x="10" y="17"/>
                      <a:pt x="11" y="17"/>
                      <a:pt x="13" y="15"/>
                    </a:cubicBezTo>
                    <a:lnTo>
                      <a:pt x="13" y="12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64" name="Freeform 37"/>
              <p:cNvSpPr>
                <a:spLocks/>
              </p:cNvSpPr>
              <p:nvPr/>
            </p:nvSpPr>
            <p:spPr bwMode="auto">
              <a:xfrm>
                <a:off x="4252913" y="5997575"/>
                <a:ext cx="57150" cy="66675"/>
              </a:xfrm>
              <a:custGeom>
                <a:avLst/>
                <a:gdLst>
                  <a:gd name="T0" fmla="*/ 14 w 18"/>
                  <a:gd name="T1" fmla="*/ 21 h 21"/>
                  <a:gd name="T2" fmla="*/ 14 w 18"/>
                  <a:gd name="T3" fmla="*/ 18 h 21"/>
                  <a:gd name="T4" fmla="*/ 7 w 18"/>
                  <a:gd name="T5" fmla="*/ 21 h 21"/>
                  <a:gd name="T6" fmla="*/ 0 w 18"/>
                  <a:gd name="T7" fmla="*/ 13 h 21"/>
                  <a:gd name="T8" fmla="*/ 0 w 18"/>
                  <a:gd name="T9" fmla="*/ 0 h 21"/>
                  <a:gd name="T10" fmla="*/ 5 w 18"/>
                  <a:gd name="T11" fmla="*/ 0 h 21"/>
                  <a:gd name="T12" fmla="*/ 5 w 18"/>
                  <a:gd name="T13" fmla="*/ 12 h 21"/>
                  <a:gd name="T14" fmla="*/ 8 w 18"/>
                  <a:gd name="T15" fmla="*/ 17 h 21"/>
                  <a:gd name="T16" fmla="*/ 13 w 18"/>
                  <a:gd name="T17" fmla="*/ 14 h 21"/>
                  <a:gd name="T18" fmla="*/ 13 w 18"/>
                  <a:gd name="T19" fmla="*/ 0 h 21"/>
                  <a:gd name="T20" fmla="*/ 18 w 18"/>
                  <a:gd name="T21" fmla="*/ 0 h 21"/>
                  <a:gd name="T22" fmla="*/ 18 w 18"/>
                  <a:gd name="T23" fmla="*/ 21 h 21"/>
                  <a:gd name="T24" fmla="*/ 14 w 18"/>
                  <a:gd name="T2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21">
                    <a:moveTo>
                      <a:pt x="14" y="21"/>
                    </a:moveTo>
                    <a:cubicBezTo>
                      <a:pt x="14" y="18"/>
                      <a:pt x="14" y="18"/>
                      <a:pt x="14" y="18"/>
                    </a:cubicBezTo>
                    <a:cubicBezTo>
                      <a:pt x="12" y="20"/>
                      <a:pt x="10" y="21"/>
                      <a:pt x="7" y="21"/>
                    </a:cubicBezTo>
                    <a:cubicBezTo>
                      <a:pt x="2" y="21"/>
                      <a:pt x="0" y="18"/>
                      <a:pt x="0" y="1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5" y="15"/>
                      <a:pt x="6" y="17"/>
                      <a:pt x="8" y="17"/>
                    </a:cubicBezTo>
                    <a:cubicBezTo>
                      <a:pt x="10" y="17"/>
                      <a:pt x="11" y="16"/>
                      <a:pt x="13" y="14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21"/>
                      <a:pt x="18" y="21"/>
                      <a:pt x="18" y="21"/>
                    </a:cubicBezTo>
                    <a:lnTo>
                      <a:pt x="14" y="21"/>
                    </a:ln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sp>
        <p:nvSpPr>
          <p:cNvPr id="6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" name="Picture 1" descr="120512_PCMD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267" y="5590284"/>
            <a:ext cx="1039403" cy="813843"/>
          </a:xfrm>
          <a:prstGeom prst="rect">
            <a:avLst/>
          </a:prstGeom>
        </p:spPr>
      </p:pic>
      <p:pic>
        <p:nvPicPr>
          <p:cNvPr id="28" name="Picture 27" descr="120512_www-PCMDI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77" y="5782948"/>
            <a:ext cx="1422650" cy="204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ternative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60000" y="3122613"/>
            <a:ext cx="8042400" cy="1080000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algn="l" defTabSz="4572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AU" sz="4400" b="1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AU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60000" y="4267725"/>
            <a:ext cx="8043863" cy="316188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 b="1" baseline="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417"/>
              </a:spcAft>
              <a:buNone/>
              <a:defRPr sz="4400" b="1">
                <a:solidFill>
                  <a:schemeClr val="bg1"/>
                </a:solidFill>
              </a:defRPr>
            </a:lvl2pPr>
            <a:lvl3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4400" b="1">
                <a:solidFill>
                  <a:schemeClr val="bg1"/>
                </a:solidFill>
              </a:defRPr>
            </a:lvl4pPr>
            <a:lvl5pPr marL="0" inden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4400" b="1">
                <a:solidFill>
                  <a:schemeClr val="bg1"/>
                </a:solidFill>
              </a:defRPr>
            </a:lvl5pPr>
            <a:lvl6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6pPr>
            <a:lvl7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7pPr>
            <a:lvl8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8pPr>
            <a:lvl9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6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360000" y="5625959"/>
            <a:ext cx="4752000" cy="144000"/>
          </a:xfrm>
        </p:spPr>
        <p:txBody>
          <a:bodyPr anchor="ctr">
            <a:noAutofit/>
          </a:bodyPr>
          <a:lstStyle>
            <a:lvl1pPr>
              <a:defRPr sz="1200" b="1" cap="all" baseline="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FontTx/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FontTx/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FontTx/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FontTx/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FontTx/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FontTx/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FontTx/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26988" y="357188"/>
            <a:ext cx="9195409" cy="6140081"/>
            <a:chOff x="-26988" y="357188"/>
            <a:chExt cx="9195409" cy="6140081"/>
          </a:xfrm>
        </p:grpSpPr>
        <p:grpSp>
          <p:nvGrpSpPr>
            <p:cNvPr id="36" name="Group 35"/>
            <p:cNvGrpSpPr/>
            <p:nvPr userDrawn="1"/>
          </p:nvGrpSpPr>
          <p:grpSpPr>
            <a:xfrm>
              <a:off x="608" y="5500319"/>
              <a:ext cx="9167813" cy="996950"/>
              <a:chOff x="608" y="5500319"/>
              <a:chExt cx="9167813" cy="996950"/>
            </a:xfrm>
          </p:grpSpPr>
          <p:grpSp>
            <p:nvGrpSpPr>
              <p:cNvPr id="57" name="Group 22"/>
              <p:cNvGrpSpPr>
                <a:grpSpLocks/>
              </p:cNvGrpSpPr>
              <p:nvPr userDrawn="1"/>
            </p:nvGrpSpPr>
            <p:grpSpPr bwMode="auto">
              <a:xfrm>
                <a:off x="608" y="5500319"/>
                <a:ext cx="9167813" cy="996950"/>
                <a:chOff x="-7938" y="5668963"/>
                <a:chExt cx="9167813" cy="996950"/>
              </a:xfrm>
            </p:grpSpPr>
            <p:sp>
              <p:nvSpPr>
                <p:cNvPr id="58" name="Freeform 11"/>
                <p:cNvSpPr>
                  <a:spLocks noEditPoints="1"/>
                </p:cNvSpPr>
                <p:nvPr userDrawn="1"/>
              </p:nvSpPr>
              <p:spPr bwMode="auto">
                <a:xfrm>
                  <a:off x="-7938" y="5668963"/>
                  <a:ext cx="9167813" cy="996950"/>
                </a:xfrm>
                <a:custGeom>
                  <a:avLst/>
                  <a:gdLst>
                    <a:gd name="T0" fmla="*/ 2880 w 2880"/>
                    <a:gd name="T1" fmla="*/ 20 h 313"/>
                    <a:gd name="T2" fmla="*/ 2789 w 2880"/>
                    <a:gd name="T3" fmla="*/ 20 h 313"/>
                    <a:gd name="T4" fmla="*/ 2313 w 2880"/>
                    <a:gd name="T5" fmla="*/ 137 h 313"/>
                    <a:gd name="T6" fmla="*/ 2784 w 2880"/>
                    <a:gd name="T7" fmla="*/ 313 h 313"/>
                    <a:gd name="T8" fmla="*/ 2880 w 2880"/>
                    <a:gd name="T9" fmla="*/ 313 h 313"/>
                    <a:gd name="T10" fmla="*/ 2880 w 2880"/>
                    <a:gd name="T11" fmla="*/ 20 h 313"/>
                    <a:gd name="T12" fmla="*/ 1860 w 2880"/>
                    <a:gd name="T13" fmla="*/ 0 h 313"/>
                    <a:gd name="T14" fmla="*/ 0 w 2880"/>
                    <a:gd name="T15" fmla="*/ 0 h 313"/>
                    <a:gd name="T16" fmla="*/ 0 w 2880"/>
                    <a:gd name="T17" fmla="*/ 157 h 313"/>
                    <a:gd name="T18" fmla="*/ 2030 w 2880"/>
                    <a:gd name="T19" fmla="*/ 157 h 313"/>
                    <a:gd name="T20" fmla="*/ 2313 w 2880"/>
                    <a:gd name="T21" fmla="*/ 137 h 313"/>
                    <a:gd name="T22" fmla="*/ 2313 w 2880"/>
                    <a:gd name="T23" fmla="*/ 137 h 313"/>
                    <a:gd name="T24" fmla="*/ 2313 w 2880"/>
                    <a:gd name="T25" fmla="*/ 137 h 313"/>
                    <a:gd name="T26" fmla="*/ 1860 w 2880"/>
                    <a:gd name="T27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880" h="313">
                      <a:moveTo>
                        <a:pt x="2880" y="20"/>
                      </a:moveTo>
                      <a:cubicBezTo>
                        <a:pt x="2789" y="20"/>
                        <a:pt x="2789" y="20"/>
                        <a:pt x="2789" y="20"/>
                      </a:cubicBezTo>
                      <a:cubicBezTo>
                        <a:pt x="2500" y="20"/>
                        <a:pt x="2393" y="107"/>
                        <a:pt x="2313" y="137"/>
                      </a:cubicBezTo>
                      <a:cubicBezTo>
                        <a:pt x="2411" y="217"/>
                        <a:pt x="2542" y="313"/>
                        <a:pt x="2784" y="313"/>
                      </a:cubicBezTo>
                      <a:cubicBezTo>
                        <a:pt x="2842" y="313"/>
                        <a:pt x="2880" y="313"/>
                        <a:pt x="2880" y="313"/>
                      </a:cubicBezTo>
                      <a:cubicBezTo>
                        <a:pt x="2880" y="20"/>
                        <a:pt x="2880" y="20"/>
                        <a:pt x="2880" y="20"/>
                      </a:cubicBezTo>
                      <a:moveTo>
                        <a:pt x="186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57"/>
                        <a:pt x="0" y="157"/>
                        <a:pt x="0" y="157"/>
                      </a:cubicBezTo>
                      <a:cubicBezTo>
                        <a:pt x="2030" y="157"/>
                        <a:pt x="2030" y="157"/>
                        <a:pt x="2030" y="157"/>
                      </a:cubicBezTo>
                      <a:cubicBezTo>
                        <a:pt x="2214" y="157"/>
                        <a:pt x="2274" y="152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313" y="137"/>
                        <a:pt x="2313" y="137"/>
                        <a:pt x="2313" y="137"/>
                      </a:cubicBezTo>
                      <a:cubicBezTo>
                        <a:pt x="2216" y="57"/>
                        <a:pt x="2053" y="0"/>
                        <a:pt x="1860" y="0"/>
                      </a:cubicBezTo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 userDrawn="1"/>
              </p:nvSpPr>
              <p:spPr bwMode="auto">
                <a:xfrm>
                  <a:off x="-7938" y="5732463"/>
                  <a:ext cx="7362826" cy="433387"/>
                </a:xfrm>
                <a:custGeom>
                  <a:avLst/>
                  <a:gdLst>
                    <a:gd name="T0" fmla="*/ 2313 w 2313"/>
                    <a:gd name="T1" fmla="*/ 117 h 136"/>
                    <a:gd name="T2" fmla="*/ 1860 w 2313"/>
                    <a:gd name="T3" fmla="*/ 0 h 136"/>
                    <a:gd name="T4" fmla="*/ 0 w 2313"/>
                    <a:gd name="T5" fmla="*/ 0 h 136"/>
                    <a:gd name="T6" fmla="*/ 0 w 2313"/>
                    <a:gd name="T7" fmla="*/ 136 h 136"/>
                    <a:gd name="T8" fmla="*/ 2030 w 2313"/>
                    <a:gd name="T9" fmla="*/ 136 h 136"/>
                    <a:gd name="T10" fmla="*/ 2313 w 2313"/>
                    <a:gd name="T11" fmla="*/ 117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313" h="136">
                      <a:moveTo>
                        <a:pt x="2313" y="117"/>
                      </a:moveTo>
                      <a:cubicBezTo>
                        <a:pt x="2204" y="55"/>
                        <a:pt x="2053" y="0"/>
                        <a:pt x="186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2030" y="136"/>
                        <a:pt x="2030" y="136"/>
                        <a:pt x="2030" y="136"/>
                      </a:cubicBezTo>
                      <a:cubicBezTo>
                        <a:pt x="2214" y="136"/>
                        <a:pt x="2274" y="132"/>
                        <a:pt x="2313" y="117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 userDrawn="1"/>
              </p:nvSpPr>
              <p:spPr bwMode="auto">
                <a:xfrm>
                  <a:off x="7354888" y="5732463"/>
                  <a:ext cx="1804987" cy="869950"/>
                </a:xfrm>
                <a:custGeom>
                  <a:avLst/>
                  <a:gdLst>
                    <a:gd name="T0" fmla="*/ 476 w 567"/>
                    <a:gd name="T1" fmla="*/ 0 h 273"/>
                    <a:gd name="T2" fmla="*/ 0 w 567"/>
                    <a:gd name="T3" fmla="*/ 117 h 273"/>
                    <a:gd name="T4" fmla="*/ 471 w 567"/>
                    <a:gd name="T5" fmla="*/ 273 h 273"/>
                    <a:gd name="T6" fmla="*/ 567 w 567"/>
                    <a:gd name="T7" fmla="*/ 273 h 273"/>
                    <a:gd name="T8" fmla="*/ 567 w 567"/>
                    <a:gd name="T9" fmla="*/ 0 h 273"/>
                    <a:gd name="T10" fmla="*/ 476 w 567"/>
                    <a:gd name="T11" fmla="*/ 0 h 2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567" h="273">
                      <a:moveTo>
                        <a:pt x="476" y="0"/>
                      </a:moveTo>
                      <a:cubicBezTo>
                        <a:pt x="187" y="0"/>
                        <a:pt x="80" y="87"/>
                        <a:pt x="0" y="117"/>
                      </a:cubicBezTo>
                      <a:cubicBezTo>
                        <a:pt x="128" y="190"/>
                        <a:pt x="229" y="273"/>
                        <a:pt x="471" y="273"/>
                      </a:cubicBezTo>
                      <a:cubicBezTo>
                        <a:pt x="529" y="273"/>
                        <a:pt x="567" y="273"/>
                        <a:pt x="567" y="273"/>
                      </a:cubicBezTo>
                      <a:cubicBezTo>
                        <a:pt x="567" y="0"/>
                        <a:pt x="567" y="0"/>
                        <a:pt x="567" y="0"/>
                      </a:cubicBez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  <p:pic>
            <p:nvPicPr>
              <p:cNvPr id="62" name="Picture 78"/>
              <p:cNvPicPr>
                <a:picLocks noChangeAspect="1" noChangeArrowheads="1"/>
              </p:cNvPicPr>
              <p:nvPr userDrawn="1"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169275" y="5675743"/>
                <a:ext cx="655638" cy="6556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63" name="Group 19"/>
              <p:cNvGrpSpPr/>
              <p:nvPr userDrawn="1"/>
            </p:nvGrpSpPr>
            <p:grpSpPr>
              <a:xfrm>
                <a:off x="360000" y="5807505"/>
                <a:ext cx="814388" cy="95250"/>
                <a:chOff x="3495675" y="5969000"/>
                <a:chExt cx="814388" cy="95250"/>
              </a:xfrm>
              <a:solidFill>
                <a:schemeClr val="accent1"/>
              </a:solidFill>
            </p:grpSpPr>
            <p:sp>
              <p:nvSpPr>
                <p:cNvPr id="64" name="Freeform 26"/>
                <p:cNvSpPr>
                  <a:spLocks/>
                </p:cNvSpPr>
                <p:nvPr/>
              </p:nvSpPr>
              <p:spPr bwMode="auto">
                <a:xfrm>
                  <a:off x="34956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1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1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5" name="Freeform 27"/>
                <p:cNvSpPr>
                  <a:spLocks/>
                </p:cNvSpPr>
                <p:nvPr/>
              </p:nvSpPr>
              <p:spPr bwMode="auto">
                <a:xfrm>
                  <a:off x="360362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8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6" name="Freeform 28"/>
                <p:cNvSpPr>
                  <a:spLocks/>
                </p:cNvSpPr>
                <p:nvPr/>
              </p:nvSpPr>
              <p:spPr bwMode="auto">
                <a:xfrm>
                  <a:off x="3711575" y="5997575"/>
                  <a:ext cx="98425" cy="66675"/>
                </a:xfrm>
                <a:custGeom>
                  <a:avLst/>
                  <a:gdLst>
                    <a:gd name="T0" fmla="*/ 31 w 31"/>
                    <a:gd name="T1" fmla="*/ 0 h 21"/>
                    <a:gd name="T2" fmla="*/ 25 w 31"/>
                    <a:gd name="T3" fmla="*/ 21 h 21"/>
                    <a:gd name="T4" fmla="*/ 19 w 31"/>
                    <a:gd name="T5" fmla="*/ 21 h 21"/>
                    <a:gd name="T6" fmla="*/ 16 w 31"/>
                    <a:gd name="T7" fmla="*/ 9 h 21"/>
                    <a:gd name="T8" fmla="*/ 15 w 31"/>
                    <a:gd name="T9" fmla="*/ 7 h 21"/>
                    <a:gd name="T10" fmla="*/ 15 w 31"/>
                    <a:gd name="T11" fmla="*/ 7 h 21"/>
                    <a:gd name="T12" fmla="*/ 15 w 31"/>
                    <a:gd name="T13" fmla="*/ 9 h 21"/>
                    <a:gd name="T14" fmla="*/ 12 w 31"/>
                    <a:gd name="T15" fmla="*/ 21 h 21"/>
                    <a:gd name="T16" fmla="*/ 6 w 31"/>
                    <a:gd name="T17" fmla="*/ 21 h 21"/>
                    <a:gd name="T18" fmla="*/ 0 w 31"/>
                    <a:gd name="T19" fmla="*/ 0 h 21"/>
                    <a:gd name="T20" fmla="*/ 5 w 31"/>
                    <a:gd name="T21" fmla="*/ 0 h 21"/>
                    <a:gd name="T22" fmla="*/ 8 w 31"/>
                    <a:gd name="T23" fmla="*/ 13 h 21"/>
                    <a:gd name="T24" fmla="*/ 9 w 31"/>
                    <a:gd name="T25" fmla="*/ 16 h 21"/>
                    <a:gd name="T26" fmla="*/ 9 w 31"/>
                    <a:gd name="T27" fmla="*/ 16 h 21"/>
                    <a:gd name="T28" fmla="*/ 10 w 31"/>
                    <a:gd name="T29" fmla="*/ 13 h 21"/>
                    <a:gd name="T30" fmla="*/ 13 w 31"/>
                    <a:gd name="T31" fmla="*/ 0 h 21"/>
                    <a:gd name="T32" fmla="*/ 18 w 31"/>
                    <a:gd name="T33" fmla="*/ 0 h 21"/>
                    <a:gd name="T34" fmla="*/ 22 w 31"/>
                    <a:gd name="T35" fmla="*/ 13 h 21"/>
                    <a:gd name="T36" fmla="*/ 22 w 31"/>
                    <a:gd name="T37" fmla="*/ 16 h 21"/>
                    <a:gd name="T38" fmla="*/ 22 w 31"/>
                    <a:gd name="T39" fmla="*/ 16 h 21"/>
                    <a:gd name="T40" fmla="*/ 23 w 31"/>
                    <a:gd name="T41" fmla="*/ 12 h 21"/>
                    <a:gd name="T42" fmla="*/ 26 w 31"/>
                    <a:gd name="T43" fmla="*/ 0 h 21"/>
                    <a:gd name="T44" fmla="*/ 31 w 31"/>
                    <a:gd name="T45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1" h="21">
                      <a:moveTo>
                        <a:pt x="31" y="0"/>
                      </a:moveTo>
                      <a:cubicBezTo>
                        <a:pt x="29" y="7"/>
                        <a:pt x="27" y="14"/>
                        <a:pt x="25" y="21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4" y="14"/>
                        <a:pt x="2" y="7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6" y="5"/>
                        <a:pt x="7" y="9"/>
                        <a:pt x="8" y="13"/>
                      </a:cubicBezTo>
                      <a:cubicBezTo>
                        <a:pt x="9" y="14"/>
                        <a:pt x="9" y="15"/>
                        <a:pt x="9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23" y="15"/>
                        <a:pt x="23" y="13"/>
                        <a:pt x="23" y="12"/>
                      </a:cubicBezTo>
                      <a:cubicBezTo>
                        <a:pt x="24" y="8"/>
                        <a:pt x="25" y="4"/>
                        <a:pt x="26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7" name="Oval 29"/>
                <p:cNvSpPr>
                  <a:spLocks noChangeArrowheads="1"/>
                </p:cNvSpPr>
                <p:nvPr/>
              </p:nvSpPr>
              <p:spPr bwMode="auto">
                <a:xfrm>
                  <a:off x="3819525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8" name="Freeform 30"/>
                <p:cNvSpPr>
                  <a:spLocks/>
                </p:cNvSpPr>
                <p:nvPr/>
              </p:nvSpPr>
              <p:spPr bwMode="auto">
                <a:xfrm>
                  <a:off x="3851275" y="5997575"/>
                  <a:ext cx="50800" cy="66675"/>
                </a:xfrm>
                <a:custGeom>
                  <a:avLst/>
                  <a:gdLst>
                    <a:gd name="T0" fmla="*/ 16 w 16"/>
                    <a:gd name="T1" fmla="*/ 20 h 21"/>
                    <a:gd name="T2" fmla="*/ 10 w 16"/>
                    <a:gd name="T3" fmla="*/ 21 h 21"/>
                    <a:gd name="T4" fmla="*/ 0 w 16"/>
                    <a:gd name="T5" fmla="*/ 11 h 21"/>
                    <a:gd name="T6" fmla="*/ 10 w 16"/>
                    <a:gd name="T7" fmla="*/ 0 h 21"/>
                    <a:gd name="T8" fmla="*/ 16 w 16"/>
                    <a:gd name="T9" fmla="*/ 1 h 21"/>
                    <a:gd name="T10" fmla="*/ 14 w 16"/>
                    <a:gd name="T11" fmla="*/ 5 h 21"/>
                    <a:gd name="T12" fmla="*/ 11 w 16"/>
                    <a:gd name="T13" fmla="*/ 4 h 21"/>
                    <a:gd name="T14" fmla="*/ 6 w 16"/>
                    <a:gd name="T15" fmla="*/ 10 h 21"/>
                    <a:gd name="T16" fmla="*/ 11 w 16"/>
                    <a:gd name="T17" fmla="*/ 17 h 21"/>
                    <a:gd name="T18" fmla="*/ 15 w 16"/>
                    <a:gd name="T19" fmla="*/ 16 h 21"/>
                    <a:gd name="T20" fmla="*/ 16 w 16"/>
                    <a:gd name="T21" fmla="*/ 2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6" h="21">
                      <a:moveTo>
                        <a:pt x="16" y="20"/>
                      </a:moveTo>
                      <a:cubicBezTo>
                        <a:pt x="14" y="21"/>
                        <a:pt x="12" y="21"/>
                        <a:pt x="10" y="21"/>
                      </a:cubicBez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2" y="0"/>
                        <a:pt x="14" y="0"/>
                        <a:pt x="16" y="1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4"/>
                        <a:pt x="12" y="4"/>
                        <a:pt x="11" y="4"/>
                      </a:cubicBezTo>
                      <a:cubicBezTo>
                        <a:pt x="7" y="4"/>
                        <a:pt x="6" y="6"/>
                        <a:pt x="6" y="10"/>
                      </a:cubicBezTo>
                      <a:cubicBezTo>
                        <a:pt x="6" y="15"/>
                        <a:pt x="7" y="17"/>
                        <a:pt x="11" y="17"/>
                      </a:cubicBezTo>
                      <a:cubicBezTo>
                        <a:pt x="12" y="17"/>
                        <a:pt x="14" y="17"/>
                        <a:pt x="15" y="16"/>
                      </a:cubicBezTo>
                      <a:lnTo>
                        <a:pt x="16" y="2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69" name="Freeform 31"/>
                <p:cNvSpPr>
                  <a:spLocks/>
                </p:cNvSpPr>
                <p:nvPr/>
              </p:nvSpPr>
              <p:spPr bwMode="auto">
                <a:xfrm>
                  <a:off x="3911600" y="5997575"/>
                  <a:ext cx="47625" cy="66675"/>
                </a:xfrm>
                <a:custGeom>
                  <a:avLst/>
                  <a:gdLst>
                    <a:gd name="T0" fmla="*/ 6 w 15"/>
                    <a:gd name="T1" fmla="*/ 21 h 21"/>
                    <a:gd name="T2" fmla="*/ 0 w 15"/>
                    <a:gd name="T3" fmla="*/ 20 h 21"/>
                    <a:gd name="T4" fmla="*/ 1 w 15"/>
                    <a:gd name="T5" fmla="*/ 16 h 21"/>
                    <a:gd name="T6" fmla="*/ 6 w 15"/>
                    <a:gd name="T7" fmla="*/ 17 h 21"/>
                    <a:gd name="T8" fmla="*/ 9 w 15"/>
                    <a:gd name="T9" fmla="*/ 15 h 21"/>
                    <a:gd name="T10" fmla="*/ 6 w 15"/>
                    <a:gd name="T11" fmla="*/ 12 h 21"/>
                    <a:gd name="T12" fmla="*/ 0 w 15"/>
                    <a:gd name="T13" fmla="*/ 6 h 21"/>
                    <a:gd name="T14" fmla="*/ 8 w 15"/>
                    <a:gd name="T15" fmla="*/ 0 h 21"/>
                    <a:gd name="T16" fmla="*/ 13 w 15"/>
                    <a:gd name="T17" fmla="*/ 0 h 21"/>
                    <a:gd name="T18" fmla="*/ 13 w 15"/>
                    <a:gd name="T19" fmla="*/ 4 h 21"/>
                    <a:gd name="T20" fmla="*/ 9 w 15"/>
                    <a:gd name="T21" fmla="*/ 4 h 21"/>
                    <a:gd name="T22" fmla="*/ 6 w 15"/>
                    <a:gd name="T23" fmla="*/ 6 h 21"/>
                    <a:gd name="T24" fmla="*/ 9 w 15"/>
                    <a:gd name="T25" fmla="*/ 9 h 21"/>
                    <a:gd name="T26" fmla="*/ 15 w 15"/>
                    <a:gd name="T27" fmla="*/ 14 h 21"/>
                    <a:gd name="T28" fmla="*/ 6 w 15"/>
                    <a:gd name="T2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" h="21">
                      <a:moveTo>
                        <a:pt x="6" y="21"/>
                      </a:moveTo>
                      <a:cubicBezTo>
                        <a:pt x="4" y="21"/>
                        <a:pt x="2" y="21"/>
                        <a:pt x="0" y="20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3" y="17"/>
                        <a:pt x="5" y="17"/>
                        <a:pt x="6" y="17"/>
                      </a:cubicBezTo>
                      <a:cubicBezTo>
                        <a:pt x="8" y="17"/>
                        <a:pt x="9" y="16"/>
                        <a:pt x="9" y="15"/>
                      </a:cubicBezTo>
                      <a:cubicBezTo>
                        <a:pt x="9" y="14"/>
                        <a:pt x="8" y="13"/>
                        <a:pt x="6" y="12"/>
                      </a:cubicBezTo>
                      <a:cubicBezTo>
                        <a:pt x="3" y="11"/>
                        <a:pt x="0" y="10"/>
                        <a:pt x="0" y="6"/>
                      </a:cubicBezTo>
                      <a:cubicBezTo>
                        <a:pt x="0" y="2"/>
                        <a:pt x="3" y="0"/>
                        <a:pt x="8" y="0"/>
                      </a:cubicBezTo>
                      <a:cubicBezTo>
                        <a:pt x="10" y="0"/>
                        <a:pt x="12" y="0"/>
                        <a:pt x="13" y="0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1" y="4"/>
                        <a:pt x="10" y="4"/>
                        <a:pt x="9" y="4"/>
                      </a:cubicBezTo>
                      <a:cubicBezTo>
                        <a:pt x="6" y="4"/>
                        <a:pt x="6" y="5"/>
                        <a:pt x="6" y="6"/>
                      </a:cubicBezTo>
                      <a:cubicBezTo>
                        <a:pt x="6" y="7"/>
                        <a:pt x="7" y="8"/>
                        <a:pt x="9" y="9"/>
                      </a:cubicBezTo>
                      <a:cubicBezTo>
                        <a:pt x="13" y="10"/>
                        <a:pt x="15" y="11"/>
                        <a:pt x="15" y="14"/>
                      </a:cubicBezTo>
                      <a:cubicBezTo>
                        <a:pt x="15" y="18"/>
                        <a:pt x="11" y="21"/>
                        <a:pt x="6" y="21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0" name="Freeform 32"/>
                <p:cNvSpPr>
                  <a:spLocks noEditPoints="1"/>
                </p:cNvSpPr>
                <p:nvPr/>
              </p:nvSpPr>
              <p:spPr bwMode="auto">
                <a:xfrm>
                  <a:off x="3965575" y="5969000"/>
                  <a:ext cx="28575" cy="95250"/>
                </a:xfrm>
                <a:custGeom>
                  <a:avLst/>
                  <a:gdLst>
                    <a:gd name="T0" fmla="*/ 4 w 9"/>
                    <a:gd name="T1" fmla="*/ 30 h 30"/>
                    <a:gd name="T2" fmla="*/ 4 w 9"/>
                    <a:gd name="T3" fmla="*/ 13 h 30"/>
                    <a:gd name="T4" fmla="*/ 0 w 9"/>
                    <a:gd name="T5" fmla="*/ 13 h 30"/>
                    <a:gd name="T6" fmla="*/ 0 w 9"/>
                    <a:gd name="T7" fmla="*/ 9 h 30"/>
                    <a:gd name="T8" fmla="*/ 9 w 9"/>
                    <a:gd name="T9" fmla="*/ 9 h 30"/>
                    <a:gd name="T10" fmla="*/ 9 w 9"/>
                    <a:gd name="T11" fmla="*/ 30 h 30"/>
                    <a:gd name="T12" fmla="*/ 4 w 9"/>
                    <a:gd name="T13" fmla="*/ 30 h 30"/>
                    <a:gd name="T14" fmla="*/ 6 w 9"/>
                    <a:gd name="T15" fmla="*/ 6 h 30"/>
                    <a:gd name="T16" fmla="*/ 3 w 9"/>
                    <a:gd name="T17" fmla="*/ 3 h 30"/>
                    <a:gd name="T18" fmla="*/ 6 w 9"/>
                    <a:gd name="T19" fmla="*/ 0 h 30"/>
                    <a:gd name="T20" fmla="*/ 9 w 9"/>
                    <a:gd name="T21" fmla="*/ 3 h 30"/>
                    <a:gd name="T22" fmla="*/ 6 w 9"/>
                    <a:gd name="T23" fmla="*/ 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9" h="30">
                      <a:moveTo>
                        <a:pt x="4" y="30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30"/>
                        <a:pt x="9" y="30"/>
                        <a:pt x="9" y="30"/>
                      </a:cubicBezTo>
                      <a:lnTo>
                        <a:pt x="4" y="30"/>
                      </a:lnTo>
                      <a:close/>
                      <a:moveTo>
                        <a:pt x="6" y="6"/>
                      </a:moveTo>
                      <a:cubicBezTo>
                        <a:pt x="4" y="6"/>
                        <a:pt x="3" y="5"/>
                        <a:pt x="3" y="3"/>
                      </a:cubicBezTo>
                      <a:cubicBezTo>
                        <a:pt x="3" y="1"/>
                        <a:pt x="4" y="0"/>
                        <a:pt x="6" y="0"/>
                      </a:cubicBezTo>
                      <a:cubicBezTo>
                        <a:pt x="8" y="0"/>
                        <a:pt x="9" y="1"/>
                        <a:pt x="9" y="3"/>
                      </a:cubicBezTo>
                      <a:cubicBezTo>
                        <a:pt x="9" y="5"/>
                        <a:pt x="8" y="6"/>
                        <a:pt x="6" y="6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1" name="Freeform 33"/>
                <p:cNvSpPr>
                  <a:spLocks/>
                </p:cNvSpPr>
                <p:nvPr/>
              </p:nvSpPr>
              <p:spPr bwMode="auto">
                <a:xfrm>
                  <a:off x="4013200" y="5997575"/>
                  <a:ext cx="39687" cy="66675"/>
                </a:xfrm>
                <a:custGeom>
                  <a:avLst/>
                  <a:gdLst>
                    <a:gd name="T0" fmla="*/ 11 w 12"/>
                    <a:gd name="T1" fmla="*/ 5 h 21"/>
                    <a:gd name="T2" fmla="*/ 9 w 12"/>
                    <a:gd name="T3" fmla="*/ 5 h 21"/>
                    <a:gd name="T4" fmla="*/ 5 w 12"/>
                    <a:gd name="T5" fmla="*/ 8 h 21"/>
                    <a:gd name="T6" fmla="*/ 5 w 12"/>
                    <a:gd name="T7" fmla="*/ 21 h 21"/>
                    <a:gd name="T8" fmla="*/ 0 w 12"/>
                    <a:gd name="T9" fmla="*/ 21 h 21"/>
                    <a:gd name="T10" fmla="*/ 0 w 12"/>
                    <a:gd name="T11" fmla="*/ 0 h 21"/>
                    <a:gd name="T12" fmla="*/ 4 w 12"/>
                    <a:gd name="T13" fmla="*/ 0 h 21"/>
                    <a:gd name="T14" fmla="*/ 4 w 12"/>
                    <a:gd name="T15" fmla="*/ 4 h 21"/>
                    <a:gd name="T16" fmla="*/ 10 w 12"/>
                    <a:gd name="T17" fmla="*/ 0 h 21"/>
                    <a:gd name="T18" fmla="*/ 12 w 12"/>
                    <a:gd name="T19" fmla="*/ 0 h 21"/>
                    <a:gd name="T20" fmla="*/ 11 w 12"/>
                    <a:gd name="T21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21">
                      <a:moveTo>
                        <a:pt x="11" y="5"/>
                      </a:moveTo>
                      <a:cubicBezTo>
                        <a:pt x="11" y="5"/>
                        <a:pt x="10" y="5"/>
                        <a:pt x="9" y="5"/>
                      </a:cubicBezTo>
                      <a:cubicBezTo>
                        <a:pt x="8" y="5"/>
                        <a:pt x="7" y="6"/>
                        <a:pt x="5" y="8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1"/>
                        <a:pt x="8" y="0"/>
                        <a:pt x="10" y="0"/>
                      </a:cubicBezTo>
                      <a:cubicBezTo>
                        <a:pt x="11" y="0"/>
                        <a:pt x="11" y="0"/>
                        <a:pt x="12" y="0"/>
                      </a:cubicBezTo>
                      <a:lnTo>
                        <a:pt x="11" y="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2" name="Freeform 34"/>
                <p:cNvSpPr>
                  <a:spLocks noEditPoints="1"/>
                </p:cNvSpPr>
                <p:nvPr/>
              </p:nvSpPr>
              <p:spPr bwMode="auto">
                <a:xfrm>
                  <a:off x="4062413" y="5997575"/>
                  <a:ext cx="66675" cy="66675"/>
                </a:xfrm>
                <a:custGeom>
                  <a:avLst/>
                  <a:gdLst>
                    <a:gd name="T0" fmla="*/ 10 w 21"/>
                    <a:gd name="T1" fmla="*/ 21 h 21"/>
                    <a:gd name="T2" fmla="*/ 0 w 21"/>
                    <a:gd name="T3" fmla="*/ 11 h 21"/>
                    <a:gd name="T4" fmla="*/ 10 w 21"/>
                    <a:gd name="T5" fmla="*/ 0 h 21"/>
                    <a:gd name="T6" fmla="*/ 21 w 21"/>
                    <a:gd name="T7" fmla="*/ 10 h 21"/>
                    <a:gd name="T8" fmla="*/ 10 w 21"/>
                    <a:gd name="T9" fmla="*/ 21 h 21"/>
                    <a:gd name="T10" fmla="*/ 10 w 21"/>
                    <a:gd name="T11" fmla="*/ 4 h 21"/>
                    <a:gd name="T12" fmla="*/ 5 w 21"/>
                    <a:gd name="T13" fmla="*/ 10 h 21"/>
                    <a:gd name="T14" fmla="*/ 10 w 21"/>
                    <a:gd name="T15" fmla="*/ 17 h 21"/>
                    <a:gd name="T16" fmla="*/ 15 w 21"/>
                    <a:gd name="T17" fmla="*/ 11 h 21"/>
                    <a:gd name="T18" fmla="*/ 10 w 21"/>
                    <a:gd name="T19" fmla="*/ 4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1" h="21">
                      <a:moveTo>
                        <a:pt x="10" y="21"/>
                      </a:moveTo>
                      <a:cubicBezTo>
                        <a:pt x="3" y="21"/>
                        <a:pt x="0" y="17"/>
                        <a:pt x="0" y="11"/>
                      </a:cubicBezTo>
                      <a:cubicBezTo>
                        <a:pt x="0" y="4"/>
                        <a:pt x="3" y="0"/>
                        <a:pt x="10" y="0"/>
                      </a:cubicBezTo>
                      <a:cubicBezTo>
                        <a:pt x="17" y="0"/>
                        <a:pt x="21" y="4"/>
                        <a:pt x="21" y="10"/>
                      </a:cubicBezTo>
                      <a:cubicBezTo>
                        <a:pt x="21" y="17"/>
                        <a:pt x="17" y="21"/>
                        <a:pt x="10" y="21"/>
                      </a:cubicBezTo>
                      <a:moveTo>
                        <a:pt x="10" y="4"/>
                      </a:moveTo>
                      <a:cubicBezTo>
                        <a:pt x="7" y="4"/>
                        <a:pt x="5" y="7"/>
                        <a:pt x="5" y="10"/>
                      </a:cubicBezTo>
                      <a:cubicBezTo>
                        <a:pt x="5" y="14"/>
                        <a:pt x="6" y="17"/>
                        <a:pt x="10" y="17"/>
                      </a:cubicBezTo>
                      <a:cubicBezTo>
                        <a:pt x="14" y="17"/>
                        <a:pt x="15" y="14"/>
                        <a:pt x="15" y="11"/>
                      </a:cubicBezTo>
                      <a:cubicBezTo>
                        <a:pt x="15" y="6"/>
                        <a:pt x="14" y="4"/>
                        <a:pt x="10" y="4"/>
                      </a:cubicBezTo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3" name="Oval 35"/>
                <p:cNvSpPr>
                  <a:spLocks noChangeArrowheads="1"/>
                </p:cNvSpPr>
                <p:nvPr/>
              </p:nvSpPr>
              <p:spPr bwMode="auto">
                <a:xfrm>
                  <a:off x="4141788" y="6042025"/>
                  <a:ext cx="19050" cy="22225"/>
                </a:xfrm>
                <a:prstGeom prst="ellipse">
                  <a:avLst/>
                </a:pr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4" name="Freeform 36"/>
                <p:cNvSpPr>
                  <a:spLocks noEditPoints="1"/>
                </p:cNvSpPr>
                <p:nvPr/>
              </p:nvSpPr>
              <p:spPr bwMode="auto">
                <a:xfrm>
                  <a:off x="41767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3 w 18"/>
                    <a:gd name="T3" fmla="*/ 19 h 21"/>
                    <a:gd name="T4" fmla="*/ 7 w 18"/>
                    <a:gd name="T5" fmla="*/ 21 h 21"/>
                    <a:gd name="T6" fmla="*/ 0 w 18"/>
                    <a:gd name="T7" fmla="*/ 15 h 21"/>
                    <a:gd name="T8" fmla="*/ 10 w 18"/>
                    <a:gd name="T9" fmla="*/ 8 h 21"/>
                    <a:gd name="T10" fmla="*/ 13 w 18"/>
                    <a:gd name="T11" fmla="*/ 8 h 21"/>
                    <a:gd name="T12" fmla="*/ 13 w 18"/>
                    <a:gd name="T13" fmla="*/ 7 h 21"/>
                    <a:gd name="T14" fmla="*/ 8 w 18"/>
                    <a:gd name="T15" fmla="*/ 4 h 21"/>
                    <a:gd name="T16" fmla="*/ 2 w 18"/>
                    <a:gd name="T17" fmla="*/ 5 h 21"/>
                    <a:gd name="T18" fmla="*/ 2 w 18"/>
                    <a:gd name="T19" fmla="*/ 1 h 21"/>
                    <a:gd name="T20" fmla="*/ 9 w 18"/>
                    <a:gd name="T21" fmla="*/ 0 h 21"/>
                    <a:gd name="T22" fmla="*/ 18 w 18"/>
                    <a:gd name="T23" fmla="*/ 7 h 21"/>
                    <a:gd name="T24" fmla="*/ 18 w 18"/>
                    <a:gd name="T25" fmla="*/ 21 h 21"/>
                    <a:gd name="T26" fmla="*/ 14 w 18"/>
                    <a:gd name="T27" fmla="*/ 21 h 21"/>
                    <a:gd name="T28" fmla="*/ 13 w 18"/>
                    <a:gd name="T29" fmla="*/ 12 h 21"/>
                    <a:gd name="T30" fmla="*/ 10 w 18"/>
                    <a:gd name="T31" fmla="*/ 12 h 21"/>
                    <a:gd name="T32" fmla="*/ 5 w 18"/>
                    <a:gd name="T33" fmla="*/ 15 h 21"/>
                    <a:gd name="T34" fmla="*/ 8 w 18"/>
                    <a:gd name="T35" fmla="*/ 17 h 21"/>
                    <a:gd name="T36" fmla="*/ 13 w 18"/>
                    <a:gd name="T37" fmla="*/ 15 h 21"/>
                    <a:gd name="T38" fmla="*/ 13 w 18"/>
                    <a:gd name="T39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3" y="21"/>
                        <a:pt x="0" y="19"/>
                        <a:pt x="0" y="15"/>
                      </a:cubicBezTo>
                      <a:cubicBezTo>
                        <a:pt x="0" y="10"/>
                        <a:pt x="4" y="8"/>
                        <a:pt x="10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5"/>
                        <a:pt x="12" y="4"/>
                        <a:pt x="8" y="4"/>
                      </a:cubicBezTo>
                      <a:cubicBezTo>
                        <a:pt x="6" y="4"/>
                        <a:pt x="4" y="4"/>
                        <a:pt x="2" y="5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4" y="0"/>
                        <a:pt x="6" y="0"/>
                        <a:pt x="9" y="0"/>
                      </a:cubicBezTo>
                      <a:cubicBezTo>
                        <a:pt x="15" y="0"/>
                        <a:pt x="18" y="2"/>
                        <a:pt x="18" y="7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  <a:moveTo>
                        <a:pt x="13" y="12"/>
                      </a:moveTo>
                      <a:cubicBezTo>
                        <a:pt x="10" y="12"/>
                        <a:pt x="10" y="12"/>
                        <a:pt x="10" y="12"/>
                      </a:cubicBezTo>
                      <a:cubicBezTo>
                        <a:pt x="7" y="12"/>
                        <a:pt x="5" y="13"/>
                        <a:pt x="5" y="15"/>
                      </a:cubicBezTo>
                      <a:cubicBezTo>
                        <a:pt x="5" y="16"/>
                        <a:pt x="6" y="17"/>
                        <a:pt x="8" y="17"/>
                      </a:cubicBezTo>
                      <a:cubicBezTo>
                        <a:pt x="10" y="17"/>
                        <a:pt x="11" y="17"/>
                        <a:pt x="13" y="15"/>
                      </a:cubicBezTo>
                      <a:lnTo>
                        <a:pt x="13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  <p:sp>
              <p:nvSpPr>
                <p:cNvPr id="75" name="Freeform 37"/>
                <p:cNvSpPr>
                  <a:spLocks/>
                </p:cNvSpPr>
                <p:nvPr/>
              </p:nvSpPr>
              <p:spPr bwMode="auto">
                <a:xfrm>
                  <a:off x="4252913" y="5997575"/>
                  <a:ext cx="57150" cy="66675"/>
                </a:xfrm>
                <a:custGeom>
                  <a:avLst/>
                  <a:gdLst>
                    <a:gd name="T0" fmla="*/ 14 w 18"/>
                    <a:gd name="T1" fmla="*/ 21 h 21"/>
                    <a:gd name="T2" fmla="*/ 14 w 18"/>
                    <a:gd name="T3" fmla="*/ 18 h 21"/>
                    <a:gd name="T4" fmla="*/ 7 w 18"/>
                    <a:gd name="T5" fmla="*/ 21 h 21"/>
                    <a:gd name="T6" fmla="*/ 0 w 18"/>
                    <a:gd name="T7" fmla="*/ 13 h 21"/>
                    <a:gd name="T8" fmla="*/ 0 w 18"/>
                    <a:gd name="T9" fmla="*/ 0 h 21"/>
                    <a:gd name="T10" fmla="*/ 5 w 18"/>
                    <a:gd name="T11" fmla="*/ 0 h 21"/>
                    <a:gd name="T12" fmla="*/ 5 w 18"/>
                    <a:gd name="T13" fmla="*/ 12 h 21"/>
                    <a:gd name="T14" fmla="*/ 8 w 18"/>
                    <a:gd name="T15" fmla="*/ 17 h 21"/>
                    <a:gd name="T16" fmla="*/ 13 w 18"/>
                    <a:gd name="T17" fmla="*/ 14 h 21"/>
                    <a:gd name="T18" fmla="*/ 13 w 18"/>
                    <a:gd name="T19" fmla="*/ 0 h 21"/>
                    <a:gd name="T20" fmla="*/ 18 w 18"/>
                    <a:gd name="T21" fmla="*/ 0 h 21"/>
                    <a:gd name="T22" fmla="*/ 18 w 18"/>
                    <a:gd name="T23" fmla="*/ 21 h 21"/>
                    <a:gd name="T24" fmla="*/ 14 w 18"/>
                    <a:gd name="T25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8" h="21">
                      <a:moveTo>
                        <a:pt x="14" y="21"/>
                      </a:move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2" y="20"/>
                        <a:pt x="10" y="21"/>
                        <a:pt x="7" y="21"/>
                      </a:cubicBezTo>
                      <a:cubicBezTo>
                        <a:pt x="2" y="21"/>
                        <a:pt x="0" y="18"/>
                        <a:pt x="0" y="13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5" y="15"/>
                        <a:pt x="6" y="17"/>
                        <a:pt x="8" y="17"/>
                      </a:cubicBezTo>
                      <a:cubicBezTo>
                        <a:pt x="10" y="17"/>
                        <a:pt x="11" y="16"/>
                        <a:pt x="13" y="14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21"/>
                        <a:pt x="18" y="21"/>
                        <a:pt x="18" y="21"/>
                      </a:cubicBezTo>
                      <a:lnTo>
                        <a:pt x="14" y="2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/>
              </p:spPr>
              <p:txBody>
                <a:bodyPr/>
                <a:lstStyle/>
                <a:p>
                  <a:pPr>
                    <a:defRPr/>
                  </a:pPr>
                  <a:endParaRPr lang="en-AU"/>
                </a:p>
              </p:txBody>
            </p:sp>
          </p:grpSp>
        </p:grpSp>
        <p:grpSp>
          <p:nvGrpSpPr>
            <p:cNvPr id="95" name="Group 66"/>
            <p:cNvGrpSpPr>
              <a:grpSpLocks/>
            </p:cNvGrpSpPr>
            <p:nvPr userDrawn="1"/>
          </p:nvGrpSpPr>
          <p:grpSpPr bwMode="auto">
            <a:xfrm>
              <a:off x="-26988" y="357188"/>
              <a:ext cx="9178926" cy="2571750"/>
              <a:chOff x="-17463" y="357188"/>
              <a:chExt cx="9186863" cy="2571750"/>
            </a:xfrm>
          </p:grpSpPr>
          <p:sp>
            <p:nvSpPr>
              <p:cNvPr id="96" name="Freeform 17"/>
              <p:cNvSpPr>
                <a:spLocks/>
              </p:cNvSpPr>
              <p:nvPr userDrawn="1"/>
            </p:nvSpPr>
            <p:spPr bwMode="auto">
              <a:xfrm>
                <a:off x="-17463" y="1971675"/>
                <a:ext cx="9186863" cy="957263"/>
              </a:xfrm>
              <a:custGeom>
                <a:avLst/>
                <a:gdLst>
                  <a:gd name="T0" fmla="*/ 0 w 2880"/>
                  <a:gd name="T1" fmla="*/ 0 h 300"/>
                  <a:gd name="T2" fmla="*/ 372 w 2880"/>
                  <a:gd name="T3" fmla="*/ 0 h 300"/>
                  <a:gd name="T4" fmla="*/ 890 w 2880"/>
                  <a:gd name="T5" fmla="*/ 171 h 300"/>
                  <a:gd name="T6" fmla="*/ 1389 w 2880"/>
                  <a:gd name="T7" fmla="*/ 300 h 300"/>
                  <a:gd name="T8" fmla="*/ 2880 w 2880"/>
                  <a:gd name="T9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1"/>
                      <a:pt x="890" y="171"/>
                    </a:cubicBezTo>
                    <a:cubicBezTo>
                      <a:pt x="1011" y="240"/>
                      <a:pt x="1176" y="300"/>
                      <a:pt x="1389" y="300"/>
                    </a:cubicBezTo>
                    <a:cubicBezTo>
                      <a:pt x="2880" y="300"/>
                      <a:pt x="2880" y="300"/>
                      <a:pt x="2880" y="30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7" name="Freeform 18"/>
              <p:cNvSpPr>
                <a:spLocks/>
              </p:cNvSpPr>
              <p:nvPr userDrawn="1"/>
            </p:nvSpPr>
            <p:spPr bwMode="auto">
              <a:xfrm>
                <a:off x="-17463" y="2449513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8" name="Freeform 19"/>
              <p:cNvSpPr>
                <a:spLocks/>
              </p:cNvSpPr>
              <p:nvPr userDrawn="1"/>
            </p:nvSpPr>
            <p:spPr bwMode="auto">
              <a:xfrm>
                <a:off x="-17463" y="1655763"/>
                <a:ext cx="9186863" cy="954087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0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0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99" name="Freeform 20"/>
              <p:cNvSpPr>
                <a:spLocks/>
              </p:cNvSpPr>
              <p:nvPr userDrawn="1"/>
            </p:nvSpPr>
            <p:spPr bwMode="auto">
              <a:xfrm>
                <a:off x="-17463" y="2130425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1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1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0" name="Freeform 21"/>
              <p:cNvSpPr>
                <a:spLocks/>
              </p:cNvSpPr>
              <p:nvPr userDrawn="1"/>
            </p:nvSpPr>
            <p:spPr bwMode="auto">
              <a:xfrm>
                <a:off x="-17463" y="1336675"/>
                <a:ext cx="9186863" cy="954088"/>
              </a:xfrm>
              <a:custGeom>
                <a:avLst/>
                <a:gdLst>
                  <a:gd name="T0" fmla="*/ 0 w 2880"/>
                  <a:gd name="T1" fmla="*/ 0 h 299"/>
                  <a:gd name="T2" fmla="*/ 372 w 2880"/>
                  <a:gd name="T3" fmla="*/ 0 h 299"/>
                  <a:gd name="T4" fmla="*/ 890 w 2880"/>
                  <a:gd name="T5" fmla="*/ 171 h 299"/>
                  <a:gd name="T6" fmla="*/ 1389 w 2880"/>
                  <a:gd name="T7" fmla="*/ 299 h 299"/>
                  <a:gd name="T8" fmla="*/ 2880 w 2880"/>
                  <a:gd name="T9" fmla="*/ 299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0" y="0"/>
                    </a:moveTo>
                    <a:cubicBezTo>
                      <a:pt x="0" y="0"/>
                      <a:pt x="308" y="0"/>
                      <a:pt x="372" y="0"/>
                    </a:cubicBezTo>
                    <a:cubicBezTo>
                      <a:pt x="638" y="0"/>
                      <a:pt x="749" y="90"/>
                      <a:pt x="890" y="171"/>
                    </a:cubicBezTo>
                    <a:cubicBezTo>
                      <a:pt x="1011" y="239"/>
                      <a:pt x="1176" y="299"/>
                      <a:pt x="1389" y="299"/>
                    </a:cubicBezTo>
                    <a:cubicBezTo>
                      <a:pt x="2880" y="299"/>
                      <a:pt x="2880" y="299"/>
                      <a:pt x="2880" y="299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1" name="Freeform 22"/>
              <p:cNvSpPr>
                <a:spLocks/>
              </p:cNvSpPr>
              <p:nvPr userDrawn="1"/>
            </p:nvSpPr>
            <p:spPr bwMode="auto">
              <a:xfrm>
                <a:off x="-17463" y="1811338"/>
                <a:ext cx="9186863" cy="479425"/>
              </a:xfrm>
              <a:custGeom>
                <a:avLst/>
                <a:gdLst>
                  <a:gd name="T0" fmla="*/ 2880 w 2880"/>
                  <a:gd name="T1" fmla="*/ 0 h 150"/>
                  <a:gd name="T2" fmla="*/ 1202 w 2880"/>
                  <a:gd name="T3" fmla="*/ 0 h 150"/>
                  <a:gd name="T4" fmla="*/ 890 w 2880"/>
                  <a:gd name="T5" fmla="*/ 22 h 150"/>
                  <a:gd name="T6" fmla="*/ 366 w 2880"/>
                  <a:gd name="T7" fmla="*/ 150 h 150"/>
                  <a:gd name="T8" fmla="*/ 0 w 2880"/>
                  <a:gd name="T9" fmla="*/ 15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2880" y="0"/>
                    </a:moveTo>
                    <a:cubicBezTo>
                      <a:pt x="1202" y="0"/>
                      <a:pt x="1202" y="0"/>
                      <a:pt x="1202" y="0"/>
                    </a:cubicBezTo>
                    <a:cubicBezTo>
                      <a:pt x="999" y="0"/>
                      <a:pt x="933" y="5"/>
                      <a:pt x="890" y="22"/>
                    </a:cubicBezTo>
                    <a:cubicBezTo>
                      <a:pt x="802" y="55"/>
                      <a:pt x="685" y="150"/>
                      <a:pt x="366" y="150"/>
                    </a:cubicBezTo>
                    <a:cubicBezTo>
                      <a:pt x="0" y="150"/>
                      <a:pt x="0" y="150"/>
                      <a:pt x="0" y="15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2" name="Freeform 23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957262"/>
              </a:xfrm>
              <a:custGeom>
                <a:avLst/>
                <a:gdLst>
                  <a:gd name="T0" fmla="*/ 2880 w 2880"/>
                  <a:gd name="T1" fmla="*/ 300 h 300"/>
                  <a:gd name="T2" fmla="*/ 2501 w 2880"/>
                  <a:gd name="T3" fmla="*/ 300 h 300"/>
                  <a:gd name="T4" fmla="*/ 1984 w 2880"/>
                  <a:gd name="T5" fmla="*/ 129 h 300"/>
                  <a:gd name="T6" fmla="*/ 1485 w 2880"/>
                  <a:gd name="T7" fmla="*/ 0 h 300"/>
                  <a:gd name="T8" fmla="*/ 0 w 2880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300">
                    <a:moveTo>
                      <a:pt x="2880" y="300"/>
                    </a:moveTo>
                    <a:cubicBezTo>
                      <a:pt x="2880" y="300"/>
                      <a:pt x="2565" y="300"/>
                      <a:pt x="2501" y="300"/>
                    </a:cubicBezTo>
                    <a:cubicBezTo>
                      <a:pt x="2236" y="300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3" name="Freeform 24"/>
              <p:cNvSpPr>
                <a:spLocks/>
              </p:cNvSpPr>
              <p:nvPr userDrawn="1"/>
            </p:nvSpPr>
            <p:spPr bwMode="auto">
              <a:xfrm>
                <a:off x="-17463" y="357188"/>
                <a:ext cx="9186863" cy="477837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4" name="Freeform 25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954088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9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9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5" name="Freeform 26"/>
              <p:cNvSpPr>
                <a:spLocks/>
              </p:cNvSpPr>
              <p:nvPr userDrawn="1"/>
            </p:nvSpPr>
            <p:spPr bwMode="auto">
              <a:xfrm>
                <a:off x="-17463" y="676275"/>
                <a:ext cx="9186863" cy="477838"/>
              </a:xfrm>
              <a:custGeom>
                <a:avLst/>
                <a:gdLst>
                  <a:gd name="T0" fmla="*/ 0 w 2880"/>
                  <a:gd name="T1" fmla="*/ 150 h 150"/>
                  <a:gd name="T2" fmla="*/ 1672 w 2880"/>
                  <a:gd name="T3" fmla="*/ 150 h 150"/>
                  <a:gd name="T4" fmla="*/ 1984 w 2880"/>
                  <a:gd name="T5" fmla="*/ 129 h 150"/>
                  <a:gd name="T6" fmla="*/ 2507 w 2880"/>
                  <a:gd name="T7" fmla="*/ 0 h 150"/>
                  <a:gd name="T8" fmla="*/ 2880 w 2880"/>
                  <a:gd name="T9" fmla="*/ 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50">
                    <a:moveTo>
                      <a:pt x="0" y="150"/>
                    </a:moveTo>
                    <a:cubicBezTo>
                      <a:pt x="1672" y="150"/>
                      <a:pt x="1672" y="150"/>
                      <a:pt x="1672" y="150"/>
                    </a:cubicBezTo>
                    <a:cubicBezTo>
                      <a:pt x="1875" y="150"/>
                      <a:pt x="1941" y="145"/>
                      <a:pt x="1984" y="129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6" name="Freeform 27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954087"/>
              </a:xfrm>
              <a:custGeom>
                <a:avLst/>
                <a:gdLst>
                  <a:gd name="T0" fmla="*/ 2880 w 2880"/>
                  <a:gd name="T1" fmla="*/ 299 h 299"/>
                  <a:gd name="T2" fmla="*/ 2501 w 2880"/>
                  <a:gd name="T3" fmla="*/ 299 h 299"/>
                  <a:gd name="T4" fmla="*/ 1984 w 2880"/>
                  <a:gd name="T5" fmla="*/ 128 h 299"/>
                  <a:gd name="T6" fmla="*/ 1485 w 2880"/>
                  <a:gd name="T7" fmla="*/ 0 h 299"/>
                  <a:gd name="T8" fmla="*/ 0 w 2880"/>
                  <a:gd name="T9" fmla="*/ 0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299">
                    <a:moveTo>
                      <a:pt x="2880" y="299"/>
                    </a:moveTo>
                    <a:cubicBezTo>
                      <a:pt x="2880" y="299"/>
                      <a:pt x="2565" y="299"/>
                      <a:pt x="2501" y="299"/>
                    </a:cubicBezTo>
                    <a:cubicBezTo>
                      <a:pt x="2236" y="299"/>
                      <a:pt x="2124" y="209"/>
                      <a:pt x="1984" y="128"/>
                    </a:cubicBezTo>
                    <a:cubicBezTo>
                      <a:pt x="1863" y="60"/>
                      <a:pt x="1698" y="0"/>
                      <a:pt x="1485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flat">
                <a:solidFill>
                  <a:schemeClr val="accent2">
                    <a:lumMod val="90000"/>
                    <a:lumOff val="10000"/>
                  </a:schemeClr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  <p:sp>
            <p:nvSpPr>
              <p:cNvPr id="107" name="Freeform 28"/>
              <p:cNvSpPr>
                <a:spLocks/>
              </p:cNvSpPr>
              <p:nvPr userDrawn="1"/>
            </p:nvSpPr>
            <p:spPr bwMode="auto">
              <a:xfrm>
                <a:off x="-17463" y="995363"/>
                <a:ext cx="9186863" cy="474662"/>
              </a:xfrm>
              <a:custGeom>
                <a:avLst/>
                <a:gdLst>
                  <a:gd name="T0" fmla="*/ 0 w 2880"/>
                  <a:gd name="T1" fmla="*/ 149 h 149"/>
                  <a:gd name="T2" fmla="*/ 1672 w 2880"/>
                  <a:gd name="T3" fmla="*/ 149 h 149"/>
                  <a:gd name="T4" fmla="*/ 1984 w 2880"/>
                  <a:gd name="T5" fmla="*/ 128 h 149"/>
                  <a:gd name="T6" fmla="*/ 2507 w 2880"/>
                  <a:gd name="T7" fmla="*/ 0 h 149"/>
                  <a:gd name="T8" fmla="*/ 2880 w 2880"/>
                  <a:gd name="T9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0" h="149">
                    <a:moveTo>
                      <a:pt x="0" y="149"/>
                    </a:moveTo>
                    <a:cubicBezTo>
                      <a:pt x="1672" y="149"/>
                      <a:pt x="1672" y="149"/>
                      <a:pt x="1672" y="149"/>
                    </a:cubicBezTo>
                    <a:cubicBezTo>
                      <a:pt x="1875" y="149"/>
                      <a:pt x="1941" y="145"/>
                      <a:pt x="1984" y="128"/>
                    </a:cubicBezTo>
                    <a:cubicBezTo>
                      <a:pt x="2071" y="95"/>
                      <a:pt x="2189" y="0"/>
                      <a:pt x="2507" y="0"/>
                    </a:cubicBezTo>
                    <a:cubicBezTo>
                      <a:pt x="2880" y="0"/>
                      <a:pt x="2880" y="0"/>
                      <a:pt x="2880" y="0"/>
                    </a:cubicBezTo>
                  </a:path>
                </a:pathLst>
              </a:custGeom>
              <a:noFill/>
              <a:ln w="1905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AU"/>
              </a:p>
            </p:txBody>
          </p:sp>
        </p:grpSp>
      </p:grpSp>
      <p:pic>
        <p:nvPicPr>
          <p:cNvPr id="2" name="Picture 1" descr="120512_PCMDI.pn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2267" y="5590284"/>
            <a:ext cx="1039403" cy="813843"/>
          </a:xfrm>
          <a:prstGeom prst="rect">
            <a:avLst/>
          </a:prstGeom>
        </p:spPr>
      </p:pic>
      <p:pic>
        <p:nvPicPr>
          <p:cNvPr id="40" name="Picture 39" descr="120512_www-PCMDI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477" y="5782948"/>
            <a:ext cx="1422650" cy="20478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28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60363" y="1276350"/>
            <a:ext cx="8459787" cy="4559300"/>
          </a:xfrm>
        </p:spPr>
        <p:txBody>
          <a:bodyPr>
            <a:noAutofit/>
          </a:bodyPr>
          <a:lstStyle>
            <a:lvl1pPr marL="378000" indent="-378000">
              <a:buFont typeface="+mj-lt"/>
              <a:buAutoNum type="arabicPeriod"/>
              <a:defRPr/>
            </a:lvl1pPr>
            <a:lvl2pPr marL="648000" indent="-270000">
              <a:defRPr/>
            </a:lvl2pPr>
            <a:lvl3pPr marL="648000" indent="-270000">
              <a:defRPr/>
            </a:lvl3pPr>
            <a:lvl4pPr marL="648000" indent="-270000">
              <a:defRPr/>
            </a:lvl4pPr>
            <a:lvl5pPr marL="648000" indent="-270000">
              <a:defRPr/>
            </a:lvl5pPr>
            <a:lvl6pPr marL="648000" indent="-270000">
              <a:defRPr/>
            </a:lvl6pPr>
            <a:lvl7pPr marL="648000" indent="-270000">
              <a:defRPr/>
            </a:lvl7pPr>
            <a:lvl8pPr marL="648000" indent="-270000">
              <a:defRPr/>
            </a:lvl8pPr>
            <a:lvl9pPr marL="648000" indent="-270000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893782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2"/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276350"/>
            <a:ext cx="8460000" cy="4555650"/>
          </a:xfrm>
        </p:spPr>
        <p:txBody>
          <a:bodyPr/>
          <a:lstStyle>
            <a:lvl2pPr marL="252000" indent="-250825"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 baseline="0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text or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276350"/>
            <a:ext cx="4140000" cy="455565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0363" y="1276350"/>
            <a:ext cx="4140000" cy="455565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AU" noProof="0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2 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363" y="1276350"/>
            <a:ext cx="4140000" cy="4555650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4680363" y="1276350"/>
            <a:ext cx="4140000" cy="225165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5"/>
          </p:nvPr>
        </p:nvSpPr>
        <p:spPr>
          <a:xfrm>
            <a:off x="4680363" y="3708000"/>
            <a:ext cx="4140000" cy="2124000"/>
          </a:xfrm>
        </p:spPr>
        <p:txBody>
          <a:bodyPr rtlCol="0">
            <a:noAutofit/>
          </a:bodyPr>
          <a:lstStyle/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60363" y="270000"/>
            <a:ext cx="8460000" cy="900000"/>
          </a:xfrm>
        </p:spPr>
        <p:txBody>
          <a:bodyPr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spcAft>
                <a:spcPts val="283"/>
              </a:spcAft>
              <a:buNone/>
              <a:defRPr sz="3600" b="1">
                <a:solidFill>
                  <a:schemeClr val="accent2"/>
                </a:solidFill>
              </a:defRPr>
            </a:lvl1pPr>
            <a:lvl2pPr marL="0" indent="0">
              <a:lnSpc>
                <a:spcPct val="85000"/>
              </a:lnSpc>
              <a:spcBef>
                <a:spcPts val="0"/>
              </a:spcBef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2pPr>
            <a:lvl3pPr>
              <a:buNone/>
              <a:defRPr sz="2800">
                <a:solidFill>
                  <a:srgbClr val="00A9CE"/>
                </a:solidFill>
              </a:defRPr>
            </a:lvl3pPr>
            <a:lvl4pPr>
              <a:buNone/>
              <a:defRPr sz="2800">
                <a:solidFill>
                  <a:srgbClr val="00A9CE"/>
                </a:solidFill>
              </a:defRPr>
            </a:lvl4pPr>
            <a:lvl5pPr>
              <a:buNone/>
              <a:defRPr sz="2800">
                <a:solidFill>
                  <a:srgbClr val="00A9CE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525" y="6051550"/>
            <a:ext cx="9169400" cy="849313"/>
            <a:chOff x="-9525" y="6051550"/>
            <a:chExt cx="9169400" cy="849313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-7938" y="6056313"/>
              <a:ext cx="9161463" cy="80168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4" name="Rectangle 6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6" name="Rectangle 7"/>
            <p:cNvSpPr>
              <a:spLocks noChangeArrowheads="1"/>
            </p:cNvSpPr>
            <p:nvPr userDrawn="1"/>
          </p:nvSpPr>
          <p:spPr bwMode="auto">
            <a:xfrm>
              <a:off x="1588" y="6367463"/>
              <a:ext cx="9142412" cy="49053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7" name="Freeform 8"/>
            <p:cNvSpPr>
              <a:spLocks noEditPoints="1"/>
            </p:cNvSpPr>
            <p:nvPr userDrawn="1"/>
          </p:nvSpPr>
          <p:spPr bwMode="auto">
            <a:xfrm>
              <a:off x="1588" y="6065837"/>
              <a:ext cx="9142412" cy="690562"/>
            </a:xfrm>
            <a:custGeom>
              <a:avLst/>
              <a:gdLst>
                <a:gd name="T0" fmla="*/ 2880 w 2880"/>
                <a:gd name="T1" fmla="*/ 14 h 217"/>
                <a:gd name="T2" fmla="*/ 2817 w 2880"/>
                <a:gd name="T3" fmla="*/ 14 h 217"/>
                <a:gd name="T4" fmla="*/ 2486 w 2880"/>
                <a:gd name="T5" fmla="*/ 95 h 217"/>
                <a:gd name="T6" fmla="*/ 2486 w 2880"/>
                <a:gd name="T7" fmla="*/ 95 h 217"/>
                <a:gd name="T8" fmla="*/ 2880 w 2880"/>
                <a:gd name="T9" fmla="*/ 95 h 217"/>
                <a:gd name="T10" fmla="*/ 2880 w 2880"/>
                <a:gd name="T11" fmla="*/ 217 h 217"/>
                <a:gd name="T12" fmla="*/ 2880 w 2880"/>
                <a:gd name="T13" fmla="*/ 217 h 217"/>
                <a:gd name="T14" fmla="*/ 2880 w 2880"/>
                <a:gd name="T15" fmla="*/ 14 h 217"/>
                <a:gd name="T16" fmla="*/ 2171 w 2880"/>
                <a:gd name="T17" fmla="*/ 0 h 217"/>
                <a:gd name="T18" fmla="*/ 0 w 2880"/>
                <a:gd name="T19" fmla="*/ 0 h 217"/>
                <a:gd name="T20" fmla="*/ 0 w 2880"/>
                <a:gd name="T21" fmla="*/ 95 h 217"/>
                <a:gd name="T22" fmla="*/ 2486 w 2880"/>
                <a:gd name="T23" fmla="*/ 95 h 217"/>
                <a:gd name="T24" fmla="*/ 2486 w 2880"/>
                <a:gd name="T25" fmla="*/ 95 h 217"/>
                <a:gd name="T26" fmla="*/ 2486 w 2880"/>
                <a:gd name="T27" fmla="*/ 95 h 217"/>
                <a:gd name="T28" fmla="*/ 2486 w 2880"/>
                <a:gd name="T29" fmla="*/ 95 h 217"/>
                <a:gd name="T30" fmla="*/ 2171 w 2880"/>
                <a:gd name="T31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0" h="217">
                  <a:moveTo>
                    <a:pt x="2880" y="14"/>
                  </a:moveTo>
                  <a:cubicBezTo>
                    <a:pt x="2817" y="14"/>
                    <a:pt x="2817" y="14"/>
                    <a:pt x="2817" y="14"/>
                  </a:cubicBezTo>
                  <a:cubicBezTo>
                    <a:pt x="2616" y="14"/>
                    <a:pt x="2542" y="74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880" y="95"/>
                    <a:pt x="2880" y="95"/>
                    <a:pt x="2880" y="95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217"/>
                    <a:pt x="2880" y="217"/>
                    <a:pt x="2880" y="217"/>
                  </a:cubicBezTo>
                  <a:cubicBezTo>
                    <a:pt x="2880" y="14"/>
                    <a:pt x="2880" y="14"/>
                    <a:pt x="2880" y="14"/>
                  </a:cubicBezTo>
                  <a:moveTo>
                    <a:pt x="217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86" y="95"/>
                    <a:pt x="2486" y="95"/>
                    <a:pt x="2486" y="95"/>
                  </a:cubicBezTo>
                  <a:cubicBezTo>
                    <a:pt x="2419" y="39"/>
                    <a:pt x="2306" y="0"/>
                    <a:pt x="2171" y="0"/>
                  </a:cubicBezTo>
                </a:path>
              </a:pathLst>
            </a:custGeom>
            <a:solidFill>
              <a:srgbClr val="BFBFBF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8" name="Freeform 9"/>
            <p:cNvSpPr>
              <a:spLocks noEditPoints="1"/>
            </p:cNvSpPr>
            <p:nvPr userDrawn="1"/>
          </p:nvSpPr>
          <p:spPr bwMode="auto">
            <a:xfrm>
              <a:off x="1588" y="6367463"/>
              <a:ext cx="9142412" cy="388937"/>
            </a:xfrm>
            <a:custGeom>
              <a:avLst/>
              <a:gdLst>
                <a:gd name="T0" fmla="*/ 2486 w 2880"/>
                <a:gd name="T1" fmla="*/ 0 h 122"/>
                <a:gd name="T2" fmla="*/ 0 w 2880"/>
                <a:gd name="T3" fmla="*/ 0 h 122"/>
                <a:gd name="T4" fmla="*/ 0 w 2880"/>
                <a:gd name="T5" fmla="*/ 13 h 122"/>
                <a:gd name="T6" fmla="*/ 2289 w 2880"/>
                <a:gd name="T7" fmla="*/ 13 h 122"/>
                <a:gd name="T8" fmla="*/ 2486 w 2880"/>
                <a:gd name="T9" fmla="*/ 0 h 122"/>
                <a:gd name="T10" fmla="*/ 2880 w 2880"/>
                <a:gd name="T11" fmla="*/ 0 h 122"/>
                <a:gd name="T12" fmla="*/ 2486 w 2880"/>
                <a:gd name="T13" fmla="*/ 0 h 122"/>
                <a:gd name="T14" fmla="*/ 2813 w 2880"/>
                <a:gd name="T15" fmla="*/ 122 h 122"/>
                <a:gd name="T16" fmla="*/ 2880 w 2880"/>
                <a:gd name="T17" fmla="*/ 122 h 122"/>
                <a:gd name="T18" fmla="*/ 2880 w 2880"/>
                <a:gd name="T1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0" h="122">
                  <a:moveTo>
                    <a:pt x="24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289" y="13"/>
                    <a:pt x="2289" y="13"/>
                    <a:pt x="2289" y="13"/>
                  </a:cubicBezTo>
                  <a:cubicBezTo>
                    <a:pt x="2418" y="13"/>
                    <a:pt x="2459" y="10"/>
                    <a:pt x="2486" y="0"/>
                  </a:cubicBezTo>
                  <a:moveTo>
                    <a:pt x="2880" y="0"/>
                  </a:moveTo>
                  <a:cubicBezTo>
                    <a:pt x="2486" y="0"/>
                    <a:pt x="2486" y="0"/>
                    <a:pt x="2486" y="0"/>
                  </a:cubicBezTo>
                  <a:cubicBezTo>
                    <a:pt x="2554" y="56"/>
                    <a:pt x="2645" y="122"/>
                    <a:pt x="2813" y="122"/>
                  </a:cubicBezTo>
                  <a:cubicBezTo>
                    <a:pt x="2854" y="122"/>
                    <a:pt x="2880" y="122"/>
                    <a:pt x="2880" y="122"/>
                  </a:cubicBezTo>
                  <a:cubicBezTo>
                    <a:pt x="2880" y="0"/>
                    <a:pt x="2880" y="0"/>
                    <a:pt x="2880" y="0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9" name="Freeform 10"/>
            <p:cNvSpPr>
              <a:spLocks/>
            </p:cNvSpPr>
            <p:nvPr userDrawn="1"/>
          </p:nvSpPr>
          <p:spPr bwMode="auto">
            <a:xfrm>
              <a:off x="1588" y="6110288"/>
              <a:ext cx="7891462" cy="298450"/>
            </a:xfrm>
            <a:custGeom>
              <a:avLst/>
              <a:gdLst>
                <a:gd name="T0" fmla="*/ 2486 w 2486"/>
                <a:gd name="T1" fmla="*/ 81 h 94"/>
                <a:gd name="T2" fmla="*/ 2171 w 2486"/>
                <a:gd name="T3" fmla="*/ 0 h 94"/>
                <a:gd name="T4" fmla="*/ 0 w 2486"/>
                <a:gd name="T5" fmla="*/ 0 h 94"/>
                <a:gd name="T6" fmla="*/ 0 w 2486"/>
                <a:gd name="T7" fmla="*/ 94 h 94"/>
                <a:gd name="T8" fmla="*/ 2289 w 2486"/>
                <a:gd name="T9" fmla="*/ 94 h 94"/>
                <a:gd name="T10" fmla="*/ 2486 w 2486"/>
                <a:gd name="T11" fmla="*/ 8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6" h="94">
                  <a:moveTo>
                    <a:pt x="2486" y="81"/>
                  </a:moveTo>
                  <a:cubicBezTo>
                    <a:pt x="2410" y="38"/>
                    <a:pt x="2306" y="0"/>
                    <a:pt x="217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2289" y="94"/>
                    <a:pt x="2289" y="94"/>
                    <a:pt x="2289" y="94"/>
                  </a:cubicBezTo>
                  <a:cubicBezTo>
                    <a:pt x="2418" y="94"/>
                    <a:pt x="2459" y="91"/>
                    <a:pt x="2486" y="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/>
            </a:p>
          </p:txBody>
        </p:sp>
        <p:sp>
          <p:nvSpPr>
            <p:cNvPr id="10" name="Freeform 11"/>
            <p:cNvSpPr>
              <a:spLocks/>
            </p:cNvSpPr>
            <p:nvPr userDrawn="1"/>
          </p:nvSpPr>
          <p:spPr bwMode="auto">
            <a:xfrm>
              <a:off x="7893050" y="6098190"/>
              <a:ext cx="1250950" cy="601662"/>
            </a:xfrm>
            <a:custGeom>
              <a:avLst/>
              <a:gdLst>
                <a:gd name="T0" fmla="*/ 331 w 394"/>
                <a:gd name="T1" fmla="*/ 0 h 189"/>
                <a:gd name="T2" fmla="*/ 0 w 394"/>
                <a:gd name="T3" fmla="*/ 81 h 189"/>
                <a:gd name="T4" fmla="*/ 327 w 394"/>
                <a:gd name="T5" fmla="*/ 189 h 189"/>
                <a:gd name="T6" fmla="*/ 394 w 394"/>
                <a:gd name="T7" fmla="*/ 189 h 189"/>
                <a:gd name="T8" fmla="*/ 394 w 394"/>
                <a:gd name="T9" fmla="*/ 0 h 189"/>
                <a:gd name="T10" fmla="*/ 331 w 394"/>
                <a:gd name="T11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4" h="189">
                  <a:moveTo>
                    <a:pt x="331" y="0"/>
                  </a:moveTo>
                  <a:cubicBezTo>
                    <a:pt x="130" y="0"/>
                    <a:pt x="56" y="60"/>
                    <a:pt x="0" y="81"/>
                  </a:cubicBezTo>
                  <a:cubicBezTo>
                    <a:pt x="89" y="131"/>
                    <a:pt x="159" y="189"/>
                    <a:pt x="327" y="189"/>
                  </a:cubicBezTo>
                  <a:cubicBezTo>
                    <a:pt x="368" y="189"/>
                    <a:pt x="394" y="189"/>
                    <a:pt x="394" y="189"/>
                  </a:cubicBezTo>
                  <a:cubicBezTo>
                    <a:pt x="394" y="0"/>
                    <a:pt x="394" y="0"/>
                    <a:pt x="394" y="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accent6">
                <a:lumMod val="10000"/>
                <a:lumOff val="90000"/>
              </a:schemeClr>
            </a:solidFill>
            <a:ln>
              <a:noFill/>
            </a:ln>
            <a:extLst/>
          </p:spPr>
          <p:txBody>
            <a:bodyPr/>
            <a:lstStyle/>
            <a:p>
              <a:pPr>
                <a:defRPr/>
              </a:pPr>
              <a:endParaRPr lang="en-AU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05" name="AutoShape 81"/>
            <p:cNvSpPr>
              <a:spLocks noChangeAspect="1" noChangeArrowheads="1" noTextEdit="1"/>
            </p:cNvSpPr>
            <p:nvPr/>
          </p:nvSpPr>
          <p:spPr bwMode="auto">
            <a:xfrm>
              <a:off x="-9525" y="6051550"/>
              <a:ext cx="9169400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8" name="Rectangle 84"/>
            <p:cNvSpPr>
              <a:spLocks noChangeArrowheads="1"/>
            </p:cNvSpPr>
            <p:nvPr/>
          </p:nvSpPr>
          <p:spPr bwMode="auto">
            <a:xfrm>
              <a:off x="-9525" y="6356350"/>
              <a:ext cx="91678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0363" y="1276350"/>
            <a:ext cx="8459787" cy="455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363" y="6356350"/>
            <a:ext cx="6119812" cy="297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dirty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(#)</a:t>
            </a:r>
            <a:endParaRPr lang="en-US" dirty="0"/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360363" y="269875"/>
            <a:ext cx="8459787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70" name="Rectangle 46"/>
          <p:cNvSpPr>
            <a:spLocks noChangeArrowheads="1"/>
          </p:cNvSpPr>
          <p:nvPr/>
        </p:nvSpPr>
        <p:spPr bwMode="auto">
          <a:xfrm>
            <a:off x="-71438" y="6365875"/>
            <a:ext cx="9317038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0" r:id="rId3"/>
    <p:sldLayoutId id="2147483671" r:id="rId4"/>
    <p:sldLayoutId id="2147483666" r:id="rId5"/>
    <p:sldLayoutId id="2147483665" r:id="rId6"/>
    <p:sldLayoutId id="2147483664" r:id="rId7"/>
    <p:sldLayoutId id="2147483663" r:id="rId8"/>
    <p:sldLayoutId id="2147483662" r:id="rId9"/>
    <p:sldLayoutId id="2147483661" r:id="rId10"/>
    <p:sldLayoutId id="2147483660" r:id="rId11"/>
    <p:sldLayoutId id="2147483659" r:id="rId12"/>
    <p:sldLayoutId id="2147483658" r:id="rId13"/>
    <p:sldLayoutId id="2147483657" r:id="rId14"/>
    <p:sldLayoutId id="2147483656" r:id="rId15"/>
    <p:sldLayoutId id="2147483655" r:id="rId16"/>
    <p:sldLayoutId id="2147483672" r:id="rId17"/>
    <p:sldLayoutId id="2147483654" r:id="rId18"/>
    <p:sldLayoutId id="2147483653" r:id="rId19"/>
    <p:sldLayoutId id="2147483673" r:id="rId20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</a:defRPr>
      </a:lvl2pPr>
      <a:lvl3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</a:defRPr>
      </a:lvl3pPr>
      <a:lvl4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</a:defRPr>
      </a:lvl4pPr>
      <a:lvl5pPr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</a:defRPr>
      </a:lvl5pPr>
      <a:lvl6pPr marL="4572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6pPr>
      <a:lvl7pPr marL="9144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7pPr>
      <a:lvl8pPr marL="13716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8pPr>
      <a:lvl9pPr marL="1828800" algn="l" defTabSz="4572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Calibri" pitchFamily="34" charset="0"/>
        </a:defRPr>
      </a:lvl9pPr>
    </p:titleStyle>
    <p:bodyStyle>
      <a:lvl1pPr algn="l" defTabSz="457200" rtl="0" eaLnBrk="1" fontAlgn="base" hangingPunct="1">
        <a:lnSpc>
          <a:spcPct val="90000"/>
        </a:lnSpc>
        <a:spcBef>
          <a:spcPts val="600"/>
        </a:spcBef>
        <a:spcAft>
          <a:spcPts val="563"/>
        </a:spcAft>
        <a:buFont typeface="Arial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250825" indent="-250825" algn="l" defTabSz="457200" rtl="0" eaLnBrk="1" fontAlgn="base" hangingPunct="1">
        <a:lnSpc>
          <a:spcPct val="90000"/>
        </a:lnSpc>
        <a:spcBef>
          <a:spcPct val="0"/>
        </a:spcBef>
        <a:spcAft>
          <a:spcPts val="563"/>
        </a:spcAft>
        <a:buFont typeface="Symbol" pitchFamily="18" charset="2"/>
        <a:buChar char="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3238" indent="-250825" algn="l" defTabSz="457200" rtl="0" eaLnBrk="1" fontAlgn="base" hangingPunct="1">
        <a:lnSpc>
          <a:spcPct val="90000"/>
        </a:lnSpc>
        <a:spcBef>
          <a:spcPct val="0"/>
        </a:spcBef>
        <a:spcAft>
          <a:spcPts val="563"/>
        </a:spcAft>
        <a:buClr>
          <a:srgbClr val="484647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50825" algn="l" defTabSz="457200" rtl="0" eaLnBrk="1" fontAlgn="base" hangingPunct="1">
        <a:lnSpc>
          <a:spcPct val="90000"/>
        </a:lnSpc>
        <a:spcBef>
          <a:spcPct val="0"/>
        </a:spcBef>
        <a:spcAft>
          <a:spcPts val="563"/>
        </a:spcAft>
        <a:buClr>
          <a:srgbClr val="484647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252000" algn="l" defTabSz="457200" rtl="0" eaLnBrk="1" fontAlgn="base" hangingPunct="1">
        <a:lnSpc>
          <a:spcPct val="90000"/>
        </a:lnSpc>
        <a:spcBef>
          <a:spcPct val="0"/>
        </a:spcBef>
        <a:spcAft>
          <a:spcPts val="563"/>
        </a:spcAft>
        <a:buClr>
          <a:schemeClr val="accent2"/>
        </a:buClr>
        <a:buFont typeface="Arial" pitchFamily="34" charset="0"/>
        <a:buChar char="•"/>
        <a:defRPr sz="18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756000" indent="-252000" algn="l" defTabSz="457200" rtl="0" eaLnBrk="1" latinLnBrk="0" hangingPunct="1">
        <a:lnSpc>
          <a:spcPct val="90000"/>
        </a:lnSpc>
        <a:spcBef>
          <a:spcPts val="0"/>
        </a:spcBef>
        <a:spcAft>
          <a:spcPts val="567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6pPr>
      <a:lvl7pPr marL="756000" indent="-252000" algn="l" defTabSz="457200" rtl="0" eaLnBrk="1" latinLnBrk="0" hangingPunct="1">
        <a:lnSpc>
          <a:spcPct val="90000"/>
        </a:lnSpc>
        <a:spcBef>
          <a:spcPts val="0"/>
        </a:spcBef>
        <a:spcAft>
          <a:spcPts val="567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7pPr>
      <a:lvl8pPr marL="756000" indent="-252000" algn="l" defTabSz="457200" rtl="0" eaLnBrk="1" latinLnBrk="0" hangingPunct="1">
        <a:lnSpc>
          <a:spcPct val="90000"/>
        </a:lnSpc>
        <a:spcBef>
          <a:spcPts val="0"/>
        </a:spcBef>
        <a:spcAft>
          <a:spcPts val="567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8pPr>
      <a:lvl9pPr marL="756000" indent="-252000" algn="l" defTabSz="457200" rtl="0" eaLnBrk="1" latinLnBrk="0" hangingPunct="1">
        <a:lnSpc>
          <a:spcPct val="90000"/>
        </a:lnSpc>
        <a:spcBef>
          <a:spcPts val="0"/>
        </a:spcBef>
        <a:spcAft>
          <a:spcPts val="567"/>
        </a:spcAft>
        <a:buClr>
          <a:schemeClr val="tx2"/>
        </a:buClr>
        <a:buFont typeface="Arial" pitchFamily="34" charset="0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664" y="2830859"/>
            <a:ext cx="8599822" cy="1080000"/>
          </a:xfrm>
        </p:spPr>
        <p:txBody>
          <a:bodyPr/>
          <a:lstStyle/>
          <a:p>
            <a:r>
              <a:rPr lang="en-AU" sz="2400" dirty="0" smtClean="0"/>
              <a:t>An update on Obs4MIPs: Opportunities and requirements</a:t>
            </a:r>
            <a:endParaRPr lang="en-AU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000" y="3984552"/>
            <a:ext cx="8043863" cy="316188"/>
          </a:xfrm>
        </p:spPr>
        <p:txBody>
          <a:bodyPr/>
          <a:lstStyle/>
          <a:p>
            <a:r>
              <a:rPr lang="en-AU" b="0" dirty="0" smtClean="0"/>
              <a:t>Peter J. Gleckler </a:t>
            </a:r>
            <a:endParaRPr lang="en-AU" b="0" dirty="0"/>
          </a:p>
        </p:txBody>
      </p:sp>
      <p:sp>
        <p:nvSpPr>
          <p:cNvPr id="13" name="Footer Placeholder 2"/>
          <p:cNvSpPr txBox="1">
            <a:spLocks/>
          </p:cNvSpPr>
          <p:nvPr/>
        </p:nvSpPr>
        <p:spPr bwMode="auto">
          <a:xfrm>
            <a:off x="326010" y="4883265"/>
            <a:ext cx="8042275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ESGF F2F</a:t>
            </a:r>
            <a:endParaRPr lang="en-AU" sz="1600" dirty="0" smtClean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Monterey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,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October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7-11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,  </a:t>
            </a:r>
            <a:r>
              <a:rPr lang="en-AU" sz="1600" dirty="0" smtClean="0">
                <a:solidFill>
                  <a:schemeClr val="bg1"/>
                </a:solidFill>
                <a:latin typeface="Calibri" pitchFamily="34" charset="0"/>
              </a:rPr>
              <a:t>2015</a:t>
            </a:r>
            <a:endParaRPr lang="en-US" sz="1600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-555" y="5655734"/>
            <a:ext cx="6435222" cy="33855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cs typeface="Calibri"/>
              </a:rPr>
              <a:t>Program for Climate Model Diagnosis and </a:t>
            </a:r>
            <a:r>
              <a:rPr lang="en-US" sz="1600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cs typeface="Calibri"/>
              </a:rPr>
              <a:t>Intercomparison</a:t>
            </a:r>
            <a:r>
              <a:rPr lang="en-US" sz="16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bg1"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/>
                <a:cs typeface="Calibri"/>
              </a:rPr>
              <a:t>, LLNL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363" y="336258"/>
            <a:ext cx="8460000" cy="900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Requirements</a:t>
            </a:r>
          </a:p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Publishing obs4MIPs data on ESGF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4491" y="1236000"/>
            <a:ext cx="8892304" cy="5478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obs4MIPs data are typically published one or several datasets at a time</a:t>
            </a:r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As EZ-CMOR makes it easier to produce “little” datasets, methods to make it easier to publish them will be needed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Should inexperienced observational experts be enabled to publish data on ESGF or should they be providing their data (and other info need for publishing) to experiences publishers?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200" b="1" dirty="0" smtClean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 </a:t>
            </a:r>
            <a:endParaRPr lang="en-US" sz="2200" dirty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629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363" y="325215"/>
            <a:ext cx="8460000" cy="900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Requirements</a:t>
            </a:r>
          </a:p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Monitoring usage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4491" y="1236000"/>
            <a:ext cx="8625872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The diverse collection of data providers needs access statistics to confirm the usefulness of the effort 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These need to be easy to generate on relatively short notice </a:t>
            </a:r>
            <a:endParaRPr lang="en-US" sz="2200" dirty="0">
              <a:latin typeface="Calibri"/>
              <a:cs typeface="Calibri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339" y="3437152"/>
            <a:ext cx="4991653" cy="2452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75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66569" y="60624"/>
            <a:ext cx="8581526" cy="52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27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90"/>
                </a:solidFill>
                <a:latin typeface="+mn-lt"/>
              </a:rPr>
              <a:t>Possibilities</a:t>
            </a:r>
            <a:r>
              <a:rPr lang="en-US" sz="2800" b="0" dirty="0" smtClean="0">
                <a:solidFill>
                  <a:srgbClr val="000090"/>
                </a:solidFill>
                <a:latin typeface="+mn-lt"/>
              </a:rPr>
              <a:t> </a:t>
            </a:r>
            <a:endParaRPr lang="en-US" sz="2800" b="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061" y="1006320"/>
            <a:ext cx="911793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200" dirty="0" smtClean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>
                <a:latin typeface="Calibri"/>
                <a:cs typeface="Calibri"/>
              </a:rPr>
              <a:t>Requests for </a:t>
            </a:r>
            <a:r>
              <a:rPr lang="en-GB" sz="2200" dirty="0" smtClean="0">
                <a:latin typeface="Calibri"/>
                <a:cs typeface="Calibri"/>
              </a:rPr>
              <a:t>greatly expanding obs4MIPs </a:t>
            </a:r>
            <a:r>
              <a:rPr lang="en-GB" sz="2200" dirty="0">
                <a:latin typeface="Calibri"/>
                <a:cs typeface="Calibri"/>
              </a:rPr>
              <a:t>coming from many </a:t>
            </a:r>
            <a:r>
              <a:rPr lang="en-GB" sz="2200" dirty="0" smtClean="0">
                <a:latin typeface="Calibri"/>
                <a:cs typeface="Calibri"/>
              </a:rPr>
              <a:t>directions</a:t>
            </a:r>
            <a:endParaRPr lang="en-US" sz="2200" dirty="0" smtClean="0">
              <a:latin typeface="+mn-lt"/>
            </a:endParaRPr>
          </a:p>
          <a:p>
            <a:pPr lvl="1"/>
            <a:endParaRPr lang="en-US" sz="2200" dirty="0" smtClean="0">
              <a:latin typeface="+mn-lt"/>
            </a:endParaRPr>
          </a:p>
          <a:p>
            <a:pPr lvl="1"/>
            <a:endParaRPr lang="en-US" sz="2200" dirty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 smtClean="0">
                <a:latin typeface="+mn-lt"/>
              </a:rPr>
              <a:t>Disparate metadata standards across different classes of observational</a:t>
            </a:r>
          </a:p>
          <a:p>
            <a:pPr marL="628650" lvl="1" indent="-171450">
              <a:buFont typeface="Arial"/>
              <a:buChar char="•"/>
            </a:pPr>
            <a:endParaRPr lang="en-GB" sz="2200" dirty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 smtClean="0">
                <a:latin typeface="+mn-lt"/>
              </a:rPr>
              <a:t>It might seem reversed, but it appears possible to bring together many observational communities with the developed MIP data structures</a:t>
            </a:r>
          </a:p>
          <a:p>
            <a:pPr marL="628650" lvl="1" indent="-171450">
              <a:buFont typeface="Arial"/>
              <a:buChar char="•"/>
            </a:pPr>
            <a:endParaRPr lang="en-GB" sz="2200" dirty="0">
              <a:latin typeface="+mn-lt"/>
            </a:endParaRP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2088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Summary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39276" y="562377"/>
            <a:ext cx="8892304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Commitments to contribute </a:t>
            </a:r>
            <a:r>
              <a:rPr lang="en-US" sz="2200" dirty="0" smtClean="0">
                <a:latin typeface="Calibri"/>
                <a:cs typeface="Calibri"/>
              </a:rPr>
              <a:t>new datasets</a:t>
            </a:r>
            <a:r>
              <a:rPr lang="en-US" sz="2200" dirty="0" smtClean="0">
                <a:latin typeface="Calibri"/>
                <a:cs typeface="Calibri"/>
              </a:rPr>
              <a:t>:  </a:t>
            </a:r>
            <a:r>
              <a:rPr lang="en-US" sz="2200" dirty="0">
                <a:latin typeface="Calibri"/>
                <a:cs typeface="Calibri"/>
              </a:rPr>
              <a:t>NASA, </a:t>
            </a:r>
            <a:r>
              <a:rPr lang="en-US" sz="2200" dirty="0" smtClean="0">
                <a:latin typeface="Calibri"/>
                <a:cs typeface="Calibri"/>
              </a:rPr>
              <a:t>NOAA, </a:t>
            </a:r>
            <a:r>
              <a:rPr lang="en-US" sz="2200" dirty="0" smtClean="0">
                <a:latin typeface="Calibri"/>
                <a:cs typeface="Calibri"/>
              </a:rPr>
              <a:t>ESA, EUMETSAT</a:t>
            </a:r>
            <a:endParaRPr lang="en-US" sz="2200" dirty="0">
              <a:latin typeface="Calibri"/>
              <a:cs typeface="Calibri"/>
            </a:endParaRPr>
          </a:p>
          <a:p>
            <a:r>
              <a:rPr lang="en-US" sz="2200" dirty="0" smtClean="0">
                <a:latin typeface="Calibri"/>
                <a:cs typeface="Calibri"/>
              </a:rPr>
              <a:t> </a:t>
            </a:r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Available through </a:t>
            </a:r>
            <a:r>
              <a:rPr lang="en-US" sz="2200" dirty="0" err="1">
                <a:latin typeface="Calibri"/>
                <a:cs typeface="Calibri"/>
              </a:rPr>
              <a:t>CoG</a:t>
            </a:r>
            <a:r>
              <a:rPr lang="en-US" sz="2200" dirty="0">
                <a:latin typeface="Calibri"/>
                <a:cs typeface="Calibri"/>
              </a:rPr>
              <a:t>-ESGF;  peer-projects </a:t>
            </a:r>
            <a:r>
              <a:rPr lang="en-US" sz="2200" dirty="0" smtClean="0">
                <a:latin typeface="Calibri"/>
                <a:cs typeface="Calibri"/>
              </a:rPr>
              <a:t>a</a:t>
            </a:r>
            <a:r>
              <a:rPr lang="en-US" sz="2200" dirty="0" smtClean="0">
                <a:latin typeface="Calibri"/>
                <a:cs typeface="Calibri"/>
              </a:rPr>
              <a:t>na4MIPs, CMIP</a:t>
            </a:r>
            <a:endParaRPr lang="en-US" sz="2200" dirty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WCRP/WDAC encouragement for activity to extend beyond satellite data</a:t>
            </a:r>
          </a:p>
          <a:p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CMOR3 will accommodate </a:t>
            </a:r>
            <a:r>
              <a:rPr lang="en-US" sz="2200" dirty="0" smtClean="0">
                <a:latin typeface="Calibri"/>
                <a:cs typeface="Calibri"/>
              </a:rPr>
              <a:t>observational data, including an “EZ” package to make the process much </a:t>
            </a:r>
            <a:r>
              <a:rPr lang="en-US" sz="2200" dirty="0" smtClean="0">
                <a:latin typeface="Calibri"/>
                <a:cs typeface="Calibri"/>
              </a:rPr>
              <a:t>easier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Other requirements include:  Making data publishing more efficient, automated monitoring of data access, finessing </a:t>
            </a:r>
            <a:r>
              <a:rPr lang="en-US" sz="2200" dirty="0" err="1" smtClean="0">
                <a:latin typeface="Calibri"/>
                <a:cs typeface="Calibri"/>
              </a:rPr>
              <a:t>CoG</a:t>
            </a:r>
            <a:r>
              <a:rPr lang="en-US" sz="2200" dirty="0" smtClean="0">
                <a:latin typeface="Calibri"/>
                <a:cs typeface="Calibri"/>
              </a:rPr>
              <a:t> options </a:t>
            </a:r>
            <a:endParaRPr lang="en-US" sz="2200" dirty="0">
              <a:latin typeface="Calibri"/>
              <a:cs typeface="Calibri"/>
            </a:endParaRPr>
          </a:p>
          <a:p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latin typeface="Calibri"/>
                <a:cs typeface="Calibri"/>
              </a:rPr>
              <a:t>Work </a:t>
            </a:r>
            <a:r>
              <a:rPr lang="en-US" sz="2200" dirty="0" smtClean="0">
                <a:latin typeface="Calibri"/>
                <a:cs typeface="Calibri"/>
              </a:rPr>
              <a:t>for WDAC task team: need </a:t>
            </a:r>
            <a:r>
              <a:rPr lang="en-US" sz="2200" dirty="0">
                <a:latin typeface="Calibri"/>
                <a:cs typeface="Calibri"/>
              </a:rPr>
              <a:t>to clearly define </a:t>
            </a:r>
            <a:r>
              <a:rPr lang="en-US" sz="2200" dirty="0" smtClean="0">
                <a:latin typeface="Calibri"/>
                <a:cs typeface="Calibri"/>
              </a:rPr>
              <a:t>metadata </a:t>
            </a:r>
            <a:r>
              <a:rPr lang="en-US" sz="2200" dirty="0">
                <a:latin typeface="Calibri"/>
                <a:cs typeface="Calibri"/>
              </a:rPr>
              <a:t>for different classes of data (e.g., in-situ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dirty="0">
                <a:latin typeface="Calibri"/>
                <a:cs typeface="Calibri"/>
              </a:rPr>
              <a:t>;</a:t>
            </a:r>
            <a:r>
              <a:rPr lang="en-US" sz="2200" dirty="0" smtClean="0">
                <a:latin typeface="Calibri"/>
                <a:cs typeface="Calibri"/>
              </a:rPr>
              <a:t> </a:t>
            </a:r>
            <a:r>
              <a:rPr lang="en-US" sz="2200" dirty="0">
                <a:latin typeface="Calibri"/>
                <a:cs typeface="Calibri"/>
              </a:rPr>
              <a:t>keeping it aligned </a:t>
            </a:r>
            <a:r>
              <a:rPr lang="en-US" sz="2200" dirty="0" smtClean="0">
                <a:latin typeface="Calibri"/>
                <a:cs typeface="Calibri"/>
              </a:rPr>
              <a:t>CMIP</a:t>
            </a:r>
            <a:endParaRPr lang="en-US" sz="2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4995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AU" sz="3200" dirty="0" smtClean="0"/>
              <a:t>Talk outline</a:t>
            </a:r>
            <a:endParaRPr lang="en-AU" sz="24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64209" y="1554216"/>
            <a:ext cx="7860747" cy="42780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Brief background and status report</a:t>
            </a:r>
            <a:endParaRPr lang="en-US" sz="2000" dirty="0" smtClean="0">
              <a:latin typeface="Arial"/>
              <a:cs typeface="Arial"/>
            </a:endParaRPr>
          </a:p>
          <a:p>
            <a:pPr eaLnBrk="1" hangingPunct="1"/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Reliance on ESGF and related capabilities</a:t>
            </a: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Moving ahead: project technical and scientific requirements</a:t>
            </a: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Arial"/>
                <a:cs typeface="Arial"/>
              </a:rPr>
              <a:t>Greater possibilities </a:t>
            </a:r>
            <a:endParaRPr lang="en-US" sz="2000" dirty="0" smtClean="0">
              <a:latin typeface="Arial"/>
              <a:cs typeface="Arial"/>
            </a:endParaRPr>
          </a:p>
          <a:p>
            <a:pPr eaLnBrk="1" hangingPunct="1"/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Summary</a:t>
            </a:r>
            <a:endParaRPr lang="en-US" sz="2000" dirty="0" smtClean="0">
              <a:latin typeface="Arial"/>
              <a:cs typeface="Arial"/>
            </a:endParaRPr>
          </a:p>
          <a:p>
            <a:pPr eaLnBrk="1" hangingPunct="1"/>
            <a:endParaRPr lang="en-US" sz="2000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 smtClean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405558" y="166492"/>
            <a:ext cx="1607736" cy="658699"/>
            <a:chOff x="6234576" y="2819412"/>
            <a:chExt cx="4643911" cy="1720474"/>
          </a:xfrm>
        </p:grpSpPr>
        <p:pic>
          <p:nvPicPr>
            <p:cNvPr id="5" name="Picture 4" descr="esgf.png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t="27373" r="13951" b="37336"/>
            <a:stretch/>
          </p:blipFill>
          <p:spPr>
            <a:xfrm>
              <a:off x="6234576" y="3042669"/>
              <a:ext cx="4643911" cy="1497217"/>
            </a:xfrm>
            <a:prstGeom prst="rect">
              <a:avLst/>
            </a:prstGeom>
          </p:spPr>
        </p:pic>
        <p:pic>
          <p:nvPicPr>
            <p:cNvPr id="6" name="Picture 5" descr="Sphere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6" t="14700" r="12686" b="8691"/>
            <a:stretch/>
          </p:blipFill>
          <p:spPr>
            <a:xfrm>
              <a:off x="9423681" y="2819412"/>
              <a:ext cx="1454806" cy="1452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343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362" y="270000"/>
            <a:ext cx="8783637" cy="900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AU" sz="2800" dirty="0" smtClean="0"/>
              <a:t>obs4MIPs leverages key </a:t>
            </a:r>
            <a:r>
              <a:rPr lang="en-AU" sz="2800" dirty="0" smtClean="0"/>
              <a:t>protocols and </a:t>
            </a:r>
            <a:r>
              <a:rPr lang="en-AU" sz="2800" dirty="0" smtClean="0"/>
              <a:t>infrastructure</a:t>
            </a:r>
            <a:endParaRPr lang="en-AU" sz="2800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78468" y="1554216"/>
            <a:ext cx="8953043" cy="45858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Experiment protocol </a:t>
            </a:r>
            <a:r>
              <a:rPr lang="en-US" sz="2000" dirty="0" smtClean="0">
                <a:latin typeface="Arial"/>
                <a:cs typeface="Arial"/>
              </a:rPr>
              <a:t>(MIP experiments) </a:t>
            </a:r>
            <a:r>
              <a:rPr lang="en-US" sz="2000" dirty="0" smtClean="0">
                <a:latin typeface="Arial"/>
                <a:cs typeface="Arial"/>
              </a:rPr>
              <a:t>and standard output</a:t>
            </a: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Climate Forecast (CF) Convention (as applied in CMIP)</a:t>
            </a: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Software to ensure data complies to CMIP structure: </a:t>
            </a:r>
            <a:r>
              <a:rPr lang="en-US" sz="1900" dirty="0" smtClean="0">
                <a:latin typeface="Arial"/>
                <a:cs typeface="Arial"/>
              </a:rPr>
              <a:t>CMOR</a:t>
            </a:r>
            <a:endParaRPr lang="en-US" sz="1900" dirty="0" smtClean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smtClean="0">
                <a:latin typeface="Arial"/>
                <a:cs typeface="Arial"/>
              </a:rPr>
              <a:t>Distribution:  </a:t>
            </a:r>
            <a:r>
              <a:rPr lang="en-US" sz="2000" dirty="0" smtClean="0">
                <a:latin typeface="Arial"/>
                <a:cs typeface="Arial"/>
              </a:rPr>
              <a:t>ESGF, technically aligned with</a:t>
            </a:r>
            <a:r>
              <a:rPr lang="en-US" sz="2000" dirty="0" smtClean="0">
                <a:latin typeface="Arial"/>
                <a:cs typeface="Arial"/>
              </a:rPr>
              <a:t> CMIP data</a:t>
            </a:r>
            <a:endParaRPr lang="en-US" sz="2000" dirty="0" smtClean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r>
              <a:rPr lang="en-US" sz="2000" dirty="0" err="1" smtClean="0">
                <a:latin typeface="Arial"/>
                <a:cs typeface="Arial"/>
              </a:rPr>
              <a:t>CoG</a:t>
            </a:r>
            <a:r>
              <a:rPr lang="en-US" sz="2000" dirty="0" smtClean="0">
                <a:latin typeface="Arial"/>
                <a:cs typeface="Arial"/>
              </a:rPr>
              <a:t>: Project information and interconnectedness with others</a:t>
            </a:r>
          </a:p>
          <a:p>
            <a:pPr eaLnBrk="1" hangingPunct="1"/>
            <a:endParaRPr lang="en-US" sz="2000" dirty="0">
              <a:latin typeface="Arial"/>
              <a:cs typeface="Arial"/>
            </a:endParaRPr>
          </a:p>
          <a:p>
            <a:pPr marL="285750" indent="-285750" eaLnBrk="1" hangingPunct="1">
              <a:buFont typeface="Arial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 smtClean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Arial"/>
              <a:cs typeface="Arial"/>
            </a:endParaRPr>
          </a:p>
          <a:p>
            <a:pPr eaLnBrk="1" hangingPunct="1"/>
            <a:endParaRPr lang="en-US" dirty="0">
              <a:latin typeface="Calibri"/>
              <a:cs typeface="Calibri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167217" y="2517913"/>
            <a:ext cx="552174" cy="364435"/>
          </a:xfrm>
          <a:prstGeom prst="straightConnector1">
            <a:avLst/>
          </a:prstGeom>
          <a:ln w="9525"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508947" y="1882626"/>
            <a:ext cx="1522564" cy="646331"/>
          </a:xfrm>
          <a:prstGeom prst="rect">
            <a:avLst/>
          </a:prstGeom>
          <a:noFill/>
          <a:ln w="63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Designed for model output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90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58064" y="1620597"/>
            <a:ext cx="5230515" cy="4186976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457200" indent="-45720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Use the CMIP Standard Model Output as guideline for selecting observations</a:t>
            </a: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Observations to be structured the same as CMIP model output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Hosted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ESGF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CMIP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output</a:t>
            </a:r>
            <a:endParaRPr lang="en-US" sz="2000" b="0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/>
            </a:pP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Include a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echnical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ote for each </a:t>
            </a:r>
            <a:r>
              <a:rPr lang="en-US" sz="2000" b="0" dirty="0" smtClean="0">
                <a:latin typeface="Arial" pitchFamily="34" charset="0"/>
                <a:cs typeface="Arial" pitchFamily="34" charset="0"/>
              </a:rPr>
              <a:t>dataset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Strive to have observational experts connected to the process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 bwMode="auto">
          <a:xfrm>
            <a:off x="-197736" y="-98866"/>
            <a:ext cx="6106657" cy="824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kern="0" dirty="0" smtClean="0">
                <a:solidFill>
                  <a:srgbClr val="000090"/>
                </a:solidFill>
                <a:latin typeface="+mn-lt"/>
                <a:ea typeface="ＭＳ Ｐゴシック" charset="-128"/>
                <a:cs typeface="ＭＳ Ｐゴシック" charset="-128"/>
              </a:rPr>
              <a:t>obs4MIPs: the 4 commandments</a:t>
            </a:r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5771112" y="1184967"/>
            <a:ext cx="3284329" cy="1778365"/>
            <a:chOff x="4986211" y="4113526"/>
            <a:chExt cx="4011160" cy="2515950"/>
          </a:xfrm>
        </p:grpSpPr>
        <p:sp>
          <p:nvSpPr>
            <p:cNvPr id="9" name="Oval 8"/>
            <p:cNvSpPr/>
            <p:nvPr/>
          </p:nvSpPr>
          <p:spPr>
            <a:xfrm>
              <a:off x="4986211" y="4492632"/>
              <a:ext cx="1714796" cy="1201851"/>
            </a:xfrm>
            <a:prstGeom prst="ellipse">
              <a:avLst/>
            </a:prstGeom>
            <a:solidFill>
              <a:schemeClr val="accent5">
                <a:lumMod val="60000"/>
                <a:lumOff val="40000"/>
                <a:alpha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5189378" y="4546786"/>
              <a:ext cx="1273453" cy="104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Model Output</a:t>
              </a:r>
            </a:p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Variables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104314" y="4729836"/>
              <a:ext cx="2893057" cy="1899640"/>
            </a:xfrm>
            <a:prstGeom prst="ellipse">
              <a:avLst/>
            </a:prstGeom>
            <a:solidFill>
              <a:schemeClr val="accent5">
                <a:lumMod val="75000"/>
                <a:alpha val="28000"/>
              </a:schemeClr>
            </a:solidFill>
            <a:ln>
              <a:solidFill>
                <a:schemeClr val="accent1">
                  <a:shade val="95000"/>
                  <a:satMod val="105000"/>
                  <a:alpha val="32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6760094" y="5069300"/>
              <a:ext cx="1486225" cy="1045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Satellite Retrieval</a:t>
              </a:r>
            </a:p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Variables</a:t>
              </a:r>
            </a:p>
          </p:txBody>
        </p:sp>
        <p:sp>
          <p:nvSpPr>
            <p:cNvPr id="13" name="TextBox 23"/>
            <p:cNvSpPr txBox="1">
              <a:spLocks noChangeArrowheads="1"/>
            </p:cNvSpPr>
            <p:nvPr/>
          </p:nvSpPr>
          <p:spPr bwMode="auto">
            <a:xfrm>
              <a:off x="6640672" y="4113526"/>
              <a:ext cx="2356699" cy="5225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9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Target Quantities</a:t>
              </a:r>
            </a:p>
          </p:txBody>
        </p:sp>
        <p:cxnSp>
          <p:nvCxnSpPr>
            <p:cNvPr id="14" name="Curved Connector 13"/>
            <p:cNvCxnSpPr/>
            <p:nvPr/>
          </p:nvCxnSpPr>
          <p:spPr>
            <a:xfrm rot="5400000">
              <a:off x="6345525" y="4621236"/>
              <a:ext cx="726847" cy="492233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6372132" y="3071096"/>
            <a:ext cx="2401874" cy="3001808"/>
            <a:chOff x="289188" y="3944138"/>
            <a:chExt cx="2402245" cy="3001671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39450" y="3953243"/>
              <a:ext cx="1005036" cy="603222"/>
            </a:xfrm>
            <a:prstGeom prst="ellipse">
              <a:avLst/>
            </a:prstGeom>
            <a:solidFill>
              <a:srgbClr val="C6D9F1"/>
            </a:solidFill>
            <a:ln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TextBox 8"/>
            <p:cNvSpPr txBox="1">
              <a:spLocks noChangeArrowheads="1"/>
            </p:cNvSpPr>
            <p:nvPr/>
          </p:nvSpPr>
          <p:spPr bwMode="auto">
            <a:xfrm>
              <a:off x="588213" y="4084505"/>
              <a:ext cx="916261" cy="313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Modelers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1529297" y="3944138"/>
              <a:ext cx="1006624" cy="603222"/>
            </a:xfrm>
            <a:prstGeom prst="ellipse">
              <a:avLst/>
            </a:prstGeom>
            <a:solidFill>
              <a:srgbClr val="C6D9F1"/>
            </a:solidFill>
            <a:ln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TextBox 10"/>
            <p:cNvSpPr txBox="1">
              <a:spLocks noChangeArrowheads="1"/>
            </p:cNvSpPr>
            <p:nvPr/>
          </p:nvSpPr>
          <p:spPr bwMode="auto">
            <a:xfrm>
              <a:off x="1470948" y="4000885"/>
              <a:ext cx="1152825" cy="523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Observation</a:t>
              </a:r>
              <a:endParaRPr lang="en-US" sz="1400" dirty="0">
                <a:solidFill>
                  <a:srgbClr val="000000"/>
                </a:solidFill>
                <a:latin typeface="Arial" pitchFamily="-65" charset="0"/>
                <a:ea typeface="ＭＳ Ｐゴシック" charset="0"/>
                <a:cs typeface="ＭＳ Ｐゴシック" charset="0"/>
              </a:endParaRPr>
            </a:p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Experts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517822" y="4462597"/>
              <a:ext cx="2173611" cy="159536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558ED5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12"/>
            <p:cNvSpPr txBox="1">
              <a:spLocks noChangeArrowheads="1"/>
            </p:cNvSpPr>
            <p:nvPr/>
          </p:nvSpPr>
          <p:spPr bwMode="auto">
            <a:xfrm>
              <a:off x="1083056" y="4893048"/>
              <a:ext cx="1120941" cy="52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Analysis</a:t>
              </a:r>
            </a:p>
            <a:p>
              <a:pPr algn="ctr"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Community</a:t>
              </a:r>
            </a:p>
          </p:txBody>
        </p:sp>
        <p:sp>
          <p:nvSpPr>
            <p:cNvPr id="22" name="TextBox 13"/>
            <p:cNvSpPr txBox="1">
              <a:spLocks noChangeArrowheads="1"/>
            </p:cNvSpPr>
            <p:nvPr/>
          </p:nvSpPr>
          <p:spPr bwMode="auto">
            <a:xfrm>
              <a:off x="289188" y="6299507"/>
              <a:ext cx="1425272" cy="646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Initial Target </a:t>
              </a:r>
            </a:p>
            <a:p>
              <a:pPr defTabSz="914279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 smtClean="0">
                  <a:solidFill>
                    <a:srgbClr val="000090"/>
                  </a:solidFill>
                  <a:latin typeface="Arial" pitchFamily="-65" charset="0"/>
                  <a:ea typeface="ＭＳ Ｐゴシック" charset="0"/>
                  <a:cs typeface="ＭＳ Ｐゴシック" charset="0"/>
                </a:rPr>
                <a:t>Community</a:t>
              </a:r>
              <a:endParaRPr lang="en-US" dirty="0">
                <a:solidFill>
                  <a:srgbClr val="000090"/>
                </a:solidFill>
                <a:latin typeface="Arial" pitchFamily="-65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23" name="Curved Connector 22"/>
            <p:cNvCxnSpPr/>
            <p:nvPr/>
          </p:nvCxnSpPr>
          <p:spPr>
            <a:xfrm rot="5400000" flipH="1" flipV="1">
              <a:off x="791748" y="6011359"/>
              <a:ext cx="427018" cy="301670"/>
            </a:xfrm>
            <a:prstGeom prst="curvedConnector3">
              <a:avLst>
                <a:gd name="adj1" fmla="val 50000"/>
              </a:avLst>
            </a:prstGeom>
            <a:grpFill/>
            <a:ln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7309" y="55178"/>
            <a:ext cx="883798" cy="883798"/>
          </a:xfrm>
          <a:prstGeom prst="rect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2369" y="44621"/>
            <a:ext cx="883798" cy="883798"/>
          </a:xfrm>
          <a:prstGeom prst="rect">
            <a:avLst/>
          </a:prstGeom>
          <a:ln w="38100" cmpd="sng">
            <a:solidFill>
              <a:schemeClr val="accent6">
                <a:lumMod val="50000"/>
              </a:schemeClr>
            </a:solidFill>
          </a:ln>
        </p:spPr>
      </p:pic>
      <p:sp>
        <p:nvSpPr>
          <p:cNvPr id="27" name="Left-Right Arrow 26"/>
          <p:cNvSpPr/>
          <p:nvPr/>
        </p:nvSpPr>
        <p:spPr bwMode="auto">
          <a:xfrm>
            <a:off x="7088896" y="193366"/>
            <a:ext cx="1079783" cy="251387"/>
          </a:xfrm>
          <a:prstGeom prst="leftRightArrow">
            <a:avLst/>
          </a:prstGeom>
          <a:solidFill>
            <a:srgbClr val="8EB4E3"/>
          </a:solidFill>
          <a:ln w="9525" cap="flat" cmpd="sng" algn="ctr">
            <a:solidFill>
              <a:srgbClr val="3535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90"/>
              </a:solidFill>
              <a:latin typeface="Arial" pitchFamily="32" charset="0"/>
              <a:ea typeface="ＭＳ Ｐゴシック" pitchFamily="32" charset="-128"/>
              <a:cs typeface="ＭＳ Ｐゴシック" pitchFamily="32" charset="-12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111778" y="478447"/>
            <a:ext cx="1045460" cy="338554"/>
          </a:xfrm>
          <a:prstGeom prst="rect">
            <a:avLst/>
          </a:prstGeom>
          <a:solidFill>
            <a:srgbClr val="BFEBFA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r>
              <a:rPr lang="en-US" sz="1400" dirty="0" smtClean="0"/>
              <a:t>bs4MIP</a:t>
            </a:r>
            <a:r>
              <a:rPr lang="en-US" sz="1600" dirty="0" smtClean="0"/>
              <a:t>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85885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Launched by NASA and DOE,  obs4MIPs is now overseen by the WCRP’s Data Advisory Council (WDAC) to expand the effort</a:t>
            </a:r>
          </a:p>
          <a:p>
            <a:pPr>
              <a:spcBef>
                <a:spcPct val="0"/>
              </a:spcBef>
              <a:spcAft>
                <a:spcPts val="288"/>
              </a:spcAft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60363" y="1267197"/>
            <a:ext cx="7612101" cy="503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88"/>
              </a:spcAft>
            </a:pPr>
            <a:r>
              <a:rPr lang="en-US" b="1" dirty="0"/>
              <a:t>WDAC Observations for Model Evaluation Task Team </a:t>
            </a:r>
            <a:r>
              <a:rPr lang="en-US" b="1" dirty="0" smtClean="0"/>
              <a:t>Members</a:t>
            </a:r>
            <a:endParaRPr lang="en-US" b="1" dirty="0"/>
          </a:p>
          <a:p>
            <a:r>
              <a:rPr lang="en-US" sz="1600" dirty="0" smtClean="0">
                <a:latin typeface="Arial"/>
                <a:cs typeface="Arial"/>
              </a:rPr>
              <a:t>	</a:t>
            </a:r>
            <a:r>
              <a:rPr lang="en-US" sz="1500" dirty="0" smtClean="0">
                <a:latin typeface="Arial"/>
                <a:cs typeface="Arial"/>
              </a:rPr>
              <a:t>Peter </a:t>
            </a:r>
            <a:r>
              <a:rPr lang="en-US" sz="1500" dirty="0">
                <a:latin typeface="Arial"/>
                <a:cs typeface="Arial"/>
              </a:rPr>
              <a:t>Gleckler, co-chair, </a:t>
            </a:r>
            <a:r>
              <a:rPr lang="en-US" sz="1500" dirty="0" smtClean="0">
                <a:latin typeface="Arial"/>
                <a:cs typeface="Arial"/>
              </a:rPr>
              <a:t>PCMDI</a:t>
            </a:r>
            <a:r>
              <a:rPr lang="en-US" sz="1500" dirty="0">
                <a:latin typeface="Arial"/>
                <a:cs typeface="Arial"/>
              </a:rPr>
              <a:t/>
            </a:r>
            <a:br>
              <a:rPr lang="en-US" sz="1500" dirty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Duane </a:t>
            </a:r>
            <a:r>
              <a:rPr lang="en-US" sz="1500" dirty="0" err="1">
                <a:latin typeface="Arial"/>
                <a:cs typeface="Arial"/>
              </a:rPr>
              <a:t>Waliser</a:t>
            </a:r>
            <a:r>
              <a:rPr lang="en-US" sz="1500" dirty="0">
                <a:latin typeface="Arial"/>
                <a:cs typeface="Arial"/>
              </a:rPr>
              <a:t>, co-chair, </a:t>
            </a:r>
            <a:r>
              <a:rPr lang="en-US" sz="1500" dirty="0" smtClean="0">
                <a:latin typeface="Arial"/>
                <a:cs typeface="Arial"/>
              </a:rPr>
              <a:t>JPL</a:t>
            </a:r>
            <a:r>
              <a:rPr lang="en-US" sz="1500" dirty="0">
                <a:latin typeface="Arial"/>
                <a:cs typeface="Arial"/>
              </a:rPr>
              <a:t/>
            </a:r>
            <a:br>
              <a:rPr lang="en-US" sz="1500" dirty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Sandrine </a:t>
            </a:r>
            <a:r>
              <a:rPr lang="en-US" sz="1500" dirty="0">
                <a:latin typeface="Arial"/>
                <a:cs typeface="Arial"/>
              </a:rPr>
              <a:t>Bony, </a:t>
            </a:r>
            <a:r>
              <a:rPr lang="en-US" sz="1500" dirty="0" smtClean="0">
                <a:latin typeface="Arial"/>
                <a:cs typeface="Arial"/>
              </a:rPr>
              <a:t>IPSL</a:t>
            </a:r>
          </a:p>
          <a:p>
            <a:r>
              <a:rPr lang="en-US" sz="1500" dirty="0" smtClean="0">
                <a:latin typeface="Arial"/>
                <a:cs typeface="Arial"/>
              </a:rPr>
              <a:t>	Mike </a:t>
            </a:r>
            <a:r>
              <a:rPr lang="en-US" sz="1500" dirty="0" err="1">
                <a:latin typeface="Arial"/>
                <a:cs typeface="Arial"/>
              </a:rPr>
              <a:t>Bosilovich</a:t>
            </a:r>
            <a:r>
              <a:rPr lang="en-US" sz="1500" dirty="0">
                <a:latin typeface="Arial"/>
                <a:cs typeface="Arial"/>
              </a:rPr>
              <a:t>, </a:t>
            </a:r>
            <a:r>
              <a:rPr lang="en-US" sz="1500" dirty="0" smtClean="0">
                <a:latin typeface="Arial"/>
                <a:cs typeface="Arial"/>
              </a:rPr>
              <a:t>GSFC</a:t>
            </a:r>
          </a:p>
          <a:p>
            <a:r>
              <a:rPr lang="en-US" sz="1500" dirty="0" smtClean="0">
                <a:latin typeface="Arial"/>
                <a:cs typeface="Arial"/>
              </a:rPr>
              <a:t>	Helene </a:t>
            </a:r>
            <a:r>
              <a:rPr lang="en-US" sz="1500" dirty="0" err="1">
                <a:latin typeface="Arial"/>
                <a:cs typeface="Arial"/>
              </a:rPr>
              <a:t>Chepfer</a:t>
            </a:r>
            <a:r>
              <a:rPr lang="en-US" sz="1500" dirty="0">
                <a:latin typeface="Arial"/>
                <a:cs typeface="Arial"/>
              </a:rPr>
              <a:t>, IPSL</a:t>
            </a:r>
            <a:br>
              <a:rPr lang="en-US" sz="1500" dirty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</a:t>
            </a:r>
            <a:r>
              <a:rPr lang="en-US" sz="1500" dirty="0" err="1" smtClean="0">
                <a:latin typeface="Arial"/>
                <a:cs typeface="Arial"/>
              </a:rPr>
              <a:t>Veronika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lang="en-US" sz="1500" dirty="0" err="1">
                <a:latin typeface="Arial"/>
                <a:cs typeface="Arial"/>
              </a:rPr>
              <a:t>Erying</a:t>
            </a:r>
            <a:r>
              <a:rPr lang="en-US" sz="1500" dirty="0">
                <a:latin typeface="Arial"/>
                <a:cs typeface="Arial"/>
              </a:rPr>
              <a:t>, DLR</a:t>
            </a:r>
            <a:br>
              <a:rPr lang="en-US" sz="1500" dirty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Robert </a:t>
            </a:r>
            <a:r>
              <a:rPr lang="en-US" sz="1500" dirty="0">
                <a:latin typeface="Arial"/>
                <a:cs typeface="Arial"/>
              </a:rPr>
              <a:t>Ferraro, </a:t>
            </a:r>
            <a:r>
              <a:rPr lang="en-US" sz="1500" dirty="0" smtClean="0">
                <a:latin typeface="Arial"/>
                <a:cs typeface="Arial"/>
              </a:rPr>
              <a:t>JPL</a:t>
            </a:r>
            <a:r>
              <a:rPr lang="en-US" sz="1500" dirty="0">
                <a:latin typeface="Arial"/>
                <a:cs typeface="Arial"/>
              </a:rPr>
              <a:t/>
            </a:r>
            <a:br>
              <a:rPr lang="en-US" sz="1500" dirty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Pierre </a:t>
            </a:r>
            <a:r>
              <a:rPr lang="en-US" sz="1500" dirty="0" err="1" smtClean="0">
                <a:latin typeface="Arial"/>
                <a:cs typeface="Arial"/>
              </a:rPr>
              <a:t>Phillipe</a:t>
            </a:r>
            <a:r>
              <a:rPr lang="en-US" sz="1500" dirty="0" smtClean="0">
                <a:latin typeface="Arial"/>
                <a:cs typeface="Arial"/>
              </a:rPr>
              <a:t> </a:t>
            </a:r>
            <a:r>
              <a:rPr lang="en-US" sz="1500" dirty="0" smtClean="0">
                <a:latin typeface="Arial"/>
                <a:cs typeface="Arial"/>
              </a:rPr>
              <a:t>Mathieu, ESA</a:t>
            </a:r>
          </a:p>
          <a:p>
            <a:r>
              <a:rPr lang="en-US" sz="1500" dirty="0" smtClean="0">
                <a:latin typeface="Arial"/>
                <a:cs typeface="Arial"/>
              </a:rPr>
              <a:t>	Jerry Potter, GSFC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Roger Saunders, UKMO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</a:t>
            </a:r>
            <a:r>
              <a:rPr lang="en-US" sz="1500" dirty="0" err="1" smtClean="0">
                <a:latin typeface="Arial"/>
                <a:cs typeface="Arial"/>
              </a:rPr>
              <a:t>Jörg</a:t>
            </a:r>
            <a:r>
              <a:rPr lang="en-US" sz="1500" dirty="0" smtClean="0">
                <a:latin typeface="Arial"/>
                <a:cs typeface="Arial"/>
              </a:rPr>
              <a:t> Schulz, EUMETSAT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Karl Taylor, PCMDI</a:t>
            </a:r>
            <a:br>
              <a:rPr lang="en-US" sz="1500" dirty="0" smtClean="0">
                <a:latin typeface="Arial"/>
                <a:cs typeface="Arial"/>
              </a:rPr>
            </a:br>
            <a:r>
              <a:rPr lang="en-US" sz="1500" dirty="0" smtClean="0">
                <a:latin typeface="Arial"/>
                <a:cs typeface="Arial"/>
              </a:rPr>
              <a:t>	Jean-Noël </a:t>
            </a:r>
            <a:r>
              <a:rPr lang="en-US" sz="1500" dirty="0" err="1" smtClean="0">
                <a:latin typeface="Arial"/>
                <a:cs typeface="Arial"/>
              </a:rPr>
              <a:t>Thépaut</a:t>
            </a:r>
            <a:r>
              <a:rPr lang="en-US" sz="1500" dirty="0" smtClean="0">
                <a:latin typeface="Arial"/>
                <a:cs typeface="Arial"/>
              </a:rPr>
              <a:t>, ECMWF</a:t>
            </a:r>
          </a:p>
          <a:p>
            <a:endParaRPr lang="en-US" sz="1500" dirty="0">
              <a:latin typeface="Arial"/>
              <a:cs typeface="Arial"/>
            </a:endParaRPr>
          </a:p>
          <a:p>
            <a:r>
              <a:rPr lang="en-US" sz="1500" dirty="0" smtClean="0"/>
              <a:t>	Ex</a:t>
            </a:r>
            <a:r>
              <a:rPr lang="en-US" sz="1500" dirty="0"/>
              <a:t>-Officio </a:t>
            </a:r>
            <a:br>
              <a:rPr lang="en-US" sz="1500" dirty="0"/>
            </a:br>
            <a:r>
              <a:rPr lang="en-US" sz="1500" dirty="0" smtClean="0"/>
              <a:t>	</a:t>
            </a:r>
            <a:r>
              <a:rPr lang="en-US" sz="1500" dirty="0" err="1" smtClean="0"/>
              <a:t>Tsengdar</a:t>
            </a:r>
            <a:r>
              <a:rPr lang="en-US" sz="1500" dirty="0" smtClean="0"/>
              <a:t> </a:t>
            </a:r>
            <a:r>
              <a:rPr lang="en-US" sz="1500" dirty="0"/>
              <a:t>Lee, NASA</a:t>
            </a:r>
            <a:br>
              <a:rPr lang="en-US" sz="1500" dirty="0"/>
            </a:br>
            <a:r>
              <a:rPr lang="en-US" sz="1500" dirty="0" smtClean="0"/>
              <a:t>	</a:t>
            </a:r>
            <a:r>
              <a:rPr lang="en-US" sz="1500" dirty="0" err="1" smtClean="0"/>
              <a:t>Renu</a:t>
            </a:r>
            <a:r>
              <a:rPr lang="en-US" sz="1500" dirty="0" smtClean="0"/>
              <a:t> </a:t>
            </a:r>
            <a:r>
              <a:rPr lang="en-US" sz="1500" dirty="0"/>
              <a:t>Joseph, </a:t>
            </a:r>
            <a:r>
              <a:rPr lang="en-US" sz="1500" dirty="0" smtClean="0"/>
              <a:t>DOE</a:t>
            </a:r>
          </a:p>
          <a:p>
            <a:r>
              <a:rPr lang="en-US" sz="1500" dirty="0"/>
              <a:t>	Otis Brown, </a:t>
            </a:r>
            <a:r>
              <a:rPr lang="en-US" sz="1500" dirty="0" smtClean="0"/>
              <a:t>NOAA</a:t>
            </a:r>
          </a:p>
          <a:p>
            <a:r>
              <a:rPr lang="en-US" sz="1500" dirty="0"/>
              <a:t>	</a:t>
            </a:r>
            <a:r>
              <a:rPr lang="en-US" sz="1500" dirty="0" smtClean="0"/>
              <a:t>Mitch </a:t>
            </a:r>
            <a:r>
              <a:rPr lang="en-US" sz="1500" dirty="0" err="1" smtClean="0"/>
              <a:t>Rixen</a:t>
            </a:r>
            <a:r>
              <a:rPr lang="en-US" sz="1500" dirty="0" smtClean="0"/>
              <a:t>, WCRP</a:t>
            </a:r>
            <a:endParaRPr lang="en-US" sz="1500" dirty="0"/>
          </a:p>
          <a:p>
            <a:endParaRPr lang="en-US" sz="1500" dirty="0" smtClean="0">
              <a:latin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313" y="6413208"/>
            <a:ext cx="1326424" cy="4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6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211405" y="124377"/>
            <a:ext cx="8289628" cy="101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27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35359B"/>
                </a:solidFill>
                <a:latin typeface="+mn-lt"/>
              </a:rPr>
              <a:t>obs4MIPs: Current Set of Satellite Observations</a:t>
            </a:r>
          </a:p>
          <a:p>
            <a:pPr algn="ctr" defTabSz="91427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b="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007208" y="18233129"/>
            <a:ext cx="13854172" cy="252069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 lIns="182880" rIns="18288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70C0"/>
                </a:solidFill>
              </a:rPr>
              <a:t>Datasets Currently Hosted at obs4MIPs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</a:rPr>
              <a:t>(Variable Long Name)</a:t>
            </a:r>
          </a:p>
          <a:p>
            <a:pPr algn="ctr"/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Air Temperature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Ambient </a:t>
            </a:r>
            <a:r>
              <a:rPr lang="en-US" sz="3200" dirty="0"/>
              <a:t>Aerosol Optical Thickness at 550 </a:t>
            </a:r>
            <a:r>
              <a:rPr lang="en-US" sz="3200" dirty="0" smtClean="0"/>
              <a:t>nm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CALIPSO </a:t>
            </a:r>
            <a:r>
              <a:rPr lang="en-US" sz="3200" dirty="0"/>
              <a:t>3D Clear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3D Undefined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Clear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High Level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Low Level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CALIPSO </a:t>
            </a:r>
            <a:r>
              <a:rPr lang="en-US" sz="3200" dirty="0"/>
              <a:t>Mid Level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Scattering </a:t>
            </a:r>
            <a:r>
              <a:rPr lang="en-US" sz="3200" dirty="0" smtClean="0"/>
              <a:t>Ratio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CALIPSO Total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Cloud Fraction retrieved by </a:t>
            </a:r>
            <a:r>
              <a:rPr lang="en-US" sz="3200" dirty="0" smtClean="0"/>
              <a:t>MISR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CloudSat</a:t>
            </a:r>
            <a:r>
              <a:rPr lang="en-US" sz="3200" dirty="0"/>
              <a:t> 94GHz radar Total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CloudSat</a:t>
            </a:r>
            <a:r>
              <a:rPr lang="en-US" sz="3200" dirty="0"/>
              <a:t> Radar Reflectivity CFAD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Eastward Near-Surface </a:t>
            </a:r>
            <a:r>
              <a:rPr lang="en-US" sz="3200" dirty="0" smtClean="0"/>
              <a:t>Wind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Eastward Wind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Fraction of Absorbed </a:t>
            </a:r>
            <a:r>
              <a:rPr lang="en-US" sz="3200" dirty="0" err="1"/>
              <a:t>Photosynthetically</a:t>
            </a:r>
            <a:r>
              <a:rPr lang="en-US" sz="3200" dirty="0"/>
              <a:t> Active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ISCCP Cloud Area Fraction (Joint histogram of optical thickness </a:t>
            </a:r>
            <a:r>
              <a:rPr lang="en-US" sz="3200" dirty="0" smtClean="0"/>
              <a:t>and </a:t>
            </a:r>
            <a:r>
              <a:rPr lang="en-US" sz="3200" dirty="0"/>
              <a:t>cloud top pressure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ISCCP Mean Cloud Albedo (Cloud-fraction weighted &amp; daytime only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ISCCP Mean Cloud Top Pressure (Cloud-fraction weighted &amp; daytime only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ISCCP Mean Cloud Top Temperature (Cloud-fraction weighted &amp; daytime only</a:t>
            </a:r>
            <a:r>
              <a:rPr lang="en-US" sz="3200" dirty="0" smtClean="0"/>
              <a:t>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ISCCP Total Cloud Fraction (daytime only)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Leaf Area </a:t>
            </a:r>
            <a:r>
              <a:rPr lang="en-US" sz="3200" dirty="0" smtClean="0"/>
              <a:t>Index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Mole </a:t>
            </a:r>
            <a:r>
              <a:rPr lang="en-US" sz="3200" dirty="0"/>
              <a:t>Fraction of </a:t>
            </a:r>
            <a:r>
              <a:rPr lang="en-US" sz="3200" dirty="0" smtClean="0"/>
              <a:t>O3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Near-Surface </a:t>
            </a:r>
            <a:r>
              <a:rPr lang="en-US" sz="3200" dirty="0"/>
              <a:t>Wind </a:t>
            </a:r>
            <a:r>
              <a:rPr lang="en-US" sz="3200" dirty="0" smtClean="0"/>
              <a:t>Speed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Northward </a:t>
            </a:r>
            <a:r>
              <a:rPr lang="en-US" sz="3200" dirty="0"/>
              <a:t>Near-Surface </a:t>
            </a:r>
            <a:r>
              <a:rPr lang="en-US" sz="3200" dirty="0" smtClean="0"/>
              <a:t>Wind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Northward </a:t>
            </a:r>
            <a:r>
              <a:rPr lang="en-US" sz="3200" dirty="0"/>
              <a:t>Wind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PARASOL Reflectance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Precipitation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Sea </a:t>
            </a:r>
            <a:r>
              <a:rPr lang="en-US" sz="3200" dirty="0"/>
              <a:t>Surface Height Above </a:t>
            </a:r>
            <a:r>
              <a:rPr lang="en-US" sz="3200" dirty="0" smtClean="0"/>
              <a:t>Geoid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Sea </a:t>
            </a:r>
            <a:r>
              <a:rPr lang="en-US" sz="3200" dirty="0"/>
              <a:t>Surface </a:t>
            </a:r>
            <a:r>
              <a:rPr lang="en-US" sz="3200" dirty="0" smtClean="0"/>
              <a:t>Temperature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Specific Humidity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Surface </a:t>
            </a:r>
            <a:r>
              <a:rPr lang="en-US" sz="3200" dirty="0" err="1"/>
              <a:t>Downwelling</a:t>
            </a:r>
            <a:r>
              <a:rPr lang="en-US" sz="3200" dirty="0"/>
              <a:t> Clear-Sky </a:t>
            </a:r>
            <a:r>
              <a:rPr lang="en-US" sz="3200" dirty="0" err="1"/>
              <a:t>Longwave</a:t>
            </a:r>
            <a:r>
              <a:rPr lang="en-US" sz="3200" dirty="0"/>
              <a:t>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</a:t>
            </a:r>
            <a:r>
              <a:rPr lang="en-US" sz="3200" dirty="0" err="1"/>
              <a:t>Downwelling</a:t>
            </a:r>
            <a:r>
              <a:rPr lang="en-US" sz="3200" dirty="0"/>
              <a:t> Clear-Sky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</a:t>
            </a:r>
            <a:r>
              <a:rPr lang="en-US" sz="3200" dirty="0" err="1"/>
              <a:t>Downwelling</a:t>
            </a:r>
            <a:r>
              <a:rPr lang="en-US" sz="3200" dirty="0"/>
              <a:t> </a:t>
            </a:r>
            <a:r>
              <a:rPr lang="en-US" sz="3200" dirty="0" err="1"/>
              <a:t>Longwave</a:t>
            </a:r>
            <a:r>
              <a:rPr lang="en-US" sz="3200" dirty="0"/>
              <a:t>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</a:t>
            </a:r>
            <a:r>
              <a:rPr lang="en-US" sz="3200" dirty="0" err="1"/>
              <a:t>Downwelling</a:t>
            </a:r>
            <a:r>
              <a:rPr lang="en-US" sz="3200" dirty="0"/>
              <a:t>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Upwelling Clear-Sky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Upwelling </a:t>
            </a:r>
            <a:r>
              <a:rPr lang="en-US" sz="3200" dirty="0" err="1"/>
              <a:t>Longwave</a:t>
            </a:r>
            <a:r>
              <a:rPr lang="en-US" sz="3200" dirty="0"/>
              <a:t>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Surface Upwelling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TOA Incident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TOA Outgoing Clear-Sky </a:t>
            </a:r>
            <a:r>
              <a:rPr lang="en-US" sz="3200" dirty="0" err="1"/>
              <a:t>Longwave</a:t>
            </a:r>
            <a:r>
              <a:rPr lang="en-US" sz="3200" dirty="0"/>
              <a:t>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TOA Outgoing Clear-Sky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TOA Outgoing </a:t>
            </a:r>
            <a:r>
              <a:rPr lang="en-US" sz="3200" dirty="0" err="1"/>
              <a:t>Longwave</a:t>
            </a:r>
            <a:r>
              <a:rPr lang="en-US" sz="3200" dirty="0"/>
              <a:t>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TOA Outgoing Shortwave </a:t>
            </a:r>
            <a:r>
              <a:rPr lang="en-US" sz="3200" dirty="0" smtClean="0"/>
              <a:t>Radiation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Total Cloud </a:t>
            </a:r>
            <a:r>
              <a:rPr lang="en-US" sz="3200" dirty="0" smtClean="0"/>
              <a:t>Fraction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Water </a:t>
            </a:r>
            <a:r>
              <a:rPr lang="en-US" sz="3200" dirty="0"/>
              <a:t>Vapor </a:t>
            </a:r>
            <a:r>
              <a:rPr lang="en-US" sz="3200" dirty="0" smtClean="0"/>
              <a:t>Path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121790" y="1247650"/>
            <a:ext cx="604247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Air </a:t>
            </a:r>
            <a:r>
              <a:rPr lang="en-US" sz="1400" dirty="0"/>
              <a:t>Temperature</a:t>
            </a:r>
          </a:p>
          <a:p>
            <a:r>
              <a:rPr lang="en-US" sz="1400" dirty="0"/>
              <a:t>Ambient Aerosol Optical Thickness at 550 nm</a:t>
            </a:r>
          </a:p>
          <a:p>
            <a:r>
              <a:rPr lang="en-US" sz="1400" dirty="0"/>
              <a:t>CALIPSO 3D Clear fraction</a:t>
            </a:r>
          </a:p>
          <a:p>
            <a:r>
              <a:rPr lang="en-US" sz="1400" dirty="0"/>
              <a:t>CALIPSO 3D Undefined fraction</a:t>
            </a:r>
          </a:p>
          <a:p>
            <a:r>
              <a:rPr lang="en-US" sz="1400" dirty="0"/>
              <a:t>CALIPSO Clear Cloud Fraction</a:t>
            </a:r>
          </a:p>
          <a:p>
            <a:r>
              <a:rPr lang="en-US" sz="1400" dirty="0"/>
              <a:t>CALIPSO Cloud Fraction</a:t>
            </a:r>
          </a:p>
          <a:p>
            <a:r>
              <a:rPr lang="en-US" sz="1400" dirty="0"/>
              <a:t>CALIPSO High Level Cloud Fraction</a:t>
            </a:r>
          </a:p>
          <a:p>
            <a:r>
              <a:rPr lang="en-US" sz="1400" dirty="0"/>
              <a:t>CALIPSO Low Level Cloud Fraction</a:t>
            </a:r>
          </a:p>
          <a:p>
            <a:r>
              <a:rPr lang="en-US" sz="1400" dirty="0"/>
              <a:t>CALIPSO Mid Level Cloud Fraction</a:t>
            </a:r>
          </a:p>
          <a:p>
            <a:r>
              <a:rPr lang="en-US" sz="1400" dirty="0"/>
              <a:t>CALIPSO Scattering Ratio</a:t>
            </a:r>
          </a:p>
          <a:p>
            <a:r>
              <a:rPr lang="en-US" sz="1400" dirty="0"/>
              <a:t>CALIPSO Total Cloud Fraction</a:t>
            </a:r>
          </a:p>
          <a:p>
            <a:r>
              <a:rPr lang="en-US" sz="1400" dirty="0"/>
              <a:t>Cloud Fraction retrieved by MISR</a:t>
            </a:r>
          </a:p>
          <a:p>
            <a:r>
              <a:rPr lang="en-US" sz="1400" dirty="0" err="1"/>
              <a:t>CloudSat</a:t>
            </a:r>
            <a:r>
              <a:rPr lang="en-US" sz="1400" dirty="0"/>
              <a:t> 94GHz radar Total Cloud Fraction</a:t>
            </a:r>
          </a:p>
          <a:p>
            <a:r>
              <a:rPr lang="en-US" sz="1400" dirty="0" err="1"/>
              <a:t>CloudSat</a:t>
            </a:r>
            <a:r>
              <a:rPr lang="en-US" sz="1400" dirty="0"/>
              <a:t> Radar Reflectivity CFAD </a:t>
            </a:r>
          </a:p>
          <a:p>
            <a:r>
              <a:rPr lang="en-US" sz="1400" dirty="0"/>
              <a:t>Fraction of Absorbed </a:t>
            </a:r>
            <a:r>
              <a:rPr lang="en-US" sz="1400" dirty="0" err="1"/>
              <a:t>Photosynthetically</a:t>
            </a:r>
            <a:r>
              <a:rPr lang="en-US" sz="1400" dirty="0"/>
              <a:t> Active Radiation</a:t>
            </a:r>
          </a:p>
          <a:p>
            <a:r>
              <a:rPr lang="en-US" sz="1400" dirty="0"/>
              <a:t>ISCCP Cloud Area Fraction (Joint histogram of </a:t>
            </a:r>
            <a:r>
              <a:rPr lang="en-US" sz="1400" dirty="0" smtClean="0"/>
              <a:t>opt </a:t>
            </a:r>
            <a:r>
              <a:rPr lang="en-US" sz="1400" dirty="0"/>
              <a:t>thickness and </a:t>
            </a:r>
            <a:r>
              <a:rPr lang="en-US" sz="1400" dirty="0" smtClean="0"/>
              <a:t>CTP)</a:t>
            </a:r>
            <a:endParaRPr lang="en-US" sz="1400" dirty="0"/>
          </a:p>
          <a:p>
            <a:r>
              <a:rPr lang="en-US" sz="1400" dirty="0"/>
              <a:t>ISCCP Mean Cloud Albedo (Cloud-fraction weighted &amp; </a:t>
            </a:r>
            <a:r>
              <a:rPr lang="en-US" sz="1400" dirty="0" smtClean="0"/>
              <a:t>daytime)</a:t>
            </a:r>
            <a:endParaRPr lang="en-US" sz="1400" dirty="0"/>
          </a:p>
          <a:p>
            <a:r>
              <a:rPr lang="en-US" sz="1400" dirty="0"/>
              <a:t>ISCCP Mean Cloud Top Pressure (Cloud-fraction weighted &amp; </a:t>
            </a:r>
            <a:r>
              <a:rPr lang="en-US" sz="1400" dirty="0" smtClean="0"/>
              <a:t>daytime)</a:t>
            </a:r>
            <a:endParaRPr lang="en-US" sz="1400" dirty="0"/>
          </a:p>
          <a:p>
            <a:r>
              <a:rPr lang="en-US" sz="1400" dirty="0"/>
              <a:t>ISCCP Mean Cloud Top Temperature (Cloud-fraction weighted &amp; </a:t>
            </a:r>
            <a:r>
              <a:rPr lang="en-US" sz="1400" dirty="0" smtClean="0"/>
              <a:t>daytime)</a:t>
            </a:r>
            <a:endParaRPr lang="en-US" sz="1400" dirty="0"/>
          </a:p>
          <a:p>
            <a:r>
              <a:rPr lang="en-US" sz="1400" dirty="0"/>
              <a:t>ISCCP Total Cloud Fraction (daytime only) </a:t>
            </a:r>
          </a:p>
          <a:p>
            <a:r>
              <a:rPr lang="en-US" sz="1400" dirty="0"/>
              <a:t>Leaf Area Index</a:t>
            </a:r>
          </a:p>
          <a:p>
            <a:r>
              <a:rPr lang="en-US" sz="1400" dirty="0"/>
              <a:t>Mole Fraction of </a:t>
            </a:r>
            <a:r>
              <a:rPr lang="en-US" sz="1400" dirty="0" smtClean="0"/>
              <a:t>O3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45055" y="1249024"/>
            <a:ext cx="3038224" cy="5139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Near</a:t>
            </a:r>
            <a:r>
              <a:rPr lang="en-US" sz="1400" dirty="0"/>
              <a:t>-Surface Wind Speed</a:t>
            </a:r>
          </a:p>
          <a:p>
            <a:r>
              <a:rPr lang="en-US" sz="1400" dirty="0"/>
              <a:t>PARASOL </a:t>
            </a:r>
            <a:r>
              <a:rPr lang="en-US" sz="1400" dirty="0" smtClean="0"/>
              <a:t>Reflectance</a:t>
            </a:r>
          </a:p>
          <a:p>
            <a:r>
              <a:rPr lang="en-US" sz="1400" dirty="0" smtClean="0"/>
              <a:t>Precipitation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/>
              <a:t>Sea Surface Height Above Geoid</a:t>
            </a:r>
          </a:p>
          <a:p>
            <a:r>
              <a:rPr lang="en-US" sz="1400" dirty="0"/>
              <a:t>Sea Surface Temperature</a:t>
            </a:r>
          </a:p>
          <a:p>
            <a:r>
              <a:rPr lang="en-US" sz="1400" dirty="0"/>
              <a:t>Specific Humidity</a:t>
            </a:r>
          </a:p>
          <a:p>
            <a:r>
              <a:rPr lang="en-US" sz="1400" dirty="0"/>
              <a:t>Surface </a:t>
            </a:r>
            <a:r>
              <a:rPr lang="en-US" sz="1400" dirty="0" err="1"/>
              <a:t>Downwelling</a:t>
            </a:r>
            <a:r>
              <a:rPr lang="en-US" sz="1400" dirty="0"/>
              <a:t> Clear-Sky </a:t>
            </a:r>
            <a:r>
              <a:rPr lang="en-US" sz="1400" dirty="0" smtClean="0"/>
              <a:t>LW</a:t>
            </a:r>
            <a:endParaRPr lang="en-US" sz="1400" dirty="0"/>
          </a:p>
          <a:p>
            <a:r>
              <a:rPr lang="en-US" sz="1400" dirty="0"/>
              <a:t>Surface </a:t>
            </a:r>
            <a:r>
              <a:rPr lang="en-US" sz="1400" dirty="0" err="1"/>
              <a:t>Downwelling</a:t>
            </a:r>
            <a:r>
              <a:rPr lang="en-US" sz="1400" dirty="0"/>
              <a:t> Clear-Sky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Surface </a:t>
            </a:r>
            <a:r>
              <a:rPr lang="en-US" sz="1400" dirty="0" err="1"/>
              <a:t>Downwelling</a:t>
            </a:r>
            <a:r>
              <a:rPr lang="en-US" sz="1400" dirty="0"/>
              <a:t> </a:t>
            </a:r>
            <a:r>
              <a:rPr lang="en-US" sz="1400" dirty="0" smtClean="0"/>
              <a:t>LW</a:t>
            </a:r>
            <a:endParaRPr lang="en-US" sz="1400" dirty="0"/>
          </a:p>
          <a:p>
            <a:r>
              <a:rPr lang="en-US" sz="1400" dirty="0"/>
              <a:t>Surface </a:t>
            </a:r>
            <a:r>
              <a:rPr lang="en-US" sz="1400" dirty="0" err="1"/>
              <a:t>Downwelling</a:t>
            </a:r>
            <a:r>
              <a:rPr lang="en-US" sz="1400" dirty="0"/>
              <a:t>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Surface Upwelling Clear-Sky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Surface Upwelling </a:t>
            </a:r>
            <a:r>
              <a:rPr lang="en-US" sz="1400" dirty="0" smtClean="0"/>
              <a:t>LW</a:t>
            </a:r>
            <a:endParaRPr lang="en-US" sz="1400" dirty="0"/>
          </a:p>
          <a:p>
            <a:r>
              <a:rPr lang="en-US" sz="1400" dirty="0"/>
              <a:t>Surface Upwelling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TOA Incident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TOA Outgoing Clear-Sky </a:t>
            </a:r>
            <a:r>
              <a:rPr lang="en-US" sz="1400" dirty="0" smtClean="0"/>
              <a:t>LW</a:t>
            </a:r>
            <a:endParaRPr lang="en-US" sz="1400" dirty="0"/>
          </a:p>
          <a:p>
            <a:r>
              <a:rPr lang="en-US" sz="1400" dirty="0"/>
              <a:t>TOA Outgoing Clear-Sky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TOA Outgoing </a:t>
            </a:r>
            <a:r>
              <a:rPr lang="en-US" sz="1400" dirty="0" smtClean="0"/>
              <a:t>LW</a:t>
            </a:r>
            <a:endParaRPr lang="en-US" sz="1400" dirty="0"/>
          </a:p>
          <a:p>
            <a:r>
              <a:rPr lang="en-US" sz="1400" dirty="0"/>
              <a:t>TOA Outgoing </a:t>
            </a:r>
            <a:r>
              <a:rPr lang="en-US" sz="1400" dirty="0" smtClean="0"/>
              <a:t>SW</a:t>
            </a:r>
            <a:endParaRPr lang="en-US" sz="1400" dirty="0"/>
          </a:p>
          <a:p>
            <a:r>
              <a:rPr lang="en-US" sz="1400" dirty="0"/>
              <a:t>Total Cloud Fraction</a:t>
            </a:r>
          </a:p>
          <a:p>
            <a:r>
              <a:rPr lang="en-US" sz="1400" dirty="0"/>
              <a:t>Water Vapor Path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939" y="814222"/>
            <a:ext cx="3420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Sorted by CF Variable </a:t>
            </a:r>
            <a:r>
              <a:rPr lang="en-US" b="1" i="1" dirty="0" smtClean="0"/>
              <a:t>Long Name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15199809" y="5799669"/>
            <a:ext cx="681248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Current status of completeness criteria </a:t>
            </a:r>
            <a:endParaRPr lang="en-US" sz="3200" dirty="0"/>
          </a:p>
        </p:txBody>
      </p:sp>
      <p:pic>
        <p:nvPicPr>
          <p:cNvPr id="11" name="Picture 7" descr="NASA Logo (Meatball)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23143" y="159277"/>
            <a:ext cx="898444" cy="7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10475" y="155009"/>
            <a:ext cx="746540" cy="7517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067" y="133877"/>
            <a:ext cx="1693333" cy="5735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84562" y="111405"/>
            <a:ext cx="792856" cy="79285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15177" y="208275"/>
            <a:ext cx="1131447" cy="63527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0483" y="155008"/>
            <a:ext cx="831791" cy="7506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754168" y="175953"/>
            <a:ext cx="939401" cy="7036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79666" y="718764"/>
            <a:ext cx="312136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~50 monthly mean datasets</a:t>
            </a:r>
            <a:endParaRPr lang="en-US" dirty="0" smtClean="0"/>
          </a:p>
        </p:txBody>
      </p:sp>
      <p:pic>
        <p:nvPicPr>
          <p:cNvPr id="20" name="Picture 7" descr="NASA Logo (Meatball).ti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900" y="6426838"/>
            <a:ext cx="500936" cy="415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801" y="6402412"/>
            <a:ext cx="449524" cy="4526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4889" y="6395939"/>
            <a:ext cx="477413" cy="47741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296" y="6439411"/>
            <a:ext cx="681293" cy="38252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1773" y="6427506"/>
            <a:ext cx="500858" cy="4519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3427" y="6402412"/>
            <a:ext cx="608235" cy="45558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5313" y="6446462"/>
            <a:ext cx="572254" cy="3706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5227932" y="5754309"/>
            <a:ext cx="2653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Available 6hrly also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0079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395" t="14345" r="1925"/>
          <a:stretch/>
        </p:blipFill>
        <p:spPr>
          <a:xfrm>
            <a:off x="223414" y="1387483"/>
            <a:ext cx="8754372" cy="40801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199809" y="5799669"/>
            <a:ext cx="6812482" cy="58477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Current status of completeness criteria 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23414" y="293960"/>
            <a:ext cx="859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 high bar: completeness criteria for documenting obs4MIPs datasets  (current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status set by Task Team)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Box 1"/>
          <p:cNvSpPr txBox="1">
            <a:spLocks noChangeArrowheads="1"/>
          </p:cNvSpPr>
          <p:nvPr/>
        </p:nvSpPr>
        <p:spPr bwMode="auto">
          <a:xfrm>
            <a:off x="66569" y="60624"/>
            <a:ext cx="858152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91427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solidFill>
                  <a:srgbClr val="000090"/>
                </a:solidFill>
                <a:latin typeface="+mn-lt"/>
              </a:rPr>
              <a:t>obs4MIPs planning for CMIP6 – future 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“scientific requirements</a:t>
            </a:r>
            <a:r>
              <a:rPr lang="en-US" dirty="0" smtClean="0">
                <a:solidFill>
                  <a:srgbClr val="000090"/>
                </a:solidFill>
                <a:latin typeface="+mn-lt"/>
              </a:rPr>
              <a:t>”</a:t>
            </a:r>
            <a:endParaRPr lang="en-US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405" y="1094664"/>
            <a:ext cx="8938067" cy="4339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latin typeface="+mn-lt"/>
              </a:rPr>
              <a:t>C</a:t>
            </a:r>
            <a:r>
              <a:rPr lang="en-GB" sz="2200" b="1" dirty="0" smtClean="0">
                <a:latin typeface="+mn-lt"/>
              </a:rPr>
              <a:t>onsensus recommendations from </a:t>
            </a:r>
            <a:r>
              <a:rPr lang="en-US" sz="2200" b="1" dirty="0" smtClean="0">
                <a:latin typeface="+mn-lt"/>
              </a:rPr>
              <a:t>meeting (2014; NASA </a:t>
            </a:r>
            <a:r>
              <a:rPr lang="en-US" sz="2200" b="1" dirty="0">
                <a:latin typeface="+mn-lt"/>
              </a:rPr>
              <a:t>HQ</a:t>
            </a:r>
            <a:r>
              <a:rPr lang="en-US" sz="2200" b="1" dirty="0" smtClean="0">
                <a:latin typeface="+mn-lt"/>
              </a:rPr>
              <a:t>):</a:t>
            </a:r>
          </a:p>
          <a:p>
            <a:endParaRPr lang="en-US" sz="2200" dirty="0">
              <a:latin typeface="+mn-lt"/>
            </a:endParaRPr>
          </a:p>
          <a:p>
            <a:endParaRPr lang="en-GB" sz="2200" dirty="0" smtClean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 smtClean="0">
                <a:latin typeface="+mn-lt"/>
              </a:rPr>
              <a:t>Expand </a:t>
            </a:r>
            <a:r>
              <a:rPr lang="en-GB" sz="2200" dirty="0">
                <a:latin typeface="+mn-lt"/>
              </a:rPr>
              <a:t>the </a:t>
            </a:r>
            <a:r>
              <a:rPr lang="en-GB" sz="2200" dirty="0" smtClean="0">
                <a:latin typeface="+mn-lt"/>
              </a:rPr>
              <a:t>inventory and include higher </a:t>
            </a:r>
            <a:r>
              <a:rPr lang="en-GB" sz="2200" dirty="0">
                <a:latin typeface="+mn-lt"/>
              </a:rPr>
              <a:t>frequency </a:t>
            </a:r>
            <a:r>
              <a:rPr lang="en-GB" sz="2200" dirty="0" smtClean="0">
                <a:latin typeface="+mn-lt"/>
              </a:rPr>
              <a:t>satellite data</a:t>
            </a:r>
          </a:p>
          <a:p>
            <a:pPr lvl="1"/>
            <a:endParaRPr lang="en-US" sz="2200" dirty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 smtClean="0">
                <a:latin typeface="+mn-lt"/>
              </a:rPr>
              <a:t>Push for reliable </a:t>
            </a:r>
            <a:r>
              <a:rPr lang="en-GB" sz="2200" dirty="0">
                <a:latin typeface="+mn-lt"/>
              </a:rPr>
              <a:t>and defendable error characterization/</a:t>
            </a:r>
            <a:r>
              <a:rPr lang="en-GB" sz="2200" dirty="0" smtClean="0">
                <a:latin typeface="+mn-lt"/>
              </a:rPr>
              <a:t>estimation</a:t>
            </a:r>
          </a:p>
          <a:p>
            <a:pPr lvl="1"/>
            <a:endParaRPr lang="en-US" sz="2200" dirty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>
                <a:latin typeface="+mn-lt"/>
              </a:rPr>
              <a:t>Include datasets in support of off-line </a:t>
            </a:r>
            <a:r>
              <a:rPr lang="en-GB" sz="2200" dirty="0" smtClean="0">
                <a:latin typeface="+mn-lt"/>
              </a:rPr>
              <a:t>simulators </a:t>
            </a:r>
          </a:p>
          <a:p>
            <a:pPr lvl="1"/>
            <a:endParaRPr lang="en-US" sz="2200" dirty="0">
              <a:latin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GB" sz="2200" dirty="0">
                <a:latin typeface="+mn-lt"/>
              </a:rPr>
              <a:t>Collocated observations, including </a:t>
            </a:r>
            <a:r>
              <a:rPr lang="en-GB" sz="2200" dirty="0" smtClean="0">
                <a:latin typeface="+mn-lt"/>
              </a:rPr>
              <a:t>in</a:t>
            </a:r>
            <a:r>
              <a:rPr lang="en-GB" sz="2200" dirty="0">
                <a:latin typeface="+mn-lt"/>
              </a:rPr>
              <a:t>-situ datasets, </a:t>
            </a:r>
            <a:r>
              <a:rPr lang="en-GB" sz="2200" dirty="0" smtClean="0">
                <a:latin typeface="+mn-lt"/>
              </a:rPr>
              <a:t>particularly </a:t>
            </a:r>
            <a:r>
              <a:rPr lang="en-GB" sz="2200" dirty="0">
                <a:latin typeface="+mn-lt"/>
              </a:rPr>
              <a:t>valuable for diagnosing certain </a:t>
            </a:r>
            <a:r>
              <a:rPr lang="en-GB" sz="2200" dirty="0" smtClean="0">
                <a:latin typeface="+mn-lt"/>
              </a:rPr>
              <a:t>processes</a:t>
            </a:r>
          </a:p>
          <a:p>
            <a:pPr lvl="1"/>
            <a:endParaRPr lang="en-US" sz="1700" dirty="0" smtClean="0"/>
          </a:p>
          <a:p>
            <a:pPr lvl="1"/>
            <a:endParaRPr lang="en-US" sz="1700" dirty="0"/>
          </a:p>
        </p:txBody>
      </p:sp>
      <p:sp>
        <p:nvSpPr>
          <p:cNvPr id="3" name="TextBox 2"/>
          <p:cNvSpPr txBox="1"/>
          <p:nvPr/>
        </p:nvSpPr>
        <p:spPr>
          <a:xfrm>
            <a:off x="68635" y="5720114"/>
            <a:ext cx="8167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Ferraro et al., </a:t>
            </a:r>
            <a:r>
              <a:rPr lang="en-US" sz="1600" dirty="0"/>
              <a:t>Evolving obs4MIPs to Support </a:t>
            </a:r>
            <a:r>
              <a:rPr lang="en-US" sz="1600" dirty="0" smtClean="0"/>
              <a:t>CMIP6, </a:t>
            </a:r>
            <a:r>
              <a:rPr lang="en-US" sz="1600" dirty="0" smtClean="0"/>
              <a:t>BAMS</a:t>
            </a:r>
            <a:r>
              <a:rPr lang="en-US" sz="1600" dirty="0" smtClean="0"/>
              <a:t> 2015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0581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60363" y="336258"/>
            <a:ext cx="8460000" cy="900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Requirements</a:t>
            </a:r>
          </a:p>
          <a:p>
            <a:pPr>
              <a:spcBef>
                <a:spcPct val="0"/>
              </a:spcBef>
              <a:spcAft>
                <a:spcPts val="288"/>
              </a:spcAft>
            </a:pPr>
            <a:r>
              <a:rPr lang="en-US" sz="2400" dirty="0" smtClean="0"/>
              <a:t>Preparing obs4MIPs data</a:t>
            </a:r>
            <a:endParaRPr lang="en-A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94491" y="1224957"/>
            <a:ext cx="883907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Preparing </a:t>
            </a:r>
            <a:r>
              <a:rPr lang="en-US" sz="2200" dirty="0" smtClean="0">
                <a:latin typeface="Calibri"/>
                <a:cs typeface="Calibri"/>
              </a:rPr>
              <a:t>initial </a:t>
            </a:r>
            <a:r>
              <a:rPr lang="en-US" sz="2200" dirty="0" smtClean="0">
                <a:latin typeface="Calibri"/>
                <a:cs typeface="Calibri"/>
              </a:rPr>
              <a:t>NASA data for obs4MIPs required extra effort because CMOR is designed for model data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dirty="0" smtClean="0">
                <a:latin typeface="Calibri"/>
                <a:cs typeface="Calibri"/>
              </a:rPr>
              <a:t>This is currently a bottleneck for advancing the project</a:t>
            </a:r>
          </a:p>
          <a:p>
            <a:pPr marL="342900" indent="-342900">
              <a:buFont typeface="Arial"/>
              <a:buChar char="•"/>
            </a:pPr>
            <a:endParaRPr lang="en-US" sz="2200" dirty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200" dirty="0" smtClean="0">
              <a:latin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200" b="1" dirty="0" smtClean="0">
                <a:latin typeface="Calibri"/>
                <a:cs typeface="Calibri"/>
              </a:rPr>
              <a:t>An “EZ-CMOR” is being tested to resolve this </a:t>
            </a:r>
          </a:p>
          <a:p>
            <a:r>
              <a:rPr lang="en-US" sz="2200" b="1" dirty="0">
                <a:latin typeface="Calibri"/>
                <a:cs typeface="Calibri"/>
              </a:rPr>
              <a:t>	</a:t>
            </a:r>
            <a:r>
              <a:rPr lang="en-US" sz="2200" b="1" dirty="0" smtClean="0">
                <a:latin typeface="Calibri"/>
                <a:cs typeface="Calibri"/>
              </a:rPr>
              <a:t>(Denis Nadeau, </a:t>
            </a:r>
            <a:r>
              <a:rPr lang="en-US" sz="2200" b="1" dirty="0" err="1" smtClean="0">
                <a:latin typeface="Calibri"/>
                <a:cs typeface="Calibri"/>
              </a:rPr>
              <a:t>Thur</a:t>
            </a:r>
            <a:r>
              <a:rPr lang="en-US" sz="2200" b="1" dirty="0" smtClean="0">
                <a:latin typeface="Calibri"/>
                <a:cs typeface="Calibri"/>
              </a:rPr>
              <a:t> AM)    </a:t>
            </a:r>
          </a:p>
          <a:p>
            <a:r>
              <a:rPr lang="en-US" sz="2200" dirty="0" smtClean="0">
                <a:latin typeface="Calibri"/>
                <a:cs typeface="Calibri"/>
              </a:rPr>
              <a:t> </a:t>
            </a:r>
            <a:endParaRPr lang="en-US" sz="2200" dirty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  <a:p>
            <a:endParaRPr lang="en-US" sz="2200" dirty="0" smtClean="0">
              <a:latin typeface="Calibri"/>
              <a:cs typeface="Calibri"/>
            </a:endParaRPr>
          </a:p>
        </p:txBody>
      </p:sp>
      <p:pic>
        <p:nvPicPr>
          <p:cNvPr id="7" name="Picture 6" descr="UVCDAT_Fla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26" y="5333999"/>
            <a:ext cx="2290232" cy="59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8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gleckler_ohc_jun09">
  <a:themeElements>
    <a:clrScheme name="CSIRO Blue">
      <a:dk1>
        <a:sysClr val="windowText" lastClr="000000"/>
      </a:dk1>
      <a:lt1>
        <a:srgbClr val="FBFEFF"/>
      </a:lt1>
      <a:dk2>
        <a:srgbClr val="000000"/>
      </a:dk2>
      <a:lt2>
        <a:srgbClr val="FBFEFF"/>
      </a:lt2>
      <a:accent1>
        <a:srgbClr val="41B6E6"/>
      </a:accent1>
      <a:accent2>
        <a:srgbClr val="004B87"/>
      </a:accent2>
      <a:accent3>
        <a:srgbClr val="78BE20"/>
      </a:accent3>
      <a:accent4>
        <a:srgbClr val="4A7729"/>
      </a:accent4>
      <a:accent5>
        <a:srgbClr val="00A9CE"/>
      </a:accent5>
      <a:accent6>
        <a:srgbClr val="00313C"/>
      </a:accent6>
      <a:hlink>
        <a:srgbClr val="9FAEE5"/>
      </a:hlink>
      <a:folHlink>
        <a:srgbClr val="1E22AA"/>
      </a:folHlink>
    </a:clrScheme>
    <a:fontScheme name="CSIRO Font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>
              <a:lumMod val="40000"/>
              <a:lumOff val="60000"/>
            </a:schemeClr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Font typeface="Wingdings" pitchFamily="2" charset="2"/>
          <a:buChar char="§"/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gleckler_ohc_jun09.potx</Template>
  <TotalTime>55982</TotalTime>
  <Words>1082</Words>
  <Application>Microsoft Macintosh PowerPoint</Application>
  <PresentationFormat>On-screen Show (4:3)</PresentationFormat>
  <Paragraphs>225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gleckler_ohc_jun09</vt:lpstr>
      <vt:lpstr>An update on Obs4MIPs: Opportunities and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PCMDI, LLNL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Paul Durack</dc:creator>
  <cp:keywords/>
  <dc:description/>
  <cp:lastModifiedBy>Peter Gleckler</cp:lastModifiedBy>
  <cp:revision>511</cp:revision>
  <dcterms:created xsi:type="dcterms:W3CDTF">2012-02-01T13:00:54Z</dcterms:created>
  <dcterms:modified xsi:type="dcterms:W3CDTF">2015-12-08T15:35:37Z</dcterms:modified>
  <cp:category>Master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0x010100529B7581109BE041A80104B7BC62AE32</vt:lpwstr>
  </property>
</Properties>
</file>