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622" r:id="rId2"/>
    <p:sldId id="706" r:id="rId3"/>
    <p:sldId id="739" r:id="rId4"/>
    <p:sldId id="707" r:id="rId5"/>
    <p:sldId id="725" r:id="rId6"/>
    <p:sldId id="743" r:id="rId7"/>
    <p:sldId id="728" r:id="rId8"/>
    <p:sldId id="742" r:id="rId9"/>
    <p:sldId id="749" r:id="rId10"/>
    <p:sldId id="740" r:id="rId11"/>
    <p:sldId id="746" r:id="rId12"/>
    <p:sldId id="745" r:id="rId13"/>
    <p:sldId id="732" r:id="rId14"/>
    <p:sldId id="74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teve Tueck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98D66E"/>
    <a:srgbClr val="E66A69"/>
    <a:srgbClr val="FFFFFF"/>
    <a:srgbClr val="4AA940"/>
    <a:srgbClr val="56C048"/>
    <a:srgbClr val="27518F"/>
    <a:srgbClr val="29528C"/>
    <a:srgbClr val="FFCC66"/>
    <a:srgbClr val="183E77"/>
    <a:srgbClr val="F9FAED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21322" autoAdjust="0"/>
    <p:restoredTop sz="87406" autoAdjust="0"/>
  </p:normalViewPr>
  <p:slideViewPr>
    <p:cSldViewPr snapToGrid="0" snapToObjects="1">
      <p:cViewPr varScale="1">
        <p:scale>
          <a:sx n="98" d="100"/>
          <a:sy n="98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3726BA98-09A7-D845-B362-7ACA0D031074}" type="datetimeFigureOut">
              <a:rPr lang="en-US"/>
              <a:pPr>
                <a:defRPr/>
              </a:pPr>
              <a:t>12/10/15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7EBBC22-62A2-DA42-A7E1-5CA8AEF0C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0645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D14DF8-0C36-4546-A1A8-1C89C0A9DD5A}" type="datetime1">
              <a:rPr lang="en-US"/>
              <a:pPr>
                <a:defRPr/>
              </a:pPr>
              <a:t>12/10/15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AF03E7-0DA5-084C-A73B-84F898909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9682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ESGF F2F December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256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done by team at LANL; code added to </a:t>
            </a:r>
            <a:r>
              <a:rPr lang="en-US" dirty="0" err="1" smtClean="0"/>
              <a:t>GridFTP</a:t>
            </a:r>
            <a:r>
              <a:rPr lang="en-US" dirty="0" smtClean="0"/>
              <a:t> server by </a:t>
            </a:r>
            <a:r>
              <a:rPr lang="en-US" dirty="0" err="1" smtClean="0"/>
              <a:t>Globus</a:t>
            </a:r>
            <a:r>
              <a:rPr lang="en-US" dirty="0" smtClean="0"/>
              <a:t> team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GridFTP</a:t>
            </a:r>
            <a:r>
              <a:rPr lang="en-US" dirty="0" smtClean="0"/>
              <a:t> to provide information for dynamically facilitating network changes</a:t>
            </a:r>
          </a:p>
          <a:p>
            <a:r>
              <a:rPr lang="en-US" dirty="0" smtClean="0"/>
              <a:t>Information passed via callbacks during </a:t>
            </a:r>
            <a:r>
              <a:rPr lang="en-US" dirty="0" err="1" smtClean="0"/>
              <a:t>GridFTP</a:t>
            </a:r>
            <a:r>
              <a:rPr lang="en-US" dirty="0" smtClean="0"/>
              <a:t> server execution on local </a:t>
            </a:r>
            <a:r>
              <a:rPr lang="en-US" dirty="0" err="1" smtClean="0"/>
              <a:t>DTNs</a:t>
            </a:r>
            <a:endParaRPr lang="en-US" dirty="0" smtClean="0"/>
          </a:p>
          <a:p>
            <a:r>
              <a:rPr lang="en-US" dirty="0" smtClean="0"/>
              <a:t>Supplements transfer information available via the </a:t>
            </a:r>
            <a:r>
              <a:rPr lang="en-US" dirty="0" err="1" smtClean="0"/>
              <a:t>Globus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9" y="532991"/>
            <a:ext cx="8442608" cy="2494850"/>
          </a:xfrm>
        </p:spPr>
        <p:txBody>
          <a:bodyPr anchor="t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10" y="3844336"/>
            <a:ext cx="4700527" cy="167835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4" name="Picture 3" descr="Globus_White_2013_squar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396927" y="3170623"/>
            <a:ext cx="2967556" cy="300420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74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81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886"/>
            <a:ext cx="8229600" cy="4178553"/>
          </a:xfrm>
        </p:spPr>
        <p:txBody>
          <a:bodyPr>
            <a:normAutofit/>
          </a:bodyPr>
          <a:lstStyle>
            <a:lvl1pPr marL="0" indent="0" algn="ctr">
              <a:buNone/>
              <a:defRPr sz="4800" b="0" i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6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271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89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381000" y="1600200"/>
            <a:ext cx="4114800" cy="4525963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4DCC-98C3-D046-B854-1C38EB4E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7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9" y="532991"/>
            <a:ext cx="8442608" cy="2494850"/>
          </a:xfrm>
        </p:spPr>
        <p:txBody>
          <a:bodyPr anchor="t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10" y="3844336"/>
            <a:ext cx="4700527" cy="167835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 descr="Globus_Online_logo_larg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198976" y="3237846"/>
            <a:ext cx="3782463" cy="316932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86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886"/>
            <a:ext cx="8229600" cy="4178553"/>
          </a:xfrm>
        </p:spPr>
        <p:txBody>
          <a:bodyPr>
            <a:normAutofit/>
          </a:bodyPr>
          <a:lstStyle>
            <a:lvl1pPr marL="0" indent="0" algn="ctr">
              <a:buNone/>
              <a:defRPr sz="4800" b="0" i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892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886"/>
            <a:ext cx="8229600" cy="4178553"/>
          </a:xfrm>
        </p:spPr>
        <p:txBody>
          <a:bodyPr>
            <a:normAutofit/>
          </a:bodyPr>
          <a:lstStyle>
            <a:lvl1pPr marL="0" indent="0" algn="ctr">
              <a:buNone/>
              <a:defRPr sz="4800" b="0" i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lobus-online-2013-large-whit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3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2751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34" y="0"/>
            <a:ext cx="80275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2363" y="6506404"/>
            <a:ext cx="441580" cy="26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2F2F2"/>
                </a:solidFill>
                <a:latin typeface="Museo Sans 100"/>
                <a:cs typeface="Museo Sans 10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A62DDD-3F5F-554E-8F55-F59D7AC7F5D2}" type="slidenum">
              <a:rPr lang="en-US" smtClean="0"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ea typeface="+mn-ea"/>
            </a:endParaRPr>
          </a:p>
        </p:txBody>
      </p:sp>
      <p:pic>
        <p:nvPicPr>
          <p:cNvPr id="7" name="Picture 6" descr="globus-online-2013-large-white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rcRect/>
          <a:stretch/>
        </p:blipFill>
        <p:spPr>
          <a:xfrm>
            <a:off x="168127" y="271433"/>
            <a:ext cx="804970" cy="5986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55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2" r:id="rId6"/>
    <p:sldLayoutId id="2147483744" r:id="rId7"/>
    <p:sldLayoutId id="2147483746" r:id="rId8"/>
    <p:sldLayoutId id="214748375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bg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ts val="1400"/>
        </a:spcBef>
        <a:buFont typeface="Arial"/>
        <a:buChar char="•"/>
        <a:defRPr sz="3200" b="1" i="0" kern="1200">
          <a:solidFill>
            <a:schemeClr val="bg1">
              <a:lumMod val="9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2pPr>
      <a:lvl3pPr marL="1143000" indent="-228600" algn="l" defTabSz="457200" rtl="0" eaLnBrk="1" latinLnBrk="0" hangingPunct="1">
        <a:spcBef>
          <a:spcPct val="20000"/>
        </a:spcBef>
        <a:buSzPct val="80000"/>
        <a:buFont typeface="Courier New"/>
        <a:buChar char="o"/>
        <a:defRPr sz="24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95000"/>
            </a:schemeClr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NUL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02310" y="286048"/>
            <a:ext cx="8475693" cy="3511281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Globus</a:t>
            </a:r>
            <a:r>
              <a:rPr lang="en-US" sz="5400" b="1" dirty="0" smtClean="0"/>
              <a:t> and ESGF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02310" y="4312838"/>
            <a:ext cx="5191214" cy="2062520"/>
          </a:xfrm>
        </p:spPr>
        <p:txBody>
          <a:bodyPr>
            <a:normAutofit/>
          </a:bodyPr>
          <a:lstStyle/>
          <a:p>
            <a:r>
              <a:rPr lang="en-US" b="0" dirty="0" smtClean="0"/>
              <a:t>Rachana Ananthakrishnan</a:t>
            </a:r>
          </a:p>
          <a:p>
            <a:r>
              <a:rPr lang="en-US" b="0" dirty="0" smtClean="0"/>
              <a:t>University of Chicago</a:t>
            </a:r>
          </a:p>
          <a:p>
            <a:r>
              <a:rPr lang="en-US" b="0" dirty="0" err="1" smtClean="0"/>
              <a:t>ranantha@uchicago.edu</a:t>
            </a:r>
            <a:endParaRPr lang="en-US" b="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225529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</a:t>
            </a:r>
            <a:r>
              <a:rPr lang="en-US" dirty="0" err="1" smtClean="0"/>
              <a:t>Globus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5163" cy="4740329"/>
          </a:xfrm>
        </p:spPr>
        <p:txBody>
          <a:bodyPr>
            <a:normAutofit/>
          </a:bodyPr>
          <a:lstStyle/>
          <a:p>
            <a:r>
              <a:rPr lang="en-US" dirty="0" smtClean="0"/>
              <a:t>HTTP/S access to files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sharing option for anonymous access</a:t>
            </a:r>
          </a:p>
          <a:p>
            <a:r>
              <a:rPr lang="en-US" dirty="0" smtClean="0"/>
              <a:t>Streamlined account provisioning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Globus</a:t>
            </a:r>
            <a:r>
              <a:rPr lang="en-US" dirty="0" smtClean="0"/>
              <a:t> username/password</a:t>
            </a:r>
          </a:p>
          <a:p>
            <a:r>
              <a:rPr lang="en-US" dirty="0" smtClean="0"/>
              <a:t>Support for OIDC and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979623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ESGF use of </a:t>
            </a:r>
            <a:r>
              <a:rPr lang="en-US" dirty="0" err="1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data download</a:t>
            </a:r>
          </a:p>
          <a:p>
            <a:pPr lvl="1"/>
            <a:r>
              <a:rPr lang="en-US" dirty="0" smtClean="0"/>
              <a:t>Integration with COG for restricted data</a:t>
            </a:r>
          </a:p>
          <a:p>
            <a:pPr lvl="1"/>
            <a:r>
              <a:rPr lang="en-US" dirty="0" smtClean="0"/>
              <a:t>Requires all data to be published with </a:t>
            </a:r>
            <a:r>
              <a:rPr lang="en-US" dirty="0" err="1" smtClean="0"/>
              <a:t>GridFTP</a:t>
            </a:r>
            <a:r>
              <a:rPr lang="en-US" dirty="0" smtClean="0"/>
              <a:t> URLs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2.0 for credential delegation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err="1" smtClean="0"/>
              <a:t>Globus</a:t>
            </a:r>
            <a:r>
              <a:rPr lang="en-US" dirty="0" smtClean="0"/>
              <a:t> Transfer as an option in </a:t>
            </a:r>
            <a:r>
              <a:rPr lang="en-US" dirty="0" err="1" smtClean="0"/>
              <a:t>Synda</a:t>
            </a:r>
            <a:endParaRPr lang="en-US" dirty="0" smtClean="0"/>
          </a:p>
          <a:p>
            <a:pPr lvl="1"/>
            <a:r>
              <a:rPr lang="en-US" dirty="0" smtClean="0"/>
              <a:t>Performance tuning </a:t>
            </a:r>
          </a:p>
          <a:p>
            <a:pPr lvl="1"/>
            <a:r>
              <a:rPr lang="en-US" dirty="0" smtClean="0"/>
              <a:t>Installation of Transfer node for </a:t>
            </a:r>
            <a:r>
              <a:rPr lang="en-US" dirty="0" err="1" smtClean="0"/>
              <a:t>DTNs</a:t>
            </a:r>
            <a:endParaRPr lang="en-US" dirty="0" smtClean="0"/>
          </a:p>
          <a:p>
            <a:r>
              <a:rPr lang="en-US" dirty="0" smtClean="0"/>
              <a:t>Publication</a:t>
            </a:r>
          </a:p>
          <a:p>
            <a:pPr lvl="1"/>
            <a:r>
              <a:rPr lang="en-US" dirty="0" smtClean="0"/>
              <a:t>Ingestion service as part of installer</a:t>
            </a:r>
          </a:p>
          <a:p>
            <a:pPr lvl="1"/>
            <a:r>
              <a:rPr lang="en-US" dirty="0" smtClean="0"/>
              <a:t>COG front end to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to leverage </a:t>
            </a:r>
            <a:r>
              <a:rPr lang="en-US" dirty="0" err="1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5163" cy="4740329"/>
          </a:xfrm>
        </p:spPr>
        <p:txBody>
          <a:bodyPr>
            <a:normAutofit/>
          </a:bodyPr>
          <a:lstStyle/>
          <a:p>
            <a:r>
              <a:rPr lang="en-US" b="0" dirty="0" smtClean="0"/>
              <a:t>ESGF </a:t>
            </a:r>
            <a:r>
              <a:rPr lang="en-US" b="0" dirty="0" err="1" smtClean="0"/>
              <a:t>IdP</a:t>
            </a:r>
            <a:r>
              <a:rPr lang="en-US" b="0" dirty="0" smtClean="0"/>
              <a:t> as alternate </a:t>
            </a:r>
            <a:r>
              <a:rPr lang="en-US" b="0" dirty="0" err="1" smtClean="0"/>
              <a:t>IdP</a:t>
            </a:r>
            <a:endParaRPr lang="en-US" b="0" dirty="0" smtClean="0"/>
          </a:p>
          <a:p>
            <a:pPr lvl="1"/>
            <a:r>
              <a:rPr lang="en-US" dirty="0" smtClean="0"/>
              <a:t>Seamlessly use </a:t>
            </a:r>
            <a:r>
              <a:rPr lang="en-US" dirty="0" err="1" smtClean="0"/>
              <a:t>Globus</a:t>
            </a:r>
            <a:r>
              <a:rPr lang="en-US" dirty="0" smtClean="0"/>
              <a:t> features</a:t>
            </a:r>
          </a:p>
          <a:p>
            <a:r>
              <a:rPr lang="en-US" b="0" dirty="0" smtClean="0"/>
              <a:t>Facilitate federated </a:t>
            </a:r>
            <a:r>
              <a:rPr lang="en-US" b="0" dirty="0" err="1" smtClean="0"/>
              <a:t>IdP</a:t>
            </a:r>
            <a:r>
              <a:rPr lang="en-US" b="0" dirty="0" smtClean="0"/>
              <a:t> use in ESGF</a:t>
            </a:r>
          </a:p>
          <a:p>
            <a:pPr lvl="1"/>
            <a:r>
              <a:rPr lang="en-US" dirty="0" err="1" smtClean="0"/>
              <a:t>Globus</a:t>
            </a:r>
            <a:r>
              <a:rPr lang="en-US" dirty="0" smtClean="0"/>
              <a:t> support ~157 federated identities</a:t>
            </a:r>
            <a:endParaRPr lang="en-US" b="0" dirty="0" smtClean="0"/>
          </a:p>
          <a:p>
            <a:r>
              <a:rPr lang="en-US" b="0" dirty="0" smtClean="0"/>
              <a:t>Use HPSS endpoints for data access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979623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3053"/>
            <a:ext cx="8610600" cy="1256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0" dirty="0" smtClean="0">
                <a:solidFill>
                  <a:schemeClr val="tx1"/>
                </a:solidFill>
              </a:rPr>
              <a:t>Thank You</a:t>
            </a:r>
            <a:endParaRPr lang="en-US" sz="6000" b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b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2001929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Globus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95" y="1092895"/>
            <a:ext cx="8316612" cy="5282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Provider</a:t>
            </a:r>
          </a:p>
          <a:p>
            <a:pPr lvl="1"/>
            <a:r>
              <a:rPr lang="en-US" sz="2000" b="0" dirty="0" smtClean="0"/>
              <a:t>Host shared endpoints</a:t>
            </a:r>
          </a:p>
          <a:p>
            <a:pPr lvl="1"/>
            <a:r>
              <a:rPr lang="en-US" sz="2000" dirty="0" smtClean="0"/>
              <a:t>Management </a:t>
            </a:r>
            <a:r>
              <a:rPr lang="en-US" sz="2000" dirty="0"/>
              <a:t>console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smtClean="0"/>
              <a:t>publication</a:t>
            </a:r>
          </a:p>
          <a:p>
            <a:pPr lvl="1"/>
            <a:r>
              <a:rPr lang="en-US" sz="2000" dirty="0" smtClean="0"/>
              <a:t>Amazon S3 endpoints</a:t>
            </a:r>
          </a:p>
          <a:p>
            <a:pPr lvl="1"/>
            <a:r>
              <a:rPr lang="en-US" sz="2000" dirty="0" smtClean="0"/>
              <a:t>Usage </a:t>
            </a:r>
            <a:r>
              <a:rPr lang="en-US" sz="2000" dirty="0"/>
              <a:t>reports</a:t>
            </a:r>
          </a:p>
          <a:p>
            <a:pPr lvl="1"/>
            <a:r>
              <a:rPr lang="en-US" sz="2000" b="0" dirty="0" smtClean="0"/>
              <a:t>Priority support</a:t>
            </a:r>
          </a:p>
          <a:p>
            <a:r>
              <a:rPr lang="en-US" sz="2400" dirty="0" smtClean="0"/>
              <a:t>Branded Web Site</a:t>
            </a:r>
          </a:p>
          <a:p>
            <a:r>
              <a:rPr lang="en-US" sz="2400" dirty="0" smtClean="0"/>
              <a:t>Alternate Identity Provider (InCommon is standard)</a:t>
            </a:r>
          </a:p>
          <a:p>
            <a:r>
              <a:rPr lang="en-US" sz="2400" dirty="0" smtClean="0"/>
              <a:t>Mass Storage System optimization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US" dirty="0" smtClean="0"/>
              <a:t>globus.org/provider-plans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72765" y="1216486"/>
            <a:ext cx="3307795" cy="2798573"/>
            <a:chOff x="5372765" y="1216486"/>
            <a:chExt cx="3307795" cy="27985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rcRect/>
            <a:stretch/>
          </p:blipFill>
          <p:spPr>
            <a:xfrm>
              <a:off x="5372765" y="1216486"/>
              <a:ext cx="3066176" cy="229347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372765" y="1216486"/>
              <a:ext cx="3066176" cy="2293478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1239238">
              <a:off x="7205204" y="3424985"/>
              <a:ext cx="1475356" cy="590074"/>
            </a:xfrm>
            <a:prstGeom prst="rect">
              <a:avLst/>
            </a:prstGeom>
            <a:solidFill>
              <a:srgbClr val="2040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178357" y="3349337"/>
              <a:ext cx="1260584" cy="160627"/>
            </a:xfrm>
            <a:prstGeom prst="line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189867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R</a:t>
            </a:r>
            <a:r>
              <a:rPr lang="en-US" sz="3800" dirty="0" smtClean="0"/>
              <a:t>eliable, secure, high-performance </a:t>
            </a:r>
            <a:r>
              <a:rPr lang="en-US" sz="3800" b="1" i="1" dirty="0" smtClean="0"/>
              <a:t>file</a:t>
            </a:r>
            <a:r>
              <a:rPr lang="en-US" sz="3800" b="1" dirty="0" smtClean="0"/>
              <a:t> </a:t>
            </a:r>
            <a:r>
              <a:rPr lang="en-US" sz="3800" b="1" i="1" dirty="0" smtClean="0"/>
              <a:t>transfer and synchronization</a:t>
            </a:r>
            <a:endParaRPr lang="en-US" sz="38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3559" y="1714161"/>
            <a:ext cx="3958041" cy="3093826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“Fire</a:t>
            </a:r>
            <a:r>
              <a:rPr lang="en-US" sz="2800" dirty="0"/>
              <a:t>-and-forget” transfers</a:t>
            </a:r>
          </a:p>
          <a:p>
            <a:r>
              <a:rPr lang="en-US" sz="2800" dirty="0" smtClean="0"/>
              <a:t>Automatic </a:t>
            </a:r>
            <a:r>
              <a:rPr lang="en-US" sz="2800" dirty="0"/>
              <a:t>fault </a:t>
            </a:r>
            <a:r>
              <a:rPr lang="en-US" sz="2800" dirty="0" smtClean="0"/>
              <a:t>recovery</a:t>
            </a:r>
          </a:p>
          <a:p>
            <a:r>
              <a:rPr lang="en-US" sz="2800" dirty="0" smtClean="0"/>
              <a:t>Seamless security integration</a:t>
            </a:r>
          </a:p>
          <a:p>
            <a:r>
              <a:rPr lang="en-US" sz="2800" dirty="0" smtClean="0"/>
              <a:t>Powerful GUI</a:t>
            </a:r>
            <a:br>
              <a:rPr lang="en-US" sz="2800" dirty="0" smtClean="0"/>
            </a:br>
            <a:r>
              <a:rPr lang="en-US" sz="2800" dirty="0" smtClean="0"/>
              <a:t>and APIs</a:t>
            </a:r>
          </a:p>
        </p:txBody>
      </p:sp>
      <p:sp>
        <p:nvSpPr>
          <p:cNvPr id="22" name="Regular Pentagon 21"/>
          <p:cNvSpPr/>
          <p:nvPr/>
        </p:nvSpPr>
        <p:spPr>
          <a:xfrm>
            <a:off x="4558362" y="2514940"/>
            <a:ext cx="1096861" cy="1044629"/>
          </a:xfrm>
          <a:prstGeom prst="pentagon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  <a:cs typeface="Arial"/>
              </a:rPr>
              <a:t>Source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33162" y="2514940"/>
            <a:ext cx="1292295" cy="1044629"/>
          </a:xfrm>
          <a:prstGeom prst="roundRect">
            <a:avLst>
              <a:gd name="adj" fmla="val 52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</a:rPr>
              <a:t>Destination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3535061" y="4694027"/>
            <a:ext cx="2489282" cy="1677305"/>
            <a:chOff x="556695" y="3828391"/>
            <a:chExt cx="3650657" cy="2459845"/>
          </a:xfrm>
        </p:grpSpPr>
        <p:pic>
          <p:nvPicPr>
            <p:cNvPr id="26" name="Picture 25" descr="femaleus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tretch>
              <a:fillRect/>
            </a:stretch>
          </p:blipFill>
          <p:spPr>
            <a:xfrm>
              <a:off x="556695" y="5049379"/>
              <a:ext cx="1238857" cy="1238857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795552" y="4787500"/>
              <a:ext cx="2411800" cy="88130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11300" y="3828391"/>
              <a:ext cx="2553930" cy="13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F2F2F2"/>
                  </a:solidFill>
                  <a:latin typeface="Arial"/>
                  <a:cs typeface="Arial"/>
                </a:rPr>
                <a:t>User initiates transfer request</a:t>
              </a:r>
              <a:endParaRPr lang="en-US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88945" y="3880766"/>
              <a:ext cx="622355" cy="622353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1</a:t>
              </a:r>
              <a:endParaRPr lang="en-US" sz="20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5271386" y="2246656"/>
            <a:ext cx="2410538" cy="2172807"/>
            <a:chOff x="3103103" y="239189"/>
            <a:chExt cx="3535176" cy="3186531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718391" y="1284923"/>
              <a:ext cx="2631835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65228" y="347319"/>
              <a:ext cx="2430926" cy="1354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F2F2F2"/>
                  </a:solidFill>
                  <a:latin typeface="Arial"/>
                  <a:cs typeface="Arial"/>
                </a:rPr>
                <a:t>Globus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F2F2F2"/>
                  </a:solidFill>
                  <a:latin typeface="Arial"/>
                  <a:cs typeface="Arial"/>
                </a:rPr>
                <a:t>moves and replicates files</a:t>
              </a:r>
              <a:endParaRPr lang="en-US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87547" y="239189"/>
              <a:ext cx="622355" cy="622355"/>
            </a:xfrm>
            <a:prstGeom prst="ellipse">
              <a:avLst/>
            </a:prstGeom>
            <a:solidFill>
              <a:srgbClr val="265B9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F2F2F2"/>
                  </a:solidFill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0800000">
              <a:off x="3103103" y="2262010"/>
              <a:ext cx="1885426" cy="1163710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40929" y="2164644"/>
              <a:ext cx="1497350" cy="1261076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/>
          <p:nvPr/>
        </p:nvGrpSpPr>
        <p:grpSpPr>
          <a:xfrm>
            <a:off x="4633150" y="5260517"/>
            <a:ext cx="4088766" cy="1159995"/>
            <a:chOff x="2057417" y="4865466"/>
            <a:chExt cx="5996382" cy="1701191"/>
          </a:xfrm>
        </p:grpSpPr>
        <p:sp>
          <p:nvSpPr>
            <p:cNvPr id="37" name="Freeform 36"/>
            <p:cNvSpPr/>
            <p:nvPr/>
          </p:nvSpPr>
          <p:spPr>
            <a:xfrm>
              <a:off x="2057417" y="5176644"/>
              <a:ext cx="3323910" cy="1390013"/>
            </a:xfrm>
            <a:custGeom>
              <a:avLst/>
              <a:gdLst>
                <a:gd name="connsiteX0" fmla="*/ 4307680 w 4307680"/>
                <a:gd name="connsiteY0" fmla="*/ 0 h 1669490"/>
                <a:gd name="connsiteX1" fmla="*/ 2919795 w 4307680"/>
                <a:gd name="connsiteY1" fmla="*/ 1440344 h 1669490"/>
                <a:gd name="connsiteX2" fmla="*/ 0 w 4307680"/>
                <a:gd name="connsiteY2" fmla="*/ 1374874 h 1669490"/>
                <a:gd name="connsiteX3" fmla="*/ 0 w 4307680"/>
                <a:gd name="connsiteY3" fmla="*/ 1374874 h 166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7680" h="1669490">
                  <a:moveTo>
                    <a:pt x="4307680" y="0"/>
                  </a:moveTo>
                  <a:cubicBezTo>
                    <a:pt x="3972711" y="605599"/>
                    <a:pt x="3637742" y="1211198"/>
                    <a:pt x="2919795" y="1440344"/>
                  </a:cubicBezTo>
                  <a:cubicBezTo>
                    <a:pt x="2201848" y="1669490"/>
                    <a:pt x="0" y="1374874"/>
                    <a:pt x="0" y="1374874"/>
                  </a:cubicBezTo>
                  <a:lnTo>
                    <a:pt x="0" y="1374874"/>
                  </a:lnTo>
                </a:path>
              </a:pathLst>
            </a:custGeom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1327" y="5489439"/>
              <a:ext cx="2672472" cy="94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F2F2F2"/>
                  </a:solidFill>
                  <a:latin typeface="Arial"/>
                  <a:cs typeface="Arial"/>
                </a:rPr>
                <a:t>Globus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F2F2F2"/>
                  </a:solidFill>
                  <a:latin typeface="Arial"/>
                  <a:cs typeface="Arial"/>
                </a:rPr>
                <a:t>notifies user</a:t>
              </a:r>
              <a:endParaRPr lang="en-US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28599" y="4865466"/>
              <a:ext cx="622355" cy="622355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srgbClr val="F2F2F2"/>
                  </a:solidFill>
                  <a:latin typeface="Arial"/>
                  <a:cs typeface="Arial"/>
                </a:rPr>
                <a:t>3</a:t>
              </a:r>
              <a:endParaRPr lang="en-US" sz="2000" b="1" dirty="0">
                <a:solidFill>
                  <a:srgbClr val="F2F2F2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Group 2"/>
          <p:cNvGrpSpPr/>
          <p:nvPr/>
        </p:nvGrpSpPr>
        <p:grpSpPr>
          <a:xfrm>
            <a:off x="5797571" y="4181850"/>
            <a:ext cx="1787443" cy="1344742"/>
            <a:chOff x="5797571" y="4181850"/>
            <a:chExt cx="1787443" cy="1344742"/>
          </a:xfrm>
        </p:grpSpPr>
        <p:sp>
          <p:nvSpPr>
            <p:cNvPr id="24" name="Cloud 23"/>
            <p:cNvSpPr/>
            <p:nvPr/>
          </p:nvSpPr>
          <p:spPr>
            <a:xfrm>
              <a:off x="5797571" y="4181850"/>
              <a:ext cx="1787443" cy="1344742"/>
            </a:xfrm>
            <a:prstGeom prst="cloud">
              <a:avLst/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pic>
          <p:nvPicPr>
            <p:cNvPr id="42" name="Picture 41" descr="globus-online-2013-large-whit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r="13728" b="23423"/>
            <a:stretch/>
          </p:blipFill>
          <p:spPr>
            <a:xfrm>
              <a:off x="6095553" y="4434412"/>
              <a:ext cx="1130740" cy="840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9964758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Transfer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68" y="1143000"/>
            <a:ext cx="5090057" cy="53634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manager plug-in</a:t>
            </a:r>
          </a:p>
          <a:p>
            <a:r>
              <a:rPr lang="en-US" dirty="0" smtClean="0"/>
              <a:t>Management console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 monitoring, cancellation, pause/resume</a:t>
            </a:r>
          </a:p>
          <a:p>
            <a:r>
              <a:rPr lang="en-US" dirty="0" smtClean="0"/>
              <a:t>Network use controls</a:t>
            </a:r>
          </a:p>
          <a:p>
            <a:r>
              <a:rPr lang="en-US" dirty="0" smtClean="0"/>
              <a:t>Various Storage systems: </a:t>
            </a:r>
          </a:p>
          <a:p>
            <a:pPr lvl="1"/>
            <a:r>
              <a:rPr lang="en-US" dirty="0" smtClean="0"/>
              <a:t>HPSS, Amazon S3,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Ceph</a:t>
            </a:r>
            <a:r>
              <a:rPr lang="en-US" dirty="0" smtClean="0"/>
              <a:t>*, </a:t>
            </a:r>
            <a:r>
              <a:rPr lang="en-US" dirty="0" err="1" smtClean="0"/>
              <a:t>SpectraLogic</a:t>
            </a:r>
            <a:r>
              <a:rPr lang="en-US" dirty="0" smtClean="0"/>
              <a:t> </a:t>
            </a:r>
            <a:r>
              <a:rPr lang="en-US" dirty="0" err="1" smtClean="0"/>
              <a:t>BlackPearl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357425" y="2192755"/>
            <a:ext cx="3686518" cy="3608968"/>
            <a:chOff x="6151934" y="1671153"/>
            <a:chExt cx="2798550" cy="2149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tretch>
              <a:fillRect/>
            </a:stretch>
          </p:blipFill>
          <p:spPr>
            <a:xfrm>
              <a:off x="6151934" y="1671153"/>
              <a:ext cx="2798550" cy="21491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151934" y="1671153"/>
              <a:ext cx="2798550" cy="2149143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979623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Simple, secure </a:t>
            </a:r>
            <a:r>
              <a:rPr lang="en-US" sz="3800" b="1" i="1" dirty="0" smtClean="0"/>
              <a:t>sharing</a:t>
            </a:r>
            <a:r>
              <a:rPr lang="en-US" sz="3800" dirty="0" smtClean="0"/>
              <a:t> off existing storage systems </a:t>
            </a:r>
            <a:endParaRPr lang="en-US" sz="3800" dirty="0"/>
          </a:p>
        </p:txBody>
      </p:sp>
      <p:sp>
        <p:nvSpPr>
          <p:cNvPr id="3" name="Regular Pentagon 2"/>
          <p:cNvSpPr/>
          <p:nvPr/>
        </p:nvSpPr>
        <p:spPr>
          <a:xfrm>
            <a:off x="7377460" y="2556094"/>
            <a:ext cx="1073364" cy="1022252"/>
          </a:xfrm>
          <a:prstGeom prst="pentagon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/>
                <a:cs typeface="Arial"/>
              </a:rPr>
              <a:t>Source</a:t>
            </a:r>
            <a:endParaRPr 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55400" y="3908158"/>
            <a:ext cx="2327223" cy="2514935"/>
            <a:chOff x="334997" y="2519218"/>
            <a:chExt cx="3487703" cy="3769018"/>
          </a:xfrm>
        </p:grpSpPr>
        <p:pic>
          <p:nvPicPr>
            <p:cNvPr id="5" name="Picture 4" descr="femaleus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tretch>
              <a:fillRect/>
            </a:stretch>
          </p:blipFill>
          <p:spPr>
            <a:xfrm>
              <a:off x="556695" y="5049379"/>
              <a:ext cx="1238857" cy="123885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837852" y="4373620"/>
              <a:ext cx="1854200" cy="1404880"/>
            </a:xfrm>
            <a:prstGeom prst="straightConnector1">
              <a:avLst/>
            </a:prstGeom>
            <a:ln w="3810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8151" y="2530343"/>
              <a:ext cx="2814549" cy="1983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User A selects file(s) to share, selects user or group, and sets permissions 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34997" y="2519218"/>
              <a:ext cx="622355" cy="622355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prstClr val="white"/>
                  </a:solidFill>
                  <a:latin typeface="Arial"/>
                  <a:cs typeface="Arial"/>
                </a:rPr>
                <a:t>1</a:t>
              </a:r>
              <a:endParaRPr lang="en-US" b="1" dirty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67348" y="2614790"/>
            <a:ext cx="2677905" cy="1898247"/>
            <a:chOff x="3213046" y="580907"/>
            <a:chExt cx="4013254" cy="2844815"/>
          </a:xfrm>
        </p:grpSpPr>
        <p:sp>
          <p:nvSpPr>
            <p:cNvPr id="10" name="TextBox 9"/>
            <p:cNvSpPr txBox="1"/>
            <p:nvPr/>
          </p:nvSpPr>
          <p:spPr>
            <a:xfrm>
              <a:off x="3860800" y="580907"/>
              <a:ext cx="3225798" cy="161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Globus tracks shared files; no need to move files to cloud storage!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13046" y="580907"/>
              <a:ext cx="622355" cy="622355"/>
            </a:xfrm>
            <a:prstGeom prst="ellipse">
              <a:avLst/>
            </a:prstGeom>
            <a:solidFill>
              <a:srgbClr val="265B9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988530" y="1727200"/>
              <a:ext cx="2237770" cy="1698522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5"/>
          <p:cNvGrpSpPr/>
          <p:nvPr/>
        </p:nvGrpSpPr>
        <p:grpSpPr>
          <a:xfrm>
            <a:off x="6254660" y="3642375"/>
            <a:ext cx="2403535" cy="2839569"/>
            <a:chOff x="5416612" y="2120900"/>
            <a:chExt cx="3602068" cy="4255532"/>
          </a:xfrm>
        </p:grpSpPr>
        <p:sp>
          <p:nvSpPr>
            <p:cNvPr id="17" name="TextBox 16"/>
            <p:cNvSpPr txBox="1"/>
            <p:nvPr/>
          </p:nvSpPr>
          <p:spPr>
            <a:xfrm>
              <a:off x="5994400" y="3095323"/>
              <a:ext cx="2451100" cy="161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User B logs in to Globus and accesses shared file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97224" y="2465430"/>
              <a:ext cx="622355" cy="622355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Arial"/>
                  <a:cs typeface="Arial"/>
                </a:rPr>
                <a:t>3</a:t>
              </a:r>
              <a:endParaRPr lang="en-US" sz="2000" b="1" dirty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 descr="female_user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rcRect r="12262"/>
            <a:stretch/>
          </p:blipFill>
          <p:spPr>
            <a:xfrm>
              <a:off x="7539305" y="4962559"/>
              <a:ext cx="1240499" cy="1413873"/>
            </a:xfrm>
            <a:prstGeom prst="rect">
              <a:avLst/>
            </a:prstGeom>
          </p:spPr>
        </p:pic>
        <p:sp>
          <p:nvSpPr>
            <p:cNvPr id="20" name="Freeform 19"/>
            <p:cNvSpPr/>
            <p:nvPr/>
          </p:nvSpPr>
          <p:spPr>
            <a:xfrm>
              <a:off x="8445500" y="2120900"/>
              <a:ext cx="573180" cy="3124200"/>
            </a:xfrm>
            <a:custGeom>
              <a:avLst/>
              <a:gdLst>
                <a:gd name="connsiteX0" fmla="*/ 0 w 458880"/>
                <a:gd name="connsiteY0" fmla="*/ 0 h 3632200"/>
                <a:gd name="connsiteX1" fmla="*/ 457200 w 458880"/>
                <a:gd name="connsiteY1" fmla="*/ 2247900 h 3632200"/>
                <a:gd name="connsiteX2" fmla="*/ 165100 w 458880"/>
                <a:gd name="connsiteY2" fmla="*/ 3632200 h 3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880" h="3632200">
                  <a:moveTo>
                    <a:pt x="0" y="0"/>
                  </a:moveTo>
                  <a:cubicBezTo>
                    <a:pt x="214841" y="821266"/>
                    <a:pt x="429683" y="1642533"/>
                    <a:pt x="457200" y="2247900"/>
                  </a:cubicBezTo>
                  <a:cubicBezTo>
                    <a:pt x="484717" y="2853267"/>
                    <a:pt x="165100" y="3632200"/>
                    <a:pt x="165100" y="3632200"/>
                  </a:cubicBezTo>
                </a:path>
              </a:pathLst>
            </a:custGeom>
            <a:ln w="3810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5416612" y="4373620"/>
              <a:ext cx="2343089" cy="1112781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83724" y="4094966"/>
            <a:ext cx="1652754" cy="1243411"/>
            <a:chOff x="4883724" y="4094966"/>
            <a:chExt cx="1652754" cy="1243411"/>
          </a:xfrm>
        </p:grpSpPr>
        <p:sp>
          <p:nvSpPr>
            <p:cNvPr id="23" name="Cloud 22"/>
            <p:cNvSpPr/>
            <p:nvPr/>
          </p:nvSpPr>
          <p:spPr>
            <a:xfrm>
              <a:off x="4883724" y="4094966"/>
              <a:ext cx="1652754" cy="1243411"/>
            </a:xfrm>
            <a:prstGeom prst="cloud">
              <a:avLst/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pic>
          <p:nvPicPr>
            <p:cNvPr id="24" name="Picture 23" descr="globus-online-2013-large-white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r="13728" b="23423"/>
            <a:stretch/>
          </p:blipFill>
          <p:spPr>
            <a:xfrm>
              <a:off x="5159253" y="4328496"/>
              <a:ext cx="1045535" cy="777593"/>
            </a:xfrm>
            <a:prstGeom prst="rect">
              <a:avLst/>
            </a:prstGeom>
          </p:spPr>
        </p:pic>
      </p:grpSp>
      <p:sp>
        <p:nvSpPr>
          <p:cNvPr id="22" name="Content Placeholder 3"/>
          <p:cNvSpPr txBox="1">
            <a:spLocks/>
          </p:cNvSpPr>
          <p:nvPr/>
        </p:nvSpPr>
        <p:spPr>
          <a:xfrm>
            <a:off x="413731" y="1550646"/>
            <a:ext cx="4403499" cy="2405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eaLnBrk="1" latinLnBrk="0" hangingPunct="1">
              <a:spcBef>
                <a:spcPts val="1400"/>
              </a:spcBef>
              <a:buFont typeface="Arial"/>
              <a:buChar char="•"/>
              <a:defRPr sz="2800" b="1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eaLnBrk="1" latinLnBrk="0" hangingPunct="1">
              <a:spcBef>
                <a:spcPct val="20000"/>
              </a:spcBef>
              <a:buFont typeface="Arial"/>
              <a:buChar char="–"/>
              <a:defRPr sz="2800" b="0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eaLnBrk="1" latinLnBrk="0" hangingPunct="1">
              <a:spcBef>
                <a:spcPct val="20000"/>
              </a:spcBef>
              <a:buSzPct val="80000"/>
              <a:buFont typeface="Courier New"/>
              <a:buChar char="o"/>
              <a:defRPr sz="2400" b="0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eaLnBrk="1" latinLnBrk="0" hangingPunct="1">
              <a:spcBef>
                <a:spcPct val="20000"/>
              </a:spcBef>
              <a:buFont typeface="Arial"/>
              <a:buChar char="–"/>
              <a:defRPr sz="2000" b="0" i="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eaLnBrk="1" latinLnBrk="0" hangingPunct="1">
              <a:spcBef>
                <a:spcPct val="20000"/>
              </a:spcBef>
              <a:buFont typeface="Arial"/>
              <a:buChar char="»"/>
              <a:defRPr sz="2000" b="0" i="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Easily share large data with any user or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/>
              <a:t>No cloud storage required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987960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shared endpoint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Administrators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configure:</a:t>
            </a:r>
            <a:endParaRPr lang="en-US" sz="3200" b="1" dirty="0" smtClean="0">
              <a:solidFill>
                <a:schemeClr val="bg1">
                  <a:lumMod val="95000"/>
                </a:schemeClr>
              </a:solidFill>
              <a:latin typeface="Arial"/>
              <a:ea typeface="+mn-ea"/>
              <a:cs typeface="Arial"/>
            </a:endParaRP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Sharing as an option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Parts of file system to share from</a:t>
            </a: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Users who can create share</a:t>
            </a: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Permissions on share (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e.g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 read-only)</a:t>
            </a:r>
          </a:p>
          <a:p>
            <a:pPr marL="342900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User configure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per folder</a:t>
            </a: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baseline="0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Share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 to user, group or all</a:t>
            </a: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Invite via email</a:t>
            </a:r>
          </a:p>
          <a:p>
            <a:pPr marL="800100" lvl="1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Level of access: read-only or read/write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 use of </a:t>
            </a:r>
            <a:r>
              <a:rPr lang="en-US" dirty="0" err="1" smtClean="0"/>
              <a:t>Globus</a:t>
            </a:r>
            <a:r>
              <a:rPr lang="en-US" dirty="0" smtClean="0"/>
              <a:t> Sharing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600200"/>
            <a:ext cx="8229600" cy="490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NASA JPL has a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Globus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 endpoint on their ESGF data node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Shared endpoint off folder with public data</a:t>
            </a:r>
          </a:p>
          <a:p>
            <a:pPr marL="342900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Set permission for public access </a:t>
            </a:r>
          </a:p>
          <a:p>
            <a:pPr marL="342900" indent="-342900" fontAlgn="auto">
              <a:spcBef>
                <a:spcPts val="14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COG redirects users to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Globus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3200" b="1" dirty="0" err="1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webapp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rPr>
              <a:t> for destination with shared endpoint as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Platform-as-a-Service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0095" y="1614167"/>
            <a:ext cx="8799558" cy="4510672"/>
          </a:xfrm>
          <a:prstGeom prst="roundRect">
            <a:avLst>
              <a:gd name="adj" fmla="val 851"/>
            </a:avLst>
          </a:prstGeom>
          <a:solidFill>
            <a:schemeClr val="bg1"/>
          </a:solidFill>
          <a:ln w="38100" cmpd="sng">
            <a:solidFill>
              <a:srgbClr val="2B50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175" algn="ctr" defTabSz="230188">
              <a:tabLst>
                <a:tab pos="1655763" algn="l"/>
              </a:tabLst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Museo Sans 300"/>
              <a:cs typeface="Museo Sans 30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73195" y="4415204"/>
            <a:ext cx="3995633" cy="827836"/>
          </a:xfrm>
          <a:prstGeom prst="roundRect">
            <a:avLst>
              <a:gd name="adj" fmla="val 9622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Identity, Group, Profile Management Services</a:t>
            </a:r>
            <a:endParaRPr lang="en-US" sz="1600" b="1" dirty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Rounded Rectangle 7"/>
          <p:cNvSpPr/>
          <p:nvPr/>
        </p:nvSpPr>
        <p:spPr>
          <a:xfrm flipV="1">
            <a:off x="2573195" y="1789235"/>
            <a:ext cx="3995633" cy="1149719"/>
          </a:xfrm>
          <a:prstGeom prst="roundRect">
            <a:avLst>
              <a:gd name="adj" fmla="val 159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600"/>
              </a:spcAft>
            </a:pPr>
            <a:r>
              <a:rPr lang="en-US" sz="4000" b="1" dirty="0" smtClean="0">
                <a:solidFill>
                  <a:srgbClr val="29528C"/>
                </a:solidFill>
                <a:latin typeface="Museo Sans 300"/>
                <a:cs typeface="Museo Sans 300"/>
              </a:rPr>
              <a:t>…</a:t>
            </a:r>
          </a:p>
          <a:p>
            <a:pPr algn="ctr">
              <a:spcAft>
                <a:spcPts val="600"/>
              </a:spcAft>
            </a:pPr>
            <a:endParaRPr lang="en-US" sz="2000" b="1" dirty="0">
              <a:solidFill>
                <a:srgbClr val="29528C"/>
              </a:solidFill>
              <a:latin typeface="Museo Sans 300"/>
              <a:cs typeface="Museo Sans 30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3195" y="303413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Sharing Service</a:t>
            </a:r>
            <a:endParaRPr lang="en-US" sz="2000" b="1" dirty="0">
              <a:solidFill>
                <a:schemeClr val="bg1"/>
              </a:solidFill>
              <a:latin typeface="Museo Sans 500"/>
              <a:cs typeface="Museo Sans 50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73195" y="3655408"/>
            <a:ext cx="3995633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Transfer Service</a:t>
            </a:r>
            <a:endParaRPr lang="en-US" sz="2000" b="1" dirty="0">
              <a:solidFill>
                <a:schemeClr val="bg1"/>
              </a:solidFill>
              <a:latin typeface="Museo Sans 500"/>
              <a:cs typeface="Museo Sans 50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79421" y="5376465"/>
            <a:ext cx="5595424" cy="623632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  Globus Toolkit</a:t>
            </a:r>
            <a:endParaRPr lang="en-US" sz="2000" b="1" dirty="0">
              <a:solidFill>
                <a:schemeClr val="bg1"/>
              </a:solidFill>
              <a:latin typeface="Museo Sans 500"/>
              <a:cs typeface="Museo Sans 500"/>
            </a:endParaRPr>
          </a:p>
        </p:txBody>
      </p:sp>
      <p:pic>
        <p:nvPicPr>
          <p:cNvPr id="18" name="Picture 17" descr="globus-grid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79409" y="5514551"/>
            <a:ext cx="435917" cy="351998"/>
          </a:xfrm>
          <a:prstGeom prst="rect">
            <a:avLst/>
          </a:prstGeom>
          <a:effectLst>
            <a:innerShdw blurRad="50800" dist="25400" dir="13500000">
              <a:prstClr val="black">
                <a:alpha val="50000"/>
              </a:prstClr>
            </a:innerShdw>
          </a:effectLst>
        </p:spPr>
      </p:pic>
      <p:pic>
        <p:nvPicPr>
          <p:cNvPr id="19" name="Picture 18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3138747" y="3179155"/>
            <a:ext cx="455019" cy="338410"/>
          </a:xfrm>
          <a:prstGeom prst="rect">
            <a:avLst/>
          </a:prstGeom>
        </p:spPr>
      </p:pic>
      <p:pic>
        <p:nvPicPr>
          <p:cNvPr id="20" name="Picture 19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3138747" y="3807845"/>
            <a:ext cx="455019" cy="338410"/>
          </a:xfrm>
          <a:prstGeom prst="rect">
            <a:avLst/>
          </a:prstGeom>
        </p:spPr>
      </p:pic>
      <p:pic>
        <p:nvPicPr>
          <p:cNvPr id="21" name="Picture 20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2946960" y="2183555"/>
            <a:ext cx="455019" cy="338410"/>
          </a:xfrm>
          <a:prstGeom prst="rect">
            <a:avLst/>
          </a:prstGeom>
        </p:spPr>
      </p:pic>
      <p:pic>
        <p:nvPicPr>
          <p:cNvPr id="22" name="Picture 21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2719451" y="4522278"/>
            <a:ext cx="455019" cy="3384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779421" y="1789236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Globus  APIs</a:t>
            </a:r>
            <a:endParaRPr lang="en-US" sz="2000" b="1" dirty="0">
              <a:solidFill>
                <a:schemeClr val="bg1"/>
              </a:solidFill>
              <a:latin typeface="Museo Sans 500"/>
              <a:cs typeface="Museo Sans 500"/>
            </a:endParaRPr>
          </a:p>
        </p:txBody>
      </p:sp>
      <p:pic>
        <p:nvPicPr>
          <p:cNvPr id="24" name="Picture 23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1914488" y="4826668"/>
            <a:ext cx="455019" cy="33841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683127" y="1800497"/>
            <a:ext cx="691718" cy="3453803"/>
          </a:xfrm>
          <a:prstGeom prst="roundRect">
            <a:avLst>
              <a:gd name="adj" fmla="val 8015"/>
            </a:avLst>
          </a:prstGeom>
          <a:solidFill>
            <a:srgbClr val="2B5089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Museo Sans 500"/>
                <a:cs typeface="Museo Sans 500"/>
              </a:rPr>
              <a:t>Globus Connect</a:t>
            </a:r>
            <a:endParaRPr lang="en-US" sz="2000" b="1" dirty="0">
              <a:solidFill>
                <a:schemeClr val="bg1"/>
              </a:solidFill>
              <a:latin typeface="Museo Sans 500"/>
              <a:cs typeface="Museo Sans 500"/>
            </a:endParaRPr>
          </a:p>
        </p:txBody>
      </p:sp>
      <p:pic>
        <p:nvPicPr>
          <p:cNvPr id="26" name="Picture 25" descr="globus-online-2013-large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13728" b="23423"/>
          <a:stretch/>
        </p:blipFill>
        <p:spPr>
          <a:xfrm>
            <a:off x="6818194" y="4837929"/>
            <a:ext cx="455019" cy="338410"/>
          </a:xfrm>
          <a:prstGeom prst="rect">
            <a:avLst/>
          </a:prstGeom>
        </p:spPr>
      </p:pic>
      <p:pic>
        <p:nvPicPr>
          <p:cNvPr id="27" name="Picture 26" descr="logo_Exeter_Univers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0627" y="4501286"/>
            <a:ext cx="1311957" cy="5393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96" y="5222812"/>
            <a:ext cx="651568" cy="651568"/>
          </a:xfrm>
          <a:prstGeom prst="rect">
            <a:avLst/>
          </a:prstGeom>
        </p:spPr>
      </p:pic>
      <p:pic>
        <p:nvPicPr>
          <p:cNvPr id="29" name="Picture 28" descr="globus_genomics_2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3541" y="3441793"/>
            <a:ext cx="1317928" cy="843474"/>
          </a:xfrm>
          <a:prstGeom prst="rect">
            <a:avLst/>
          </a:prstGeom>
        </p:spPr>
      </p:pic>
      <p:pic>
        <p:nvPicPr>
          <p:cNvPr id="30" name="Picture 29" descr="logo_umich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557122" y="2510388"/>
            <a:ext cx="1212566" cy="762447"/>
          </a:xfrm>
          <a:prstGeom prst="rect">
            <a:avLst/>
          </a:prstGeom>
        </p:spPr>
      </p:pic>
      <p:pic>
        <p:nvPicPr>
          <p:cNvPr id="31" name="Picture 30" descr="logo_NERSC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8622" t="23529" b="25882"/>
          <a:stretch/>
        </p:blipFill>
        <p:spPr>
          <a:xfrm>
            <a:off x="7500006" y="1860873"/>
            <a:ext cx="1322232" cy="491887"/>
          </a:xfrm>
          <a:prstGeom prst="rect">
            <a:avLst/>
          </a:prstGeom>
        </p:spPr>
      </p:pic>
      <p:pic>
        <p:nvPicPr>
          <p:cNvPr id="33" name="Picture 32" descr="logo_cornell_roun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763541" y="4139700"/>
            <a:ext cx="831904" cy="831904"/>
          </a:xfrm>
          <a:prstGeom prst="rect">
            <a:avLst/>
          </a:prstGeom>
        </p:spPr>
      </p:pic>
      <p:pic>
        <p:nvPicPr>
          <p:cNvPr id="35" name="Picture 34" descr="xsede-blac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477326" y="3468588"/>
            <a:ext cx="1383082" cy="523691"/>
          </a:xfrm>
          <a:prstGeom prst="rect">
            <a:avLst/>
          </a:prstGeom>
        </p:spPr>
      </p:pic>
      <p:pic>
        <p:nvPicPr>
          <p:cNvPr id="2" name="Picture 1" descr="logo_CI_Connect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3541" y="1860409"/>
            <a:ext cx="1196568" cy="598284"/>
          </a:xfrm>
          <a:prstGeom prst="rect">
            <a:avLst/>
          </a:prstGeom>
        </p:spPr>
      </p:pic>
      <p:pic>
        <p:nvPicPr>
          <p:cNvPr id="32" name="Picture 31" descr="xsede-blac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8387" y="2730308"/>
            <a:ext cx="1383082" cy="52369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7488011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NCAR 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28" y="1181875"/>
            <a:ext cx="4700084" cy="411959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Globus for data distribution</a:t>
            </a:r>
          </a:p>
          <a:p>
            <a:r>
              <a:rPr lang="en-US" dirty="0" smtClean="0"/>
              <a:t>Shared endpoint with subfolder per request</a:t>
            </a:r>
          </a:p>
          <a:p>
            <a:r>
              <a:rPr lang="en-US" dirty="0" smtClean="0"/>
              <a:t>Single sign on via streamlined </a:t>
            </a:r>
            <a:r>
              <a:rPr lang="en-US" dirty="0"/>
              <a:t>account </a:t>
            </a:r>
            <a:r>
              <a:rPr lang="en-US" dirty="0" smtClean="0"/>
              <a:t>provisioning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0759"/>
            <a:ext cx="9144000" cy="1300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41740" b="3091"/>
          <a:stretch/>
        </p:blipFill>
        <p:spPr>
          <a:xfrm>
            <a:off x="4842893" y="2022984"/>
            <a:ext cx="4157778" cy="3278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2892" y="2022984"/>
            <a:ext cx="4157779" cy="3278482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020063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Curated </a:t>
            </a:r>
            <a:r>
              <a:rPr lang="en-US" b="1" i="1" dirty="0" smtClean="0"/>
              <a:t>publication</a:t>
            </a:r>
            <a:r>
              <a:rPr lang="en-US" i="1" dirty="0" smtClean="0"/>
              <a:t> </a:t>
            </a:r>
            <a:r>
              <a:rPr lang="en-US" dirty="0" smtClean="0"/>
              <a:t>of data, with relevant metadata for </a:t>
            </a:r>
            <a:r>
              <a:rPr lang="en-US" b="1" i="1" dirty="0" smtClean="0"/>
              <a:t>discovery</a:t>
            </a:r>
            <a:endParaRPr lang="en-US" b="1" i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13731" y="1550646"/>
            <a:ext cx="4403499" cy="2405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eaLnBrk="1" latinLnBrk="0" hangingPunct="1">
              <a:spcBef>
                <a:spcPts val="1400"/>
              </a:spcBef>
              <a:buFont typeface="Arial"/>
              <a:buChar char="•"/>
              <a:defRPr sz="2800" b="1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eaLnBrk="1" latinLnBrk="0" hangingPunct="1">
              <a:spcBef>
                <a:spcPct val="20000"/>
              </a:spcBef>
              <a:buFont typeface="Arial"/>
              <a:buChar char="–"/>
              <a:defRPr sz="2800" b="0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eaLnBrk="1" latinLnBrk="0" hangingPunct="1">
              <a:spcBef>
                <a:spcPct val="20000"/>
              </a:spcBef>
              <a:buSzPct val="80000"/>
              <a:buFont typeface="Courier New"/>
              <a:buChar char="o"/>
              <a:defRPr sz="2400" b="0" i="0">
                <a:solidFill>
                  <a:schemeClr val="bg1">
                    <a:lumMod val="9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eaLnBrk="1" latinLnBrk="0" hangingPunct="1">
              <a:spcBef>
                <a:spcPct val="20000"/>
              </a:spcBef>
              <a:buFont typeface="Arial"/>
              <a:buChar char="–"/>
              <a:defRPr sz="2000" b="0" i="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eaLnBrk="1" latinLnBrk="0" hangingPunct="1">
              <a:spcBef>
                <a:spcPct val="20000"/>
              </a:spcBef>
              <a:buFont typeface="Arial"/>
              <a:buChar char="»"/>
              <a:defRPr sz="2000" b="0" i="0">
                <a:solidFill>
                  <a:schemeClr val="bg1">
                    <a:lumMod val="95000"/>
                  </a:schemeClr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</a:t>
            </a:r>
            <a:endParaRPr lang="en-US" dirty="0"/>
          </a:p>
          <a:p>
            <a:r>
              <a:rPr lang="en-US" dirty="0" smtClean="0"/>
              <a:t>Describe</a:t>
            </a:r>
            <a:endParaRPr lang="en-US" dirty="0"/>
          </a:p>
          <a:p>
            <a:r>
              <a:rPr lang="en-US" dirty="0" smtClean="0"/>
              <a:t>Curate</a:t>
            </a:r>
            <a:endParaRPr lang="en-US" dirty="0"/>
          </a:p>
          <a:p>
            <a:r>
              <a:rPr lang="en-US" dirty="0" smtClean="0"/>
              <a:t>Verify</a:t>
            </a:r>
            <a:endParaRPr lang="en-US" dirty="0"/>
          </a:p>
          <a:p>
            <a:r>
              <a:rPr lang="en-US" dirty="0" smtClean="0"/>
              <a:t>Access</a:t>
            </a:r>
            <a:endParaRPr lang="en-US" dirty="0"/>
          </a:p>
          <a:p>
            <a:r>
              <a:rPr lang="en-US" dirty="0" smtClean="0"/>
              <a:t>Preserve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56501" y="3956298"/>
            <a:ext cx="2538945" cy="2466795"/>
            <a:chOff x="-112949" y="2591363"/>
            <a:chExt cx="3805001" cy="3696873"/>
          </a:xfrm>
        </p:grpSpPr>
        <p:pic>
          <p:nvPicPr>
            <p:cNvPr id="6" name="Picture 5" descr="femaleus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tretch>
              <a:fillRect/>
            </a:stretch>
          </p:blipFill>
          <p:spPr>
            <a:xfrm>
              <a:off x="556695" y="5049379"/>
              <a:ext cx="1238857" cy="1238857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837852" y="4373620"/>
              <a:ext cx="1854200" cy="1404880"/>
            </a:xfrm>
            <a:prstGeom prst="straightConnector1">
              <a:avLst/>
            </a:prstGeom>
            <a:ln w="3810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0204" y="2602488"/>
              <a:ext cx="2814549" cy="235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Researcher assembles data set; describes it using metadata (Dublin core and domain-specific)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-112949" y="2591363"/>
              <a:ext cx="622355" cy="622355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>
                  <a:solidFill>
                    <a:prstClr val="white"/>
                  </a:solidFill>
                  <a:latin typeface="Arial"/>
                  <a:cs typeface="Arial"/>
                </a:rPr>
                <a:t>1</a:t>
              </a:r>
              <a:endParaRPr lang="en-US" b="1" dirty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6054139" y="3642375"/>
            <a:ext cx="2604056" cy="2854065"/>
            <a:chOff x="6054139" y="3642375"/>
            <a:chExt cx="2604056" cy="2854065"/>
          </a:xfrm>
        </p:grpSpPr>
        <p:sp>
          <p:nvSpPr>
            <p:cNvPr id="15" name="TextBox 14"/>
            <p:cNvSpPr txBox="1"/>
            <p:nvPr/>
          </p:nvSpPr>
          <p:spPr>
            <a:xfrm>
              <a:off x="6640197" y="4321218"/>
              <a:ext cx="17148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Peers, public search and discover data sets; transfer using Globus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850851" y="3915981"/>
              <a:ext cx="415276" cy="415276"/>
            </a:xfrm>
            <a:prstGeom prst="ellipse">
              <a:avLst/>
            </a:prstGeom>
            <a:solidFill>
              <a:srgbClr val="265B9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Arial"/>
                  <a:cs typeface="Arial"/>
                </a:rPr>
                <a:t>3</a:t>
              </a:r>
              <a:endParaRPr lang="en-US" sz="2000" b="1" dirty="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275732" y="3642375"/>
              <a:ext cx="382463" cy="2084670"/>
            </a:xfrm>
            <a:custGeom>
              <a:avLst/>
              <a:gdLst>
                <a:gd name="connsiteX0" fmla="*/ 0 w 458880"/>
                <a:gd name="connsiteY0" fmla="*/ 0 h 3632200"/>
                <a:gd name="connsiteX1" fmla="*/ 457200 w 458880"/>
                <a:gd name="connsiteY1" fmla="*/ 2247900 h 3632200"/>
                <a:gd name="connsiteX2" fmla="*/ 165100 w 458880"/>
                <a:gd name="connsiteY2" fmla="*/ 3632200 h 3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880" h="3632200">
                  <a:moveTo>
                    <a:pt x="0" y="0"/>
                  </a:moveTo>
                  <a:cubicBezTo>
                    <a:pt x="214841" y="821266"/>
                    <a:pt x="429683" y="1642533"/>
                    <a:pt x="457200" y="2247900"/>
                  </a:cubicBezTo>
                  <a:cubicBezTo>
                    <a:pt x="484717" y="2853267"/>
                    <a:pt x="165100" y="3632200"/>
                    <a:pt x="165100" y="3632200"/>
                  </a:cubicBezTo>
                </a:path>
              </a:pathLst>
            </a:custGeom>
            <a:ln w="3810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054139" y="5338377"/>
              <a:ext cx="1563462" cy="742520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Content Placeholder 3" descr="three_user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 flipH="1">
              <a:off x="7722147" y="5628376"/>
              <a:ext cx="868064" cy="868064"/>
            </a:xfrm>
            <a:prstGeom prst="rect">
              <a:avLst/>
            </a:prstGeom>
          </p:spPr>
        </p:pic>
      </p:grpSp>
      <p:grpSp>
        <p:nvGrpSpPr>
          <p:cNvPr id="17" name="Group 28"/>
          <p:cNvGrpSpPr/>
          <p:nvPr/>
        </p:nvGrpSpPr>
        <p:grpSpPr>
          <a:xfrm>
            <a:off x="4676086" y="1768555"/>
            <a:ext cx="4183300" cy="2744877"/>
            <a:chOff x="4676086" y="1768555"/>
            <a:chExt cx="4183300" cy="2744877"/>
          </a:xfrm>
        </p:grpSpPr>
        <p:sp>
          <p:nvSpPr>
            <p:cNvPr id="4" name="Regular Pentagon 3"/>
            <p:cNvSpPr/>
            <p:nvPr/>
          </p:nvSpPr>
          <p:spPr>
            <a:xfrm>
              <a:off x="7377460" y="2556094"/>
              <a:ext cx="1073364" cy="1022252"/>
            </a:xfrm>
            <a:prstGeom prst="pentagon">
              <a:avLst/>
            </a:prstGeom>
            <a:solidFill>
              <a:schemeClr val="bg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/>
                  <a:cs typeface="Arial"/>
                </a:rPr>
                <a:t>Published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/>
                  <a:cs typeface="Arial"/>
                </a:rPr>
                <a:t>Data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/>
                  <a:cs typeface="Arial"/>
                </a:rPr>
                <a:t>Store</a:t>
              </a:r>
              <a:endParaRPr lang="en-US"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95446" y="2711983"/>
              <a:ext cx="21524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Curator reviews</a:t>
              </a:r>
              <a:r>
                <a:rPr lang="en-US" sz="1600" dirty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 </a:t>
              </a:r>
              <a:r>
                <a:rPr lang="en-US" sz="1600" dirty="0" smtClean="0">
                  <a:solidFill>
                    <a:prstClr val="white">
                      <a:lumMod val="85000"/>
                    </a:prstClr>
                  </a:solidFill>
                  <a:latin typeface="Arial"/>
                  <a:cs typeface="Arial"/>
                </a:rPr>
                <a:t>and approves; data set published on campus or other storage</a:t>
              </a:r>
              <a:endParaRPr lang="en-US" sz="1600" dirty="0">
                <a:solidFill>
                  <a:prstClr val="white">
                    <a:lumMod val="85000"/>
                  </a:prstClr>
                </a:solidFill>
                <a:latin typeface="Arial"/>
                <a:cs typeface="Arial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676086" y="2711983"/>
              <a:ext cx="415276" cy="415276"/>
            </a:xfrm>
            <a:prstGeom prst="ellipse">
              <a:avLst/>
            </a:prstGeom>
            <a:solidFill>
              <a:srgbClr val="265B9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955739" y="3380067"/>
              <a:ext cx="1493186" cy="1133365"/>
            </a:xfrm>
            <a:prstGeom prst="straightConnector1">
              <a:avLst/>
            </a:prstGeom>
            <a:ln w="50800" cap="flat" cmpd="sng" algn="ctr">
              <a:solidFill>
                <a:srgbClr val="A6A6A6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female_user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  </a:ext>
              </a:extLst>
            </a:blip>
            <a:srcRect r="12262"/>
            <a:stretch/>
          </p:blipFill>
          <p:spPr>
            <a:xfrm>
              <a:off x="5377046" y="1768555"/>
              <a:ext cx="827742" cy="943428"/>
            </a:xfrm>
            <a:prstGeom prst="rect">
              <a:avLst/>
            </a:prstGeom>
          </p:spPr>
        </p:pic>
        <p:sp>
          <p:nvSpPr>
            <p:cNvPr id="27" name="Folded Corner 26"/>
            <p:cNvSpPr/>
            <p:nvPr/>
          </p:nvSpPr>
          <p:spPr>
            <a:xfrm>
              <a:off x="8058489" y="2511512"/>
              <a:ext cx="800897" cy="271723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Metadata</a:t>
              </a:r>
              <a:endParaRPr lang="en-US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2" name="Group 30"/>
          <p:cNvGrpSpPr/>
          <p:nvPr/>
        </p:nvGrpSpPr>
        <p:grpSpPr>
          <a:xfrm>
            <a:off x="4883724" y="4094966"/>
            <a:ext cx="1652754" cy="1243411"/>
            <a:chOff x="4883724" y="4094966"/>
            <a:chExt cx="1652754" cy="1243411"/>
          </a:xfrm>
        </p:grpSpPr>
        <p:sp>
          <p:nvSpPr>
            <p:cNvPr id="20" name="Cloud 19"/>
            <p:cNvSpPr/>
            <p:nvPr/>
          </p:nvSpPr>
          <p:spPr>
            <a:xfrm>
              <a:off x="4883724" y="4094966"/>
              <a:ext cx="1652754" cy="1243411"/>
            </a:xfrm>
            <a:prstGeom prst="cloud">
              <a:avLst/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pic>
          <p:nvPicPr>
            <p:cNvPr id="21" name="Picture 20" descr="globus-online-2013-large-white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r="13728" b="23423"/>
            <a:stretch/>
          </p:blipFill>
          <p:spPr>
            <a:xfrm>
              <a:off x="5159253" y="4328496"/>
              <a:ext cx="1045535" cy="777593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2DDD-3F5F-554E-8F55-F59D7AC7F5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73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0414_Globus_blu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21008</TotalTime>
  <Words>593</Words>
  <Application>Microsoft Macintosh PowerPoint</Application>
  <PresentationFormat>On-screen Show (4:3)</PresentationFormat>
  <Paragraphs>141</Paragraphs>
  <Slides>14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130414_Globus_blue_v1</vt:lpstr>
      <vt:lpstr>Globus and ESGF</vt:lpstr>
      <vt:lpstr>Reliable, secure, high-performance file transfer and synchronization</vt:lpstr>
      <vt:lpstr>Recent Transfer Features</vt:lpstr>
      <vt:lpstr>Simple, secure sharing off existing storage systems </vt:lpstr>
      <vt:lpstr>Manage shared endpoint access</vt:lpstr>
      <vt:lpstr>COG use of Globus Sharing</vt:lpstr>
      <vt:lpstr>Globus Platform-as-a-Service</vt:lpstr>
      <vt:lpstr>NCAR RDA</vt:lpstr>
      <vt:lpstr>Curated publication of data, with relevant metadata for discovery</vt:lpstr>
      <vt:lpstr>Upcoming Globus Features</vt:lpstr>
      <vt:lpstr>ESGF use of Globus</vt:lpstr>
      <vt:lpstr>Opportunities to leverage Globus</vt:lpstr>
      <vt:lpstr>Slide 13</vt:lpstr>
      <vt:lpstr>Globus Subscriptions</vt:lpstr>
    </vt:vector>
  </TitlesOfParts>
  <Company>Lawrence Berkeley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 Arial 32 pt</dc:title>
  <dc:creator>Wendy Tsabba</dc:creator>
  <cp:lastModifiedBy>Rachana Ananthakrishnan</cp:lastModifiedBy>
  <cp:revision>729</cp:revision>
  <dcterms:created xsi:type="dcterms:W3CDTF">2015-12-10T16:31:46Z</dcterms:created>
  <dcterms:modified xsi:type="dcterms:W3CDTF">2015-12-10T16:36:07Z</dcterms:modified>
</cp:coreProperties>
</file>