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9"/>
  </p:notesMasterIdLst>
  <p:handoutMasterIdLst>
    <p:handoutMasterId r:id="rId10"/>
  </p:handoutMasterIdLst>
  <p:sldIdLst>
    <p:sldId id="493" r:id="rId2"/>
    <p:sldId id="538" r:id="rId3"/>
    <p:sldId id="540" r:id="rId4"/>
    <p:sldId id="539" r:id="rId5"/>
    <p:sldId id="541" r:id="rId6"/>
    <p:sldId id="542" r:id="rId7"/>
    <p:sldId id="537" r:id="rId8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rrmann, Cynthia A.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F4F97"/>
    <a:srgbClr val="F6CE86"/>
    <a:srgbClr val="AEF8E5"/>
    <a:srgbClr val="0A8464"/>
    <a:srgbClr val="0DB78A"/>
    <a:srgbClr val="D68F10"/>
    <a:srgbClr val="F1B13D"/>
    <a:srgbClr val="10D6A2"/>
    <a:srgbClr val="2DEFBC"/>
    <a:srgbClr val="11D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8" autoAdjust="0"/>
    <p:restoredTop sz="96340" autoAdjust="0"/>
  </p:normalViewPr>
  <p:slideViewPr>
    <p:cSldViewPr snapToGrid="0">
      <p:cViewPr>
        <p:scale>
          <a:sx n="195" d="100"/>
          <a:sy n="195" d="100"/>
        </p:scale>
        <p:origin x="-120" y="5320"/>
      </p:cViewPr>
      <p:guideLst>
        <p:guide orient="horz" pos="905"/>
        <p:guide orient="horz" pos="40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Objects="1">
      <p:cViewPr varScale="1">
        <p:scale>
          <a:sx n="165" d="100"/>
          <a:sy n="165" d="100"/>
        </p:scale>
        <p:origin x="-5256" y="-11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/>
            </a:lvl1pPr>
          </a:lstStyle>
          <a:p>
            <a:fld id="{7A1D2F2F-8618-2143-A89B-2D6D3F007EBC}" type="datetimeFigureOut">
              <a:rPr lang="en-US" smtClean="0">
                <a:latin typeface="Arial"/>
              </a:rPr>
              <a:pPr/>
              <a:t>12/8/15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/>
            </a:lvl1pPr>
          </a:lstStyle>
          <a:p>
            <a:fld id="{CE221CE3-F987-1944-AB66-8BE5522C5EC6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84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>
                <a:latin typeface="Arial"/>
              </a:defRPr>
            </a:lvl1pPr>
          </a:lstStyle>
          <a:p>
            <a:fld id="{D8B0A143-2353-BE4A-A6C4-57C9AE3FBC68}" type="datetimeFigureOut">
              <a:rPr lang="en-US" smtClean="0"/>
              <a:pPr/>
              <a:t>12/8/15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3" tIns="46627" rIns="93253" bIns="466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5"/>
            <a:ext cx="5618480" cy="4189095"/>
          </a:xfrm>
          <a:prstGeom prst="rect">
            <a:avLst/>
          </a:prstGeom>
        </p:spPr>
        <p:txBody>
          <a:bodyPr vert="horz" lIns="93253" tIns="46627" rIns="93253" bIns="466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>
                <a:latin typeface="Arial"/>
              </a:defRPr>
            </a:lvl1pPr>
          </a:lstStyle>
          <a:p>
            <a:fld id="{4CFDF800-FE0E-A944-8AC1-D57C07B3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378" y="6316956"/>
            <a:ext cx="9144000" cy="544880"/>
          </a:xfrm>
          <a:prstGeom prst="rect">
            <a:avLst/>
          </a:prstGeom>
          <a:gradFill flip="none" rotWithShape="1">
            <a:gsLst>
              <a:gs pos="0">
                <a:srgbClr val="294861"/>
              </a:gs>
              <a:gs pos="46000">
                <a:schemeClr val="accent1">
                  <a:lumMod val="50000"/>
                </a:schemeClr>
              </a:gs>
              <a:gs pos="100000">
                <a:srgbClr val="4388B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3574553"/>
            <a:ext cx="9143245" cy="274297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565126"/>
            <a:ext cx="8229600" cy="1447576"/>
          </a:xfrm>
        </p:spPr>
        <p:txBody>
          <a:bodyPr anchor="b" anchorCtr="0"/>
          <a:lstStyle>
            <a:lvl1pPr>
              <a:lnSpc>
                <a:spcPts val="3800"/>
              </a:lnSpc>
              <a:defRPr sz="3600" b="1" i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1" y="2024863"/>
            <a:ext cx="5629274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 b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1" y="3096715"/>
            <a:ext cx="4572000" cy="477838"/>
          </a:xfrm>
        </p:spPr>
        <p:txBody>
          <a:bodyPr rIns="182880" anchor="b" anchorCtr="0">
            <a:noAutofit/>
          </a:bodyPr>
          <a:lstStyle>
            <a:lvl1pPr marL="57150" indent="0" algn="r">
              <a:spcBef>
                <a:spcPts val="0"/>
              </a:spcBef>
              <a:buNone/>
              <a:defRPr sz="1600" b="0"/>
            </a:lvl1pPr>
            <a:lvl2pPr marL="342900" indent="0" algn="r">
              <a:buNone/>
              <a:defRPr sz="1600" b="0"/>
            </a:lvl2pPr>
            <a:lvl3pPr marL="628650" indent="0" algn="r">
              <a:buNone/>
              <a:defRPr sz="1600" b="0"/>
            </a:lvl3pPr>
            <a:lvl4pPr marL="857250" indent="0" algn="r">
              <a:buNone/>
              <a:defRPr sz="1600" b="0"/>
            </a:lvl4pPr>
            <a:lvl5pPr marL="1085850" indent="0" algn="r">
              <a:buNone/>
              <a:defRPr sz="1600" b="0"/>
            </a:lvl5pPr>
          </a:lstStyle>
          <a:p>
            <a:pPr lvl="0"/>
            <a:r>
              <a:rPr lang="en-US" dirty="0" smtClean="0"/>
              <a:t>Authors Name</a:t>
            </a:r>
          </a:p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85" y="6416000"/>
            <a:ext cx="4503614" cy="4355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8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LLNL-PRES-XXXXXX</a:t>
            </a:r>
          </a:p>
          <a:p>
            <a:pPr marL="0" algn="l" defTabSz="457200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7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7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7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of Energy by Lawrence Livermore National Laboratory under contract DE-AC52-07NA27344.</a:t>
            </a:r>
            <a:r>
              <a:rPr lang="en-US" sz="7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7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  <a:endParaRPr lang="en-US" sz="700" kern="1200" dirty="0">
              <a:solidFill>
                <a:schemeClr val="bg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18" name="Picture 17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7061" y="6446832"/>
            <a:ext cx="1865206" cy="314676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1128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852" y="5437487"/>
            <a:ext cx="3602498" cy="6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5C34B3-D85F-0042-A96E-902B0EECCC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1AD04E-1892-084E-9E70-126265754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7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5C34B3-D85F-0042-A96E-902B0EECCC9B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1AD04E-1892-084E-9E70-126265754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3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19507"/>
            <a:ext cx="8229600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side-tex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side-tex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6214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31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941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28907"/>
          </a:xfrm>
          <a:solidFill>
            <a:schemeClr val="bg1"/>
          </a:solidFill>
          <a:effectLst/>
        </p:spPr>
        <p:txBody>
          <a:bodyPr vert="horz" lIns="457200" rIns="4572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005840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1524"/>
            <a:ext cx="8229600" cy="49068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953" y="6698646"/>
            <a:ext cx="873871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600" dirty="0" smtClean="0">
                <a:latin typeface="Arial"/>
                <a:cs typeface="Arial"/>
              </a:rPr>
              <a:t>LLNL-PRES-xxxxxx</a:t>
            </a:r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>
          <a:xfrm>
            <a:off x="8826123" y="6403252"/>
            <a:ext cx="317877" cy="454747"/>
          </a:xfrm>
          <a:prstGeom prst="rect">
            <a:avLst/>
          </a:prstGeom>
        </p:spPr>
        <p:txBody>
          <a:bodyPr rIns="45720" anchor="ctr" anchorCtr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6059" y="1267155"/>
            <a:ext cx="9150059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NNSA_trans.png"/>
          <p:cNvPicPr>
            <a:picLocks noChangeAspect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68" y="6449398"/>
            <a:ext cx="1012806" cy="390396"/>
          </a:xfrm>
          <a:prstGeom prst="rect">
            <a:avLst/>
          </a:prstGeom>
        </p:spPr>
      </p:pic>
      <p:pic>
        <p:nvPicPr>
          <p:cNvPr id="17" name="Picture 16" descr="lab_icon_text_no_background_rgb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8" y="6496327"/>
            <a:ext cx="2731791" cy="2786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5" r:id="rId4"/>
    <p:sldLayoutId id="2147483722" r:id="rId5"/>
    <p:sldLayoutId id="2147483721" r:id="rId6"/>
    <p:sldLayoutId id="2147483717" r:id="rId7"/>
    <p:sldLayoutId id="2147483718" r:id="rId8"/>
    <p:sldLayoutId id="2147483719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28600" algn="l" rtl="0" eaLnBrk="1" latinLnBrk="0" hangingPunct="1"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charset="2"/>
        <a:buChar char="§"/>
        <a:tabLst/>
        <a:defRPr kumimoji="0" sz="24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8650" indent="-2857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Calibri" panose="020F0502020204030204" pitchFamily="34" charset="0"/>
        <a:buChar char="—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0100" indent="-1714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28700" indent="-171450" algn="l" rtl="0" eaLnBrk="1" latinLnBrk="0" hangingPunct="1">
        <a:spcBef>
          <a:spcPts val="0"/>
        </a:spcBef>
        <a:spcAft>
          <a:spcPts val="0"/>
        </a:spcAft>
        <a:buClrTx/>
        <a:buSzPct val="100000"/>
        <a:buFont typeface="Lucida Grande"/>
        <a:buChar char="–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57300" indent="-171450" algn="l" rtl="0" eaLnBrk="1" latinLnBrk="0" hangingPunct="1">
        <a:spcBef>
          <a:spcPts val="0"/>
        </a:spcBef>
        <a:spcAft>
          <a:spcPts val="0"/>
        </a:spcAft>
        <a:buClrTx/>
        <a:buFont typeface="Arial"/>
        <a:buChar char="•"/>
        <a:tabLst>
          <a:tab pos="1200150" algn="l"/>
        </a:tabLst>
        <a:defRPr kumimoji="0" lang="en-US" sz="1600" kern="120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ESGF Node Manager,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Tracking and Feedback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8738" indent="-1588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ESGF F2F December 9, 2015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Sasha Ames (LLNL/DOE)</a:t>
            </a:r>
          </a:p>
          <a:p>
            <a:pPr lvl="0"/>
            <a:r>
              <a:rPr lang="en-US" dirty="0" err="1" smtClean="0"/>
              <a:t>Prashanth</a:t>
            </a:r>
            <a:r>
              <a:rPr lang="en-US" dirty="0" smtClean="0"/>
              <a:t> </a:t>
            </a:r>
            <a:r>
              <a:rPr lang="en-US" dirty="0" err="1" smtClean="0"/>
              <a:t>Dwarakanath</a:t>
            </a:r>
            <a:r>
              <a:rPr lang="en-US" dirty="0" smtClean="0"/>
              <a:t> (NSC/IS-ENES)</a:t>
            </a:r>
            <a:endParaRPr lang="en-US" dirty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92103" y="3640568"/>
            <a:ext cx="3278508" cy="397500"/>
          </a:xfrm>
          <a:prstGeom prst="rect">
            <a:avLst/>
          </a:prstGeom>
        </p:spPr>
        <p:txBody>
          <a:bodyPr vert="horz" lIns="0" tIns="91440" rIns="0" rtlCol="0" anchor="ctr" anchorCtr="0">
            <a:noAutofit/>
          </a:bodyPr>
          <a:lstStyle/>
          <a:p>
            <a:pPr lvl="0">
              <a:lnSpc>
                <a:spcPct val="80000"/>
              </a:lnSpc>
            </a:pPr>
            <a:endParaRPr lang="en-US" sz="1600" dirty="0">
              <a:cs typeface="Lucida Handwriting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Development effort to replace Java Node Manager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Track node status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Manage node membership in federation, projects: </a:t>
            </a:r>
            <a:r>
              <a:rPr lang="en-US" dirty="0" err="1" smtClean="0"/>
              <a:t>eg</a:t>
            </a:r>
            <a:r>
              <a:rPr lang="en-US" dirty="0" smtClean="0"/>
              <a:t>. CMIP, CORDEX, ACME,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Manage “shards” </a:t>
            </a:r>
            <a:r>
              <a:rPr lang="en-US" dirty="0" err="1" smtClean="0"/>
              <a:t>esgf</a:t>
            </a:r>
            <a:r>
              <a:rPr lang="en-US" dirty="0" smtClean="0"/>
              <a:t>_*.xml files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Info feed for desktop -  </a:t>
            </a:r>
            <a:r>
              <a:rPr lang="en-US" dirty="0" err="1" smtClean="0"/>
              <a:t>registration.xml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How else can we use NM to coordinate node configuration for additional modules?</a:t>
            </a:r>
          </a:p>
          <a:p>
            <a:r>
              <a:rPr lang="en-US" dirty="0" smtClean="0"/>
              <a:t>Tracking and Feedback:  user notification of new or updated data sets</a:t>
            </a:r>
          </a:p>
          <a:p>
            <a:r>
              <a:rPr lang="en-US" dirty="0" smtClean="0"/>
              <a:t>Who: Node Manager – Sasha, </a:t>
            </a:r>
            <a:r>
              <a:rPr lang="en-US" dirty="0" err="1" smtClean="0"/>
              <a:t>Prashanth</a:t>
            </a:r>
            <a:r>
              <a:rPr lang="en-US" dirty="0" smtClean="0"/>
              <a:t>, Luca (JPL/ESRL), </a:t>
            </a:r>
            <a:br>
              <a:rPr lang="en-US" dirty="0" smtClean="0"/>
            </a:br>
            <a:r>
              <a:rPr lang="en-US" dirty="0" smtClean="0"/>
              <a:t>Katharina (DKRZ), Ben, Claire (ANU), Nicolas (IPSL), </a:t>
            </a:r>
            <a:br>
              <a:rPr lang="en-US" dirty="0" smtClean="0"/>
            </a:br>
            <a:r>
              <a:rPr lang="en-US" dirty="0" err="1" smtClean="0"/>
              <a:t>Sandro</a:t>
            </a:r>
            <a:r>
              <a:rPr lang="en-US" dirty="0" smtClean="0"/>
              <a:t> (CMCC)</a:t>
            </a:r>
          </a:p>
          <a:p>
            <a:r>
              <a:rPr lang="en-US" dirty="0" smtClean="0"/>
              <a:t>T &amp; F: looking for volunteers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Node Manager support</a:t>
            </a:r>
            <a:br>
              <a:rPr lang="en-US" dirty="0" smtClean="0"/>
            </a:br>
            <a:r>
              <a:rPr lang="en-US" dirty="0" smtClean="0"/>
              <a:t>ESGF Modules?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0295622"/>
              </p:ext>
            </p:extLst>
          </p:nvPr>
        </p:nvGraphicFramePr>
        <p:xfrm>
          <a:off x="270040" y="1600200"/>
          <a:ext cx="427522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2"/>
                <a:gridCol w="29544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 Manger</a:t>
                      </a:r>
                      <a:r>
                        <a:rPr lang="en-US" baseline="0" dirty="0" smtClean="0"/>
                        <a:t> 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Whitelist updates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Known providers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Esg.ini</a:t>
                      </a:r>
                      <a:r>
                        <a:rPr lang="en-US" dirty="0" smtClean="0"/>
                        <a:t> / </a:t>
                      </a:r>
                      <a:r>
                        <a:rPr lang="en-US" dirty="0" err="1" smtClean="0"/>
                        <a:t>config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deploy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ats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azs</a:t>
                      </a:r>
                      <a:r>
                        <a:rPr lang="en-US" baseline="0" dirty="0" smtClean="0"/>
                        <a:t> files (redundancy)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desktop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Regsistration.xml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esg</a:t>
                      </a:r>
                      <a:r>
                        <a:rPr lang="en-US" dirty="0" smtClean="0"/>
                        <a:t>-search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Shards lists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Federated cog site 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Compute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Resource</a:t>
                      </a:r>
                      <a:r>
                        <a:rPr lang="en-US" i="1" baseline="0" dirty="0" smtClean="0"/>
                        <a:t> status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Content Placeholder 9" descr="ESGF-node-components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41" b="-9641"/>
          <a:stretch>
            <a:fillRect/>
          </a:stretch>
        </p:blipFill>
        <p:spPr/>
      </p:pic>
      <p:cxnSp>
        <p:nvCxnSpPr>
          <p:cNvPr id="12" name="Straight Arrow Connector 11"/>
          <p:cNvCxnSpPr/>
          <p:nvPr/>
        </p:nvCxnSpPr>
        <p:spPr>
          <a:xfrm flipH="1">
            <a:off x="6804526" y="2981158"/>
            <a:ext cx="1203158" cy="534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804526" y="3668295"/>
            <a:ext cx="1203158" cy="114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80948" y="3464976"/>
            <a:ext cx="682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Esg</a:t>
            </a:r>
            <a:r>
              <a:rPr lang="en-US" sz="900" dirty="0" smtClean="0"/>
              <a:t> Search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5347368"/>
            <a:ext cx="4315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Automating these processes will improve </a:t>
            </a:r>
          </a:p>
          <a:p>
            <a:r>
              <a:rPr lang="en-US" sz="1400" dirty="0"/>
              <a:t>u</a:t>
            </a:r>
            <a:r>
              <a:rPr lang="en-US" sz="1400" dirty="0" smtClean="0"/>
              <a:t>ser experience and reduce node administrator time in manually managing site configuration, fewer node restarts, etc.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230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 2015 status (Node Manager)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Major aspects of design completed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Two-tier principle: Super </a:t>
            </a:r>
            <a:r>
              <a:rPr lang="en-US" dirty="0" err="1" smtClean="0"/>
              <a:t>vs</a:t>
            </a:r>
            <a:r>
              <a:rPr lang="en-US" dirty="0" smtClean="0"/>
              <a:t> member nodes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Backup roles included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Asynchronous communication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Principal modules</a:t>
            </a:r>
          </a:p>
          <a:p>
            <a:r>
              <a:rPr lang="en-US" dirty="0" smtClean="0"/>
              <a:t>Functioning v0.1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Django</a:t>
            </a:r>
            <a:r>
              <a:rPr lang="en-US" dirty="0" smtClean="0"/>
              <a:t> framework; testing via “</a:t>
            </a:r>
            <a:r>
              <a:rPr lang="en-US" dirty="0" err="1" smtClean="0"/>
              <a:t>runserver</a:t>
            </a:r>
            <a:r>
              <a:rPr lang="en-US" dirty="0" smtClean="0"/>
              <a:t>”</a:t>
            </a:r>
          </a:p>
          <a:p>
            <a:pPr lvl="1">
              <a:buFont typeface="Arial"/>
              <a:buChar char="•"/>
            </a:pPr>
            <a:r>
              <a:rPr lang="en-US" dirty="0"/>
              <a:t>Incoming messages </a:t>
            </a:r>
            <a:r>
              <a:rPr lang="en-US" dirty="0" smtClean="0"/>
              <a:t>from endpoints placed </a:t>
            </a:r>
            <a:r>
              <a:rPr lang="en-US" dirty="0"/>
              <a:t>on queue for serial </a:t>
            </a:r>
            <a:r>
              <a:rPr lang="en-US" dirty="0" smtClean="0"/>
              <a:t>processing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Python daemon connects to other nodes; handles actions from requests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SuperNodes</a:t>
            </a:r>
            <a:r>
              <a:rPr lang="en-US" dirty="0" smtClean="0"/>
              <a:t> check on each others status using round-robin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Member nodes join, can be reassigned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Registration.xml</a:t>
            </a:r>
            <a:r>
              <a:rPr lang="en-US" dirty="0" smtClean="0"/>
              <a:t> generated with simple metrics: users, download counts</a:t>
            </a:r>
          </a:p>
        </p:txBody>
      </p:sp>
      <p:pic>
        <p:nvPicPr>
          <p:cNvPr id="6" name="Content Placeholder 5" descr="NM-design-v2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558" b="-64558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5574974" y="4122615"/>
            <a:ext cx="885744" cy="911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5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for Node </a:t>
            </a:r>
            <a:r>
              <a:rPr lang="en-US" dirty="0"/>
              <a:t>M</a:t>
            </a:r>
            <a:r>
              <a:rPr lang="en-US" dirty="0" smtClean="0"/>
              <a:t>anager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.xml / </a:t>
            </a:r>
            <a:r>
              <a:rPr lang="en-US" dirty="0" err="1" smtClean="0"/>
              <a:t>config</a:t>
            </a:r>
            <a:r>
              <a:rPr lang="en-US" dirty="0" smtClean="0"/>
              <a:t> file deployment  implementation</a:t>
            </a:r>
          </a:p>
          <a:p>
            <a:r>
              <a:rPr lang="en-US" dirty="0" smtClean="0"/>
              <a:t>Integrate with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Mod_wsgi</a:t>
            </a:r>
            <a:r>
              <a:rPr lang="en-US" dirty="0" smtClean="0"/>
              <a:t> / apache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ESGF installer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Deployment mirrors (for basic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Cleanup module configuration (Too many </a:t>
            </a:r>
            <a:r>
              <a:rPr lang="en-US" dirty="0" err="1" smtClean="0"/>
              <a:t>env</a:t>
            </a:r>
            <a:r>
              <a:rPr lang="en-US" dirty="0" smtClean="0"/>
              <a:t>. </a:t>
            </a:r>
            <a:r>
              <a:rPr lang="en-US" dirty="0"/>
              <a:t>v</a:t>
            </a:r>
            <a:r>
              <a:rPr lang="en-US" dirty="0" smtClean="0"/>
              <a:t>ariables)</a:t>
            </a:r>
          </a:p>
          <a:p>
            <a:r>
              <a:rPr lang="en-US" dirty="0" smtClean="0"/>
              <a:t>Standby Node failover</a:t>
            </a:r>
          </a:p>
          <a:p>
            <a:r>
              <a:rPr lang="en-US" dirty="0" err="1" smtClean="0"/>
              <a:t>AccessLoggingFilter</a:t>
            </a:r>
            <a:r>
              <a:rPr lang="en-US" dirty="0" smtClean="0"/>
              <a:t> replacement</a:t>
            </a:r>
          </a:p>
          <a:p>
            <a:r>
              <a:rPr lang="en-US" dirty="0" smtClean="0"/>
              <a:t>Trust and security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Node-comm-v3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" r="1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473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Node Manager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Implementation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Test federation deployment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Testing in virtual, local, federated environment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Deploy first version to ESGF-PROD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Support minimal features at first</a:t>
            </a:r>
          </a:p>
          <a:p>
            <a:pPr lvl="1" indent="-342900">
              <a:buFont typeface="Arial"/>
              <a:buChar char="•"/>
            </a:pPr>
            <a:r>
              <a:rPr lang="en-US" dirty="0" smtClean="0"/>
              <a:t>New features?</a:t>
            </a:r>
          </a:p>
          <a:p>
            <a:pPr lvl="2" indent="-342900">
              <a:buFont typeface="Courier New"/>
              <a:buChar char="o"/>
            </a:pPr>
            <a:r>
              <a:rPr lang="en-US" dirty="0" err="1" smtClean="0"/>
              <a:t>Eg</a:t>
            </a:r>
            <a:r>
              <a:rPr lang="en-US" dirty="0" smtClean="0"/>
              <a:t>, Compute resources management</a:t>
            </a:r>
          </a:p>
          <a:p>
            <a:pPr lvl="2" indent="-342900">
              <a:buFont typeface="Courier New"/>
              <a:buChar char="o"/>
            </a:pPr>
            <a:r>
              <a:rPr lang="en-US" dirty="0" smtClean="0"/>
              <a:t>Requirements gathering, Design, Implement, Test, Deploy</a:t>
            </a:r>
          </a:p>
          <a:p>
            <a:pPr lvl="2" indent="-342900">
              <a:buFont typeface="Wingdings" charset="2"/>
              <a:buChar char="Ø"/>
            </a:pPr>
            <a:r>
              <a:rPr lang="en-US" dirty="0" smtClean="0"/>
              <a:t>Need to design for incremental adoption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Tracking and Feedback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Team </a:t>
            </a:r>
            <a:r>
              <a:rPr lang="en-US" dirty="0" err="1" smtClean="0"/>
              <a:t>telco</a:t>
            </a:r>
            <a:r>
              <a:rPr lang="en-US" dirty="0" smtClean="0"/>
              <a:t> for requirements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CMIP6 requirements a start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Design task force to propose solution, design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Meet to review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Implement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Deploy in test federation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2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5_PPT_UNC_V7.06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gradFill flip="none" rotWithShape="1">
          <a:gsLst>
            <a:gs pos="0">
              <a:schemeClr val="bg1">
                <a:lumMod val="65000"/>
                <a:tint val="66000"/>
                <a:satMod val="160000"/>
              </a:schemeClr>
            </a:gs>
            <a:gs pos="50000">
              <a:schemeClr val="bg1">
                <a:lumMod val="65000"/>
                <a:tint val="44500"/>
                <a:satMod val="160000"/>
              </a:schemeClr>
            </a:gs>
            <a:gs pos="100000">
              <a:schemeClr val="bg1">
                <a:lumMod val="6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28575" cmpd="sng">
          <a:solidFill>
            <a:schemeClr val="accent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390</Words>
  <Application>Microsoft Macintosh PowerPoint</Application>
  <PresentationFormat>On-screen Show (4:3)</PresentationFormat>
  <Paragraphs>79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2015_PPT_UNC_V7.06 (1)</vt:lpstr>
      <vt:lpstr>ESGF Node Manager, Tracking and Feedback</vt:lpstr>
      <vt:lpstr>Introduction</vt:lpstr>
      <vt:lpstr>How can Node Manager support ESGF Modules?</vt:lpstr>
      <vt:lpstr>CY 2015 status (Node Manager)</vt:lpstr>
      <vt:lpstr>Next steps for Node Manager</vt:lpstr>
      <vt:lpstr>Roadmaps</vt:lpstr>
      <vt:lpstr>PowerPoint Presentation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Should not exceed two lines</dc:title>
  <dc:creator>Hadley, Kirk Hadley</dc:creator>
  <cp:lastModifiedBy>Sasha Ames</cp:lastModifiedBy>
  <cp:revision>21</cp:revision>
  <cp:lastPrinted>2015-07-27T18:49:14Z</cp:lastPrinted>
  <dcterms:created xsi:type="dcterms:W3CDTF">2015-07-06T19:43:41Z</dcterms:created>
  <dcterms:modified xsi:type="dcterms:W3CDTF">2015-12-09T05:58:58Z</dcterms:modified>
</cp:coreProperties>
</file>