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0" r:id="rId4"/>
    <p:sldId id="268" r:id="rId5"/>
    <p:sldId id="267" r:id="rId6"/>
    <p:sldId id="271" r:id="rId7"/>
    <p:sldId id="259" r:id="rId8"/>
    <p:sldId id="272" r:id="rId9"/>
    <p:sldId id="266" r:id="rId10"/>
    <p:sldId id="270" r:id="rId11"/>
    <p:sldId id="273" r:id="rId12"/>
    <p:sldId id="261" r:id="rId13"/>
    <p:sldId id="264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FF21"/>
    <a:srgbClr val="F6F6F6"/>
    <a:srgbClr val="005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9" autoAdjust="0"/>
    <p:restoredTop sz="94660"/>
  </p:normalViewPr>
  <p:slideViewPr>
    <p:cSldViewPr>
      <p:cViewPr>
        <p:scale>
          <a:sx n="70" d="100"/>
          <a:sy n="70" d="100"/>
        </p:scale>
        <p:origin x="-974" y="-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2688B-5119-4EF7-A613-3C9730D89D4D}" type="datetimeFigureOut">
              <a:rPr lang="de-DE" smtClean="0"/>
              <a:t>08.12.2015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57476-2BCF-4E6A-B39E-800279DE4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530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5376-33DE-4861-A15A-167750D809B5}" type="datetimeFigureOut">
              <a:rPr lang="de-DE" smtClean="0"/>
              <a:t>08.12.2015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3C6E-8511-4D6A-B9C5-C2A642620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50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3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537615" cy="1440160"/>
          </a:xfrm>
          <a:prstGeom prst="rect">
            <a:avLst/>
          </a:prstGeom>
        </p:spPr>
        <p:txBody>
          <a:bodyPr wrap="square">
            <a:noAutofit/>
          </a:bodyPr>
          <a:lstStyle>
            <a:lvl1pPr algn="ctr">
              <a:defRPr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899592" y="5517232"/>
            <a:ext cx="7200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rPr>
              <a:t>Stephan</a:t>
            </a:r>
            <a:r>
              <a:rPr lang="de-DE" sz="2000" baseline="0" dirty="0" smtClean="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rPr>
              <a:t> Kindermann, Michael Lautenschlager, Katharina Berger, Tobias Weigel, Hans Dieter Hollweg</a:t>
            </a:r>
            <a:endParaRPr lang="de-DE" sz="2000" dirty="0" smtClean="0">
              <a:solidFill>
                <a:srgbClr val="005191"/>
              </a:solidFill>
              <a:latin typeface="Calibri" panose="020F0502020204030204" pitchFamily="34" charset="0"/>
              <a:ea typeface="CMU Sans Serif" pitchFamily="50" charset="0"/>
              <a:cs typeface="CMU Sans Serif" pitchFamily="50" charset="0"/>
            </a:endParaRPr>
          </a:p>
          <a:p>
            <a:pPr algn="ctr"/>
            <a:r>
              <a:rPr lang="de-DE" sz="2000" dirty="0" smtClean="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rPr>
              <a:t>Deutsches Klimarechenzentrum (DKRZ)</a:t>
            </a:r>
            <a:endParaRPr lang="en-US" sz="2000" dirty="0">
              <a:solidFill>
                <a:srgbClr val="005191"/>
              </a:solidFill>
              <a:latin typeface="Calibri" panose="020F0502020204030204" pitchFamily="34" charset="0"/>
              <a:ea typeface="CMU Sans Serif" pitchFamily="50" charset="0"/>
              <a:cs typeface="CMU Sans Serif" pitchFamily="50" charset="0"/>
            </a:endParaRP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3" y="2997201"/>
            <a:ext cx="6264423" cy="223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5191"/>
                </a:solidFill>
              </a:defRPr>
            </a:lvl1pPr>
          </a:lstStyle>
          <a:p>
            <a:pPr lvl="0"/>
            <a:r>
              <a:rPr lang="de-DE" dirty="0" smtClean="0"/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62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76064"/>
          </a:xfrm>
          <a:prstGeom prst="rect">
            <a:avLst/>
          </a:prstGeom>
          <a:solidFill>
            <a:srgbClr val="F6F6F6"/>
          </a:solidFill>
        </p:spPr>
        <p:txBody>
          <a:bodyPr wrap="square" lIns="180000" rIns="180000"/>
          <a:lstStyle>
            <a:lvl1pPr algn="l">
              <a:defRPr sz="320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65EE2753-C21E-46CB-9F8B-EB28DF58147F}" type="datetime1">
              <a:rPr lang="de-DE" smtClean="0"/>
              <a:pPr/>
              <a:t>08.12.2015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15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384" y="1772816"/>
            <a:ext cx="8603233" cy="1584176"/>
          </a:xfrm>
          <a:prstGeom prst="rect">
            <a:avLst/>
          </a:prstGeom>
        </p:spPr>
        <p:txBody>
          <a:bodyPr anchor="t"/>
          <a:lstStyle>
            <a:lvl1pPr algn="ctr">
              <a:defRPr sz="4400" b="0" cap="none" baseline="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6645" y="3645024"/>
            <a:ext cx="6390710" cy="150018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>
                <a:solidFill>
                  <a:srgbClr val="00519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80FE1250-2B78-478B-8DA0-2EE587DCF89A}" type="datetime1">
              <a:rPr lang="de-DE" smtClean="0"/>
              <a:pPr/>
              <a:t>08.12.2015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98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76064"/>
          </a:xfrm>
          <a:prstGeom prst="rect">
            <a:avLst/>
          </a:prstGeom>
          <a:solidFill>
            <a:srgbClr val="F6F6F6"/>
          </a:solidFill>
        </p:spPr>
        <p:txBody>
          <a:bodyPr wrap="square" lIns="180000" rIns="180000"/>
          <a:lstStyle>
            <a:lvl1pPr algn="l">
              <a:defRPr sz="320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96752"/>
            <a:ext cx="3898776" cy="5112568"/>
          </a:xfrm>
        </p:spPr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65EE2753-C21E-46CB-9F8B-EB28DF58147F}" type="datetime1">
              <a:rPr lang="de-DE" smtClean="0"/>
              <a:pPr/>
              <a:t>08.12.2015</a:t>
            </a:fld>
            <a:endParaRPr lang="en-US" dirty="0"/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4716016" y="1196752"/>
            <a:ext cx="3898776" cy="5112568"/>
          </a:xfrm>
        </p:spPr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522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C376EBBF-C1B0-4738-B954-6A9BF6CD0A98}" type="datetime1">
              <a:rPr lang="de-DE" smtClean="0"/>
              <a:pPr/>
              <a:t>08.12.2015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7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Wasser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61ABDCF9-B5A7-4032-B469-3A20FFA1E3FF}" type="datetime1">
              <a:rPr lang="de-DE" smtClean="0"/>
              <a:pPr/>
              <a:t>08.12.2015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0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0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21" y="37412"/>
            <a:ext cx="958032" cy="25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07504" y="6597352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S.</a:t>
            </a:r>
            <a:r>
              <a:rPr lang="de-DE" sz="11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 Kindermann</a:t>
            </a:r>
            <a:r>
              <a:rPr lang="de-DE" sz="110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 (DKRZ)</a:t>
            </a:r>
            <a:endParaRPr lang="de-DE" sz="1100" dirty="0">
              <a:solidFill>
                <a:schemeClr val="bg1"/>
              </a:solidFill>
              <a:latin typeface="Calibri" panose="020F0502020204030204" pitchFamily="34" charset="0"/>
              <a:ea typeface="CMU Bright" pitchFamily="50" charset="0"/>
              <a:cs typeface="CMU Br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5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32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8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4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3pPr>
      <a:lvl4pPr marL="17145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0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4pPr>
      <a:lvl5pPr marL="21717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0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5pPr>
      <a:lvl6pPr marL="22860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rd-hou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916832"/>
            <a:ext cx="8537615" cy="1440160"/>
          </a:xfrm>
        </p:spPr>
        <p:txBody>
          <a:bodyPr/>
          <a:lstStyle/>
          <a:p>
            <a:r>
              <a:rPr lang="de-DE" dirty="0" smtClean="0"/>
              <a:t>DKRZ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center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8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Long </a:t>
            </a:r>
            <a:r>
              <a:rPr lang="de-DE" dirty="0" err="1" smtClean="0"/>
              <a:t>term</a:t>
            </a:r>
            <a:r>
              <a:rPr lang="de-DE" dirty="0" smtClean="0"/>
              <a:t> </a:t>
            </a:r>
            <a:r>
              <a:rPr lang="de-DE" dirty="0" err="1" smtClean="0"/>
              <a:t>archival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endParaRPr lang="de-DE" dirty="0" smtClean="0"/>
          </a:p>
          <a:p>
            <a:pPr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 ESGF </a:t>
            </a:r>
            <a:r>
              <a:rPr lang="de-DE" dirty="0" err="1" smtClean="0">
                <a:sym typeface="Wingdings" panose="05000000000000000000" pitchFamily="2" charset="2"/>
              </a:rPr>
              <a:t>integration</a:t>
            </a:r>
            <a:endParaRPr lang="de-DE" dirty="0" smtClean="0">
              <a:sym typeface="Wingdings" panose="05000000000000000000" pitchFamily="2" charset="2"/>
            </a:endParaRPr>
          </a:p>
          <a:p>
            <a:pPr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Quality Assurance</a:t>
            </a:r>
          </a:p>
          <a:p>
            <a:pPr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 PID </a:t>
            </a:r>
            <a:r>
              <a:rPr lang="de-DE" dirty="0" err="1" smtClean="0">
                <a:sym typeface="Wingdings" panose="05000000000000000000" pitchFamily="2" charset="2"/>
              </a:rPr>
              <a:t>assigment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early</a:t>
            </a:r>
            <a:r>
              <a:rPr lang="de-DE" dirty="0" smtClean="0">
                <a:sym typeface="Wingdings" panose="05000000000000000000" pitchFamily="2" charset="2"/>
              </a:rPr>
              <a:t> in </a:t>
            </a:r>
            <a:r>
              <a:rPr lang="de-DE" dirty="0" err="1" smtClean="0">
                <a:sym typeface="Wingdings" panose="05000000000000000000" pitchFamily="2" charset="2"/>
              </a:rPr>
              <a:t>data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life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cycle</a:t>
            </a:r>
            <a:endParaRPr lang="de-DE" dirty="0" smtClean="0">
              <a:sym typeface="Wingdings" panose="05000000000000000000" pitchFamily="2" charset="2"/>
            </a:endParaRPr>
          </a:p>
          <a:p>
            <a:pPr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early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citation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DOI </a:t>
            </a:r>
            <a:r>
              <a:rPr lang="de-DE" dirty="0" err="1" smtClean="0">
                <a:sym typeface="Wingdings" panose="05000000000000000000" pitchFamily="2" charset="2"/>
              </a:rPr>
              <a:t>assignment</a:t>
            </a:r>
            <a:endParaRPr lang="de-DE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>
              <a:buFont typeface="Wingdings"/>
              <a:buChar char="à"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future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PID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based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data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management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services</a:t>
            </a:r>
            <a:endParaRPr lang="de-DE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Font typeface="Wingdings"/>
              <a:buChar char="à"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future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PID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based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end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user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services</a:t>
            </a:r>
            <a:endParaRPr lang="de-DE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Font typeface="Wingdings"/>
              <a:buChar char="à"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future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PID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based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provenance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support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08.12.2015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87824" y="2348880"/>
            <a:ext cx="2026568" cy="1800200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08.12.2015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DKRZ </a:t>
            </a:r>
            <a:r>
              <a:rPr lang="de-DE" dirty="0" err="1" smtClean="0"/>
              <a:t>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952858"/>
            <a:ext cx="4320480" cy="5464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/>
              <a:t>New </a:t>
            </a:r>
            <a:r>
              <a:rPr lang="de-DE" sz="2400" b="1" dirty="0" err="1" smtClean="0"/>
              <a:t>developments</a:t>
            </a:r>
            <a:endParaRPr lang="de-DE" sz="2400" b="1" dirty="0" smtClean="0"/>
          </a:p>
          <a:p>
            <a:r>
              <a:rPr lang="de-DE" sz="1800" dirty="0" smtClean="0"/>
              <a:t>New </a:t>
            </a:r>
            <a:r>
              <a:rPr lang="de-DE" sz="1800" dirty="0" err="1" smtClean="0"/>
              <a:t>integrated</a:t>
            </a:r>
            <a:r>
              <a:rPr lang="de-DE" sz="1800" dirty="0" smtClean="0"/>
              <a:t> HPC/Data System </a:t>
            </a:r>
            <a:r>
              <a:rPr lang="de-DE" sz="1800" dirty="0" err="1" smtClean="0"/>
              <a:t>installed</a:t>
            </a:r>
            <a:r>
              <a:rPr lang="de-DE" sz="1800" dirty="0" smtClean="0"/>
              <a:t>  in 2015, ~ 50 </a:t>
            </a:r>
            <a:r>
              <a:rPr lang="de-DE" sz="1800" dirty="0" err="1" smtClean="0"/>
              <a:t>PByte</a:t>
            </a:r>
            <a:r>
              <a:rPr lang="de-DE" sz="1800" dirty="0" smtClean="0"/>
              <a:t> </a:t>
            </a:r>
            <a:r>
              <a:rPr lang="de-DE" sz="1800" dirty="0" err="1" smtClean="0"/>
              <a:t>Lustre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Storage </a:t>
            </a:r>
            <a:r>
              <a:rPr lang="de-DE" sz="1800" dirty="0" err="1" smtClean="0"/>
              <a:t>cloud</a:t>
            </a:r>
            <a:r>
              <a:rPr lang="de-DE" sz="1800" dirty="0" smtClean="0"/>
              <a:t> (</a:t>
            </a:r>
            <a:r>
              <a:rPr lang="de-DE" sz="1800" dirty="0" err="1" smtClean="0"/>
              <a:t>openstack</a:t>
            </a:r>
            <a:r>
              <a:rPr lang="de-DE" sz="1800" dirty="0" smtClean="0"/>
              <a:t>)</a:t>
            </a:r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 smtClean="0"/>
              <a:t>Community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  <a:r>
              <a:rPr lang="de-DE" sz="1800" dirty="0" err="1" smtClean="0"/>
              <a:t>analysis</a:t>
            </a:r>
            <a:r>
              <a:rPr lang="de-DE" sz="1800" dirty="0" smtClean="0"/>
              <a:t> </a:t>
            </a:r>
          </a:p>
          <a:p>
            <a:pPr marL="0" indent="0">
              <a:buNone/>
            </a:pPr>
            <a:r>
              <a:rPr lang="de-DE" sz="1800" dirty="0"/>
              <a:t> </a:t>
            </a:r>
            <a:r>
              <a:rPr lang="de-DE" sz="1800" dirty="0" smtClean="0"/>
              <a:t>      </a:t>
            </a:r>
            <a:r>
              <a:rPr lang="de-DE" sz="1800" dirty="0" err="1" smtClean="0"/>
              <a:t>cache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platform</a:t>
            </a:r>
            <a:endParaRPr lang="de-DE" sz="1800" dirty="0" smtClean="0"/>
          </a:p>
          <a:p>
            <a:endParaRPr lang="de-DE" sz="1800" dirty="0"/>
          </a:p>
          <a:p>
            <a:pPr marL="0" indent="0">
              <a:buNone/>
            </a:pPr>
            <a:r>
              <a:rPr lang="de-DE" sz="2400" b="1" dirty="0" smtClean="0"/>
              <a:t>ESGF:</a:t>
            </a:r>
          </a:p>
          <a:p>
            <a:r>
              <a:rPr lang="de-DE" sz="1800" dirty="0" smtClean="0"/>
              <a:t>WDCC/HPSS/ESGF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  <a:r>
              <a:rPr lang="de-DE" sz="1800" dirty="0" err="1" smtClean="0"/>
              <a:t>node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WPS </a:t>
            </a:r>
            <a:r>
              <a:rPr lang="de-DE" sz="1800" dirty="0" err="1" smtClean="0"/>
              <a:t>compute</a:t>
            </a:r>
            <a:r>
              <a:rPr lang="de-DE" sz="1800" dirty="0" smtClean="0"/>
              <a:t> </a:t>
            </a:r>
            <a:r>
              <a:rPr lang="de-DE" sz="1800" dirty="0" err="1" smtClean="0"/>
              <a:t>platform</a:t>
            </a:r>
            <a:r>
              <a:rPr lang="de-DE" sz="1800" dirty="0" smtClean="0"/>
              <a:t> </a:t>
            </a:r>
            <a:r>
              <a:rPr lang="de-DE" sz="1800" dirty="0" err="1" smtClean="0"/>
              <a:t>birdhouse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b="1" dirty="0" err="1" smtClean="0"/>
              <a:t>Towards</a:t>
            </a:r>
            <a:r>
              <a:rPr lang="de-DE" sz="1800" b="1" dirty="0" smtClean="0"/>
              <a:t> PID / </a:t>
            </a:r>
            <a:r>
              <a:rPr lang="de-DE" sz="1800" b="1" dirty="0" err="1" smtClean="0"/>
              <a:t>early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citation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services</a:t>
            </a:r>
            <a:endParaRPr lang="de-DE" sz="1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08.12.2015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844846"/>
            <a:ext cx="5811781" cy="5680498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4860032" y="5589240"/>
            <a:ext cx="1944216" cy="288032"/>
          </a:xfrm>
          <a:prstGeom prst="straightConnector1">
            <a:avLst/>
          </a:prstGeom>
          <a:ln w="50800">
            <a:solidFill>
              <a:srgbClr val="5BFF21"/>
            </a:solidFill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588224" y="530120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</a:t>
            </a:r>
            <a:r>
              <a:rPr lang="de-DE" sz="1600" dirty="0" err="1" smtClean="0"/>
              <a:t>ata</a:t>
            </a:r>
            <a:r>
              <a:rPr lang="de-DE" sz="1600" dirty="0" smtClean="0"/>
              <a:t> </a:t>
            </a:r>
            <a:r>
              <a:rPr lang="de-DE" sz="1600" dirty="0" err="1" smtClean="0"/>
              <a:t>ingest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338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08.12.2015</a:t>
            </a:fld>
            <a:endParaRPr lang="en-US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332656"/>
            <a:ext cx="9144000" cy="576064"/>
          </a:xfrm>
          <a:prstGeom prst="rect">
            <a:avLst/>
          </a:prstGeom>
          <a:solidFill>
            <a:srgbClr val="F6F6F6"/>
          </a:solidFill>
        </p:spPr>
        <p:txBody>
          <a:bodyPr wrap="square" lIns="180000" rIns="180000"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en-GB" smtClean="0"/>
              <a:t>(Early) Data Citation (DM + ESGF)</a:t>
            </a:r>
            <a:endParaRPr lang="en-GB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980728"/>
            <a:ext cx="4978896" cy="17281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433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00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Impact on CMIP6 data management (DM) and ESGF governance (ESGF) </a:t>
            </a:r>
          </a:p>
          <a:p>
            <a:r>
              <a:rPr lang="en-GB" smtClean="0"/>
              <a:t>Request from modelling groups for a data citation reference just after ESGF data publication</a:t>
            </a:r>
          </a:p>
          <a:p>
            <a:r>
              <a:rPr lang="en-GB" smtClean="0"/>
              <a:t>CMIP6 data publication workflow:</a:t>
            </a:r>
            <a:endParaRPr lang="en-GB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</p:spPr>
        <p:txBody>
          <a:bodyPr/>
          <a:lstStyle/>
          <a:p>
            <a:r>
              <a:rPr lang="de-DE" smtClean="0"/>
              <a:t>iCAS2015</a:t>
            </a:r>
            <a:endParaRPr lang="de-DE" dirty="0"/>
          </a:p>
        </p:txBody>
      </p:sp>
      <p:sp>
        <p:nvSpPr>
          <p:cNvPr id="9" name="Foliennummernplatzhalter 4"/>
          <p:cNvSpPr txBox="1">
            <a:spLocks/>
          </p:cNvSpPr>
          <p:nvPr/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442CE7-75D8-4B0E-B235-EC8EE16A1F7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0" name="Datumsplatzhalter 5"/>
          <p:cNvSpPr txBox="1">
            <a:spLocks/>
          </p:cNvSpPr>
          <p:nvPr/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100" kern="12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13AEF6-82BE-4896-9CE4-E93706983E31}" type="datetime1">
              <a:rPr lang="de-DE" smtClean="0"/>
              <a:pPr/>
              <a:t>08.12.2015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1" y="908719"/>
            <a:ext cx="3456384" cy="292674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80928"/>
            <a:ext cx="5976664" cy="369632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6300192" y="4149080"/>
            <a:ext cx="286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CMIP6 citation granularities are collection levels: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Simulation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631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328592"/>
          </a:xfrm>
        </p:spPr>
        <p:txBody>
          <a:bodyPr>
            <a:normAutofit/>
          </a:bodyPr>
          <a:lstStyle/>
          <a:p>
            <a:pPr marL="514350" indent="-457200"/>
            <a:r>
              <a:rPr lang="de-DE" dirty="0" smtClean="0"/>
              <a:t>Update: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infrastructure</a:t>
            </a:r>
            <a:r>
              <a:rPr lang="de-DE" dirty="0" smtClean="0"/>
              <a:t> </a:t>
            </a:r>
            <a:r>
              <a:rPr lang="de-DE" dirty="0" err="1" smtClean="0"/>
              <a:t>hosting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at DKRZ</a:t>
            </a:r>
          </a:p>
          <a:p>
            <a:pPr marL="514350" indent="-457200"/>
            <a:r>
              <a:rPr lang="de-DE" dirty="0" smtClean="0"/>
              <a:t>ESGF: DKRZ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 </a:t>
            </a:r>
          </a:p>
          <a:p>
            <a:pPr marL="971550" lvl="1" indent="-457200"/>
            <a:r>
              <a:rPr lang="de-DE" dirty="0" smtClean="0"/>
              <a:t>LTA / WDCC – ESGF </a:t>
            </a:r>
            <a:r>
              <a:rPr lang="de-DE" dirty="0" err="1" smtClean="0"/>
              <a:t>integration</a:t>
            </a:r>
            <a:endParaRPr lang="de-DE" dirty="0" smtClean="0"/>
          </a:p>
          <a:p>
            <a:pPr marL="971550" lvl="1" indent="-457200"/>
            <a:r>
              <a:rPr lang="de-DE" dirty="0" smtClean="0"/>
              <a:t>Quality </a:t>
            </a:r>
            <a:r>
              <a:rPr lang="de-DE" dirty="0" err="1" smtClean="0"/>
              <a:t>assurance</a:t>
            </a:r>
            <a:r>
              <a:rPr lang="de-DE" dirty="0" smtClean="0"/>
              <a:t> </a:t>
            </a:r>
          </a:p>
          <a:p>
            <a:pPr marL="971550" lvl="1" indent="-457200"/>
            <a:r>
              <a:rPr lang="de-DE" dirty="0" smtClean="0"/>
              <a:t>Data </a:t>
            </a:r>
            <a:r>
              <a:rPr lang="de-DE" dirty="0" err="1" smtClean="0"/>
              <a:t>near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endParaRPr lang="de-DE" dirty="0" smtClean="0"/>
          </a:p>
          <a:p>
            <a:pPr marL="971550" lvl="1" indent="-457200"/>
            <a:r>
              <a:rPr lang="de-DE" dirty="0" err="1" smtClean="0"/>
              <a:t>Towards</a:t>
            </a:r>
            <a:r>
              <a:rPr lang="de-DE" dirty="0" smtClean="0"/>
              <a:t> PID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endParaRPr lang="de-DE" dirty="0" smtClean="0"/>
          </a:p>
          <a:p>
            <a:pPr marL="571500" indent="-457200"/>
            <a:r>
              <a:rPr lang="de-DE" dirty="0" smtClean="0"/>
              <a:t>CMIP6 at DKRZ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08.12.2015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DKRZ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center</a:t>
            </a:r>
            <a:r>
              <a:rPr lang="de-DE" dirty="0" smtClean="0"/>
              <a:t> update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08.12.2015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175249" y="3713839"/>
            <a:ext cx="4932548" cy="2015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33677" y="2965283"/>
            <a:ext cx="2160240" cy="184105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41689" y="299772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(</a:t>
            </a:r>
            <a:r>
              <a:rPr lang="de-DE" sz="1200" b="1" dirty="0" err="1" smtClean="0"/>
              <a:t>pre-shutdown</a:t>
            </a:r>
            <a:r>
              <a:rPr lang="de-DE" sz="1200" b="1" dirty="0" smtClean="0"/>
              <a:t>) ESGF </a:t>
            </a:r>
            <a:r>
              <a:rPr lang="de-DE" sz="1200" b="1" dirty="0" err="1" smtClean="0"/>
              <a:t>infrastructure</a:t>
            </a:r>
            <a:endParaRPr lang="de-DE" sz="1200" b="1" dirty="0"/>
          </a:p>
        </p:txBody>
      </p:sp>
      <p:sp>
        <p:nvSpPr>
          <p:cNvPr id="10" name="Würfel 9"/>
          <p:cNvSpPr/>
          <p:nvPr/>
        </p:nvSpPr>
        <p:spPr>
          <a:xfrm>
            <a:off x="339725" y="3460441"/>
            <a:ext cx="288032" cy="208012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27757" y="34478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4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nodes</a:t>
            </a:r>
            <a:endParaRPr lang="de-DE" sz="1200" dirty="0"/>
          </a:p>
        </p:txBody>
      </p:sp>
      <p:sp>
        <p:nvSpPr>
          <p:cNvPr id="12" name="Würfel 11"/>
          <p:cNvSpPr/>
          <p:nvPr/>
        </p:nvSpPr>
        <p:spPr>
          <a:xfrm>
            <a:off x="339725" y="3724874"/>
            <a:ext cx="288032" cy="2080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37733" y="369038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Index </a:t>
            </a:r>
            <a:r>
              <a:rPr lang="de-DE" sz="1200" dirty="0" err="1" smtClean="0"/>
              <a:t>node</a:t>
            </a:r>
            <a:endParaRPr lang="de-DE" sz="1200" dirty="0"/>
          </a:p>
        </p:txBody>
      </p:sp>
      <p:sp>
        <p:nvSpPr>
          <p:cNvPr id="14" name="Würfel 13"/>
          <p:cNvSpPr/>
          <p:nvPr/>
        </p:nvSpPr>
        <p:spPr>
          <a:xfrm>
            <a:off x="339725" y="3989568"/>
            <a:ext cx="288032" cy="208012"/>
          </a:xfrm>
          <a:prstGeom prst="cub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694909" y="3955074"/>
            <a:ext cx="149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No</a:t>
            </a:r>
            <a:r>
              <a:rPr lang="de-DE" sz="1200" dirty="0" smtClean="0"/>
              <a:t> separate DTNs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133677" y="4344668"/>
            <a:ext cx="2160240" cy="14129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31713" y="482146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CERA LTA </a:t>
            </a:r>
            <a:r>
              <a:rPr lang="de-DE" sz="1200" b="1" dirty="0" err="1" smtClean="0"/>
              <a:t>infrastructure</a:t>
            </a:r>
            <a:endParaRPr lang="de-DE" sz="1200" b="1" dirty="0"/>
          </a:p>
        </p:txBody>
      </p:sp>
      <p:sp>
        <p:nvSpPr>
          <p:cNvPr id="18" name="Würfel 17"/>
          <p:cNvSpPr/>
          <p:nvPr/>
        </p:nvSpPr>
        <p:spPr>
          <a:xfrm>
            <a:off x="349701" y="4448674"/>
            <a:ext cx="288032" cy="208012"/>
          </a:xfrm>
          <a:prstGeom prst="cube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9000">
                <a:schemeClr val="accent2">
                  <a:tint val="37000"/>
                  <a:satMod val="30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94909" y="434466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 CERA/ESGF 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node</a:t>
            </a:r>
            <a:endParaRPr lang="de-DE" sz="1200" dirty="0"/>
          </a:p>
        </p:txBody>
      </p:sp>
      <p:sp>
        <p:nvSpPr>
          <p:cNvPr id="20" name="Zylinder 19"/>
          <p:cNvSpPr/>
          <p:nvPr/>
        </p:nvSpPr>
        <p:spPr>
          <a:xfrm>
            <a:off x="1942587" y="3482910"/>
            <a:ext cx="328892" cy="169413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GPFS</a:t>
            </a:r>
            <a:endParaRPr lang="de-DE" dirty="0"/>
          </a:p>
        </p:txBody>
      </p:sp>
      <p:sp>
        <p:nvSpPr>
          <p:cNvPr id="21" name="Flussdiagramm: Datenträger mit sequenziellem Zugriff 20"/>
          <p:cNvSpPr/>
          <p:nvPr/>
        </p:nvSpPr>
        <p:spPr>
          <a:xfrm>
            <a:off x="1405959" y="5901588"/>
            <a:ext cx="3112778" cy="288032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HPSS</a:t>
            </a:r>
            <a:endParaRPr lang="de-DE" dirty="0"/>
          </a:p>
        </p:txBody>
      </p:sp>
      <p:sp>
        <p:nvSpPr>
          <p:cNvPr id="22" name="Würfel 21"/>
          <p:cNvSpPr/>
          <p:nvPr/>
        </p:nvSpPr>
        <p:spPr>
          <a:xfrm>
            <a:off x="282549" y="5375466"/>
            <a:ext cx="288032" cy="20801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637733" y="5340972"/>
            <a:ext cx="140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Oracle DB </a:t>
            </a:r>
            <a:r>
              <a:rPr lang="de-DE" sz="1200" dirty="0" err="1" smtClean="0"/>
              <a:t>cluster</a:t>
            </a:r>
            <a:endParaRPr lang="de-DE" sz="1200" dirty="0"/>
          </a:p>
        </p:txBody>
      </p:sp>
      <p:sp>
        <p:nvSpPr>
          <p:cNvPr id="24" name="Würfel 23"/>
          <p:cNvSpPr/>
          <p:nvPr/>
        </p:nvSpPr>
        <p:spPr>
          <a:xfrm>
            <a:off x="295301" y="5098467"/>
            <a:ext cx="288032" cy="208012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94909" y="5063973"/>
            <a:ext cx="140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CERA </a:t>
            </a:r>
            <a:r>
              <a:rPr lang="de-DE" sz="1200" dirty="0" err="1" smtClean="0"/>
              <a:t>portal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>
            <a:off x="7963163" y="376987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Mistral</a:t>
            </a:r>
            <a:endParaRPr lang="de-DE" dirty="0"/>
          </a:p>
        </p:txBody>
      </p:sp>
      <p:sp>
        <p:nvSpPr>
          <p:cNvPr id="31" name="Würfel 30"/>
          <p:cNvSpPr/>
          <p:nvPr/>
        </p:nvSpPr>
        <p:spPr>
          <a:xfrm>
            <a:off x="4362417" y="5197120"/>
            <a:ext cx="288032" cy="20801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Würfel 31"/>
          <p:cNvSpPr/>
          <p:nvPr/>
        </p:nvSpPr>
        <p:spPr>
          <a:xfrm>
            <a:off x="4365634" y="4676763"/>
            <a:ext cx="288032" cy="208012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Würfel 32"/>
          <p:cNvSpPr/>
          <p:nvPr/>
        </p:nvSpPr>
        <p:spPr>
          <a:xfrm>
            <a:off x="4374721" y="4451387"/>
            <a:ext cx="288032" cy="2080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4650449" y="448388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CERA / ESGF </a:t>
            </a:r>
            <a:r>
              <a:rPr lang="de-DE" sz="1200" dirty="0" err="1" smtClean="0"/>
              <a:t>portal</a:t>
            </a:r>
            <a:endParaRPr lang="de-DE" sz="1200" dirty="0"/>
          </a:p>
        </p:txBody>
      </p:sp>
      <p:sp>
        <p:nvSpPr>
          <p:cNvPr id="35" name="Würfel 34"/>
          <p:cNvSpPr/>
          <p:nvPr/>
        </p:nvSpPr>
        <p:spPr>
          <a:xfrm>
            <a:off x="4150325" y="4220239"/>
            <a:ext cx="288032" cy="208012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675105" y="417438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2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nodes</a:t>
            </a:r>
            <a:endParaRPr lang="de-DE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4662753" y="518974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LTA (Oracle)</a:t>
            </a:r>
            <a:endParaRPr lang="de-DE" sz="1200" dirty="0"/>
          </a:p>
        </p:txBody>
      </p:sp>
      <p:sp>
        <p:nvSpPr>
          <p:cNvPr id="38" name="Würfel 37"/>
          <p:cNvSpPr/>
          <p:nvPr/>
        </p:nvSpPr>
        <p:spPr>
          <a:xfrm>
            <a:off x="4362417" y="4928739"/>
            <a:ext cx="288032" cy="208012"/>
          </a:xfrm>
          <a:prstGeom prst="cube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9000">
                <a:schemeClr val="accent2">
                  <a:tint val="37000"/>
                  <a:satMod val="30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4683650" y="492572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LTA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node</a:t>
            </a:r>
            <a:endParaRPr lang="de-DE" sz="1200" dirty="0"/>
          </a:p>
        </p:txBody>
      </p:sp>
      <p:sp>
        <p:nvSpPr>
          <p:cNvPr id="40" name="Würfel 39"/>
          <p:cNvSpPr/>
          <p:nvPr/>
        </p:nvSpPr>
        <p:spPr>
          <a:xfrm>
            <a:off x="4365634" y="3948267"/>
            <a:ext cx="288032" cy="208012"/>
          </a:xfrm>
          <a:prstGeom prst="cub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4662753" y="3883450"/>
            <a:ext cx="149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 DTNs</a:t>
            </a:r>
            <a:endParaRPr lang="de-DE" sz="1200" dirty="0"/>
          </a:p>
        </p:txBody>
      </p:sp>
      <p:sp>
        <p:nvSpPr>
          <p:cNvPr id="43" name="Zylinder 42"/>
          <p:cNvSpPr/>
          <p:nvPr/>
        </p:nvSpPr>
        <p:spPr>
          <a:xfrm>
            <a:off x="6053684" y="3844261"/>
            <a:ext cx="308626" cy="181101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LUSTRE</a:t>
            </a:r>
            <a:endParaRPr lang="de-DE" sz="1200" dirty="0"/>
          </a:p>
        </p:txBody>
      </p:sp>
      <p:cxnSp>
        <p:nvCxnSpPr>
          <p:cNvPr id="45" name="Gerade Verbindung 44"/>
          <p:cNvCxnSpPr>
            <a:stCxn id="61" idx="0"/>
          </p:cNvCxnSpPr>
          <p:nvPr/>
        </p:nvCxnSpPr>
        <p:spPr>
          <a:xfrm flipV="1">
            <a:off x="4505913" y="3347944"/>
            <a:ext cx="156840" cy="231885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5586553" y="4312887"/>
            <a:ext cx="467131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V="1">
            <a:off x="5687013" y="5073828"/>
            <a:ext cx="366671" cy="5527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5541681" y="437172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</a:t>
            </a:r>
            <a:r>
              <a:rPr lang="de-DE" sz="1200" dirty="0" err="1" smtClean="0"/>
              <a:t>o</a:t>
            </a:r>
            <a:endParaRPr lang="de-DE" sz="1200" dirty="0" smtClean="0"/>
          </a:p>
          <a:p>
            <a:r>
              <a:rPr lang="de-DE" sz="1200" dirty="0" smtClean="0"/>
              <a:t>NFS</a:t>
            </a:r>
            <a:endParaRPr lang="de-DE" sz="1200" dirty="0"/>
          </a:p>
        </p:txBody>
      </p:sp>
      <p:cxnSp>
        <p:nvCxnSpPr>
          <p:cNvPr id="56" name="Gerade Verbindung 55"/>
          <p:cNvCxnSpPr/>
          <p:nvPr/>
        </p:nvCxnSpPr>
        <p:spPr>
          <a:xfrm>
            <a:off x="5259714" y="4052274"/>
            <a:ext cx="79397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5543329" y="5341881"/>
            <a:ext cx="510355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4188909" y="3579829"/>
            <a:ext cx="634007" cy="12593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62"/>
          <p:cNvCxnSpPr>
            <a:stCxn id="35" idx="1"/>
            <a:endCxn id="61" idx="3"/>
          </p:cNvCxnSpPr>
          <p:nvPr/>
        </p:nvCxnSpPr>
        <p:spPr>
          <a:xfrm flipV="1">
            <a:off x="4268340" y="3687320"/>
            <a:ext cx="13417" cy="584922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0" idx="1"/>
            <a:endCxn id="61" idx="4"/>
          </p:cNvCxnSpPr>
          <p:nvPr/>
        </p:nvCxnSpPr>
        <p:spPr>
          <a:xfrm flipV="1">
            <a:off x="4483649" y="3705762"/>
            <a:ext cx="22264" cy="294508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4518737" y="3084671"/>
            <a:ext cx="1077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DFN: 2x3..5 GB</a:t>
            </a:r>
            <a:endParaRPr lang="de-DE" sz="1000" dirty="0"/>
          </a:p>
        </p:txBody>
      </p:sp>
      <p:cxnSp>
        <p:nvCxnSpPr>
          <p:cNvPr id="78" name="Gerade Verbindung 77"/>
          <p:cNvCxnSpPr/>
          <p:nvPr/>
        </p:nvCxnSpPr>
        <p:spPr>
          <a:xfrm flipH="1" flipV="1">
            <a:off x="4188910" y="3330892"/>
            <a:ext cx="144016" cy="26739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3722322" y="3084671"/>
            <a:ext cx="1077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HH: 2x10 GB</a:t>
            </a:r>
            <a:endParaRPr lang="de-DE" sz="1000" dirty="0"/>
          </a:p>
        </p:txBody>
      </p:sp>
      <p:cxnSp>
        <p:nvCxnSpPr>
          <p:cNvPr id="82" name="Gerade Verbindung 81"/>
          <p:cNvCxnSpPr/>
          <p:nvPr/>
        </p:nvCxnSpPr>
        <p:spPr>
          <a:xfrm flipH="1">
            <a:off x="4518737" y="5460360"/>
            <a:ext cx="280777" cy="56061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7262469" y="3844262"/>
            <a:ext cx="0" cy="181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7550501" y="4365909"/>
            <a:ext cx="1458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HPC + </a:t>
            </a:r>
          </a:p>
          <a:p>
            <a:r>
              <a:rPr lang="de-DE" sz="1200" dirty="0" smtClean="0"/>
              <a:t>Interactive </a:t>
            </a:r>
            <a:r>
              <a:rPr lang="de-DE" sz="1200" dirty="0" err="1" smtClean="0"/>
              <a:t>nodes</a:t>
            </a:r>
            <a:r>
              <a:rPr lang="de-DE" sz="1200" dirty="0" smtClean="0"/>
              <a:t> + </a:t>
            </a:r>
            <a:r>
              <a:rPr lang="de-DE" sz="1200" dirty="0" err="1" smtClean="0"/>
              <a:t>visualization</a:t>
            </a:r>
            <a:r>
              <a:rPr lang="de-DE" sz="1200" dirty="0" smtClean="0"/>
              <a:t> </a:t>
            </a:r>
            <a:r>
              <a:rPr lang="de-DE" sz="1200" dirty="0" err="1" smtClean="0"/>
              <a:t>nodes</a:t>
            </a:r>
            <a:endParaRPr lang="de-DE" sz="1200" dirty="0"/>
          </a:p>
        </p:txBody>
      </p:sp>
      <p:sp>
        <p:nvSpPr>
          <p:cNvPr id="88" name="Wolke 87"/>
          <p:cNvSpPr/>
          <p:nvPr/>
        </p:nvSpPr>
        <p:spPr>
          <a:xfrm>
            <a:off x="2759086" y="3330892"/>
            <a:ext cx="1119007" cy="901181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Openstack</a:t>
            </a:r>
            <a:endParaRPr lang="de-DE" sz="1000" dirty="0" smtClean="0"/>
          </a:p>
          <a:p>
            <a:pPr algn="ctr"/>
            <a:r>
              <a:rPr lang="de-DE" sz="1000" dirty="0" err="1" smtClean="0"/>
              <a:t>cloud</a:t>
            </a:r>
            <a:endParaRPr lang="de-DE" sz="1000" dirty="0"/>
          </a:p>
        </p:txBody>
      </p:sp>
      <p:cxnSp>
        <p:nvCxnSpPr>
          <p:cNvPr id="89" name="Gerade Verbindung 88"/>
          <p:cNvCxnSpPr/>
          <p:nvPr/>
        </p:nvCxnSpPr>
        <p:spPr>
          <a:xfrm flipV="1">
            <a:off x="3301013" y="3084671"/>
            <a:ext cx="0" cy="363204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90"/>
          <p:cNvCxnSpPr>
            <a:stCxn id="6" idx="1"/>
          </p:cNvCxnSpPr>
          <p:nvPr/>
        </p:nvCxnSpPr>
        <p:spPr>
          <a:xfrm flipH="1" flipV="1">
            <a:off x="3367037" y="4201262"/>
            <a:ext cx="808212" cy="520474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4760236" y="3529953"/>
            <a:ext cx="1566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</a:t>
            </a:r>
            <a:r>
              <a:rPr lang="de-DE" sz="1200" dirty="0" smtClean="0"/>
              <a:t>ll: </a:t>
            </a:r>
            <a:r>
              <a:rPr lang="de-DE" sz="1200" dirty="0" err="1" smtClean="0"/>
              <a:t>behind</a:t>
            </a:r>
            <a:r>
              <a:rPr lang="de-DE" sz="1200" dirty="0" smtClean="0"/>
              <a:t> </a:t>
            </a:r>
            <a:r>
              <a:rPr lang="de-DE" sz="1200" dirty="0" err="1" smtClean="0"/>
              <a:t>firewall</a:t>
            </a:r>
            <a:endParaRPr lang="de-DE" sz="1200" dirty="0"/>
          </a:p>
        </p:txBody>
      </p:sp>
      <p:sp>
        <p:nvSpPr>
          <p:cNvPr id="95" name="Rechteck 94"/>
          <p:cNvSpPr/>
          <p:nvPr/>
        </p:nvSpPr>
        <p:spPr>
          <a:xfrm>
            <a:off x="6533388" y="4372218"/>
            <a:ext cx="585065" cy="82490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/>
          <p:cNvSpPr txBox="1"/>
          <p:nvPr/>
        </p:nvSpPr>
        <p:spPr>
          <a:xfrm>
            <a:off x="6573891" y="4365909"/>
            <a:ext cx="544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VMs</a:t>
            </a:r>
          </a:p>
          <a:p>
            <a:r>
              <a:rPr lang="de-DE" sz="1200" dirty="0" smtClean="0"/>
              <a:t>(XEN)</a:t>
            </a:r>
            <a:endParaRPr lang="de-DE" sz="1200" dirty="0"/>
          </a:p>
        </p:txBody>
      </p:sp>
      <p:sp>
        <p:nvSpPr>
          <p:cNvPr id="97" name="Würfel 96"/>
          <p:cNvSpPr/>
          <p:nvPr/>
        </p:nvSpPr>
        <p:spPr>
          <a:xfrm>
            <a:off x="6692793" y="4771540"/>
            <a:ext cx="197516" cy="10400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Würfel 97"/>
          <p:cNvSpPr/>
          <p:nvPr/>
        </p:nvSpPr>
        <p:spPr>
          <a:xfrm>
            <a:off x="6692793" y="4930301"/>
            <a:ext cx="217903" cy="168165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9" name="Gerade Verbindung 98"/>
          <p:cNvCxnSpPr>
            <a:stCxn id="97" idx="2"/>
          </p:cNvCxnSpPr>
          <p:nvPr/>
        </p:nvCxnSpPr>
        <p:spPr>
          <a:xfrm flipH="1" flipV="1">
            <a:off x="6362310" y="4735342"/>
            <a:ext cx="330483" cy="1012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6332920" y="5032745"/>
            <a:ext cx="359873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282789" y="6169526"/>
            <a:ext cx="867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cxnSp>
        <p:nvCxnSpPr>
          <p:cNvPr id="64" name="Gerade Verbindung 63"/>
          <p:cNvCxnSpPr/>
          <p:nvPr/>
        </p:nvCxnSpPr>
        <p:spPr>
          <a:xfrm>
            <a:off x="2271479" y="5655281"/>
            <a:ext cx="347219" cy="2811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ylinder 8"/>
          <p:cNvSpPr/>
          <p:nvPr/>
        </p:nvSpPr>
        <p:spPr>
          <a:xfrm>
            <a:off x="6153749" y="5301126"/>
            <a:ext cx="179171" cy="28235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5863872" y="5937580"/>
            <a:ext cx="3172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„national MIP </a:t>
            </a:r>
            <a:r>
              <a:rPr lang="de-DE" b="1" dirty="0" err="1" smtClean="0"/>
              <a:t>data</a:t>
            </a:r>
            <a:r>
              <a:rPr lang="de-DE" b="1" dirty="0" smtClean="0"/>
              <a:t> </a:t>
            </a:r>
            <a:r>
              <a:rPr lang="de-DE" b="1" dirty="0" err="1" smtClean="0"/>
              <a:t>cache</a:t>
            </a:r>
            <a:r>
              <a:rPr lang="de-DE" b="1" dirty="0" smtClean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</a:t>
            </a:r>
            <a:r>
              <a:rPr lang="de-DE" dirty="0" err="1" smtClean="0"/>
              <a:t>anagement</a:t>
            </a:r>
            <a:r>
              <a:rPr lang="de-DE" dirty="0" smtClean="0"/>
              <a:t>  etc. </a:t>
            </a:r>
            <a:r>
              <a:rPr lang="de-DE" dirty="0" err="1" smtClean="0"/>
              <a:t>tbd</a:t>
            </a:r>
            <a:r>
              <a:rPr lang="de-DE" dirty="0" smtClean="0"/>
              <a:t> </a:t>
            </a:r>
            <a:endParaRPr lang="de-DE" dirty="0"/>
          </a:p>
        </p:txBody>
      </p:sp>
      <p:cxnSp>
        <p:nvCxnSpPr>
          <p:cNvPr id="29" name="Gerade Verbindung mit Pfeil 28"/>
          <p:cNvCxnSpPr>
            <a:endCxn id="9" idx="3"/>
          </p:cNvCxnSpPr>
          <p:nvPr/>
        </p:nvCxnSpPr>
        <p:spPr>
          <a:xfrm flipV="1">
            <a:off x="6153749" y="5583478"/>
            <a:ext cx="89586" cy="46212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19201" y="1052736"/>
            <a:ext cx="8457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Migration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new</a:t>
            </a:r>
            <a:r>
              <a:rPr lang="de-DE" b="1" dirty="0" smtClean="0"/>
              <a:t> </a:t>
            </a:r>
            <a:r>
              <a:rPr lang="de-DE" b="1" dirty="0" err="1" smtClean="0"/>
              <a:t>integrated</a:t>
            </a:r>
            <a:r>
              <a:rPr lang="de-DE" b="1" dirty="0" smtClean="0"/>
              <a:t> HPC / </a:t>
            </a:r>
            <a:r>
              <a:rPr lang="de-DE" b="1" dirty="0" err="1" smtClean="0"/>
              <a:t>data</a:t>
            </a:r>
            <a:r>
              <a:rPr lang="de-DE" b="1" dirty="0" smtClean="0"/>
              <a:t> </a:t>
            </a:r>
            <a:r>
              <a:rPr lang="de-DE" b="1" dirty="0" err="1" smtClean="0"/>
              <a:t>system</a:t>
            </a:r>
            <a:endParaRPr lang="de-D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eparate DTNs (</a:t>
            </a:r>
            <a:r>
              <a:rPr lang="de-DE" dirty="0" err="1" smtClean="0"/>
              <a:t>starting</a:t>
            </a:r>
            <a:r>
              <a:rPr lang="de-DE" dirty="0" smtClean="0"/>
              <a:t>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</a:t>
            </a:r>
            <a:r>
              <a:rPr lang="de-DE" dirty="0" err="1" smtClean="0"/>
              <a:t>stablishment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„national MIP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</a:t>
            </a:r>
            <a:r>
              <a:rPr lang="de-DE" dirty="0" err="1" smtClean="0"/>
              <a:t>ata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ingest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71" name="Würfel 70"/>
          <p:cNvSpPr/>
          <p:nvPr/>
        </p:nvSpPr>
        <p:spPr>
          <a:xfrm>
            <a:off x="6587241" y="5442302"/>
            <a:ext cx="217903" cy="168165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Würfel 72"/>
          <p:cNvSpPr/>
          <p:nvPr/>
        </p:nvSpPr>
        <p:spPr>
          <a:xfrm>
            <a:off x="6672406" y="5358219"/>
            <a:ext cx="217903" cy="168165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 Verbindung 73"/>
          <p:cNvCxnSpPr/>
          <p:nvPr/>
        </p:nvCxnSpPr>
        <p:spPr>
          <a:xfrm>
            <a:off x="6332920" y="5460360"/>
            <a:ext cx="359873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7361761" y="2486253"/>
            <a:ext cx="174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mid</a:t>
            </a:r>
            <a:r>
              <a:rPr lang="de-DE" b="1" dirty="0"/>
              <a:t> 2015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4093117" y="2481709"/>
            <a:ext cx="174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from</a:t>
            </a:r>
            <a:r>
              <a:rPr lang="de-DE" b="1" dirty="0" smtClean="0"/>
              <a:t> 2016</a:t>
            </a:r>
            <a:endParaRPr lang="de-DE" b="1" dirty="0"/>
          </a:p>
        </p:txBody>
      </p:sp>
      <p:sp>
        <p:nvSpPr>
          <p:cNvPr id="75" name="Textfeld 74"/>
          <p:cNvSpPr txBox="1"/>
          <p:nvPr/>
        </p:nvSpPr>
        <p:spPr>
          <a:xfrm>
            <a:off x="133677" y="2443726"/>
            <a:ext cx="174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until</a:t>
            </a:r>
            <a:r>
              <a:rPr lang="de-DE" b="1" dirty="0" smtClean="0"/>
              <a:t> end  2015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963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/>
      <p:bldP spid="31" grpId="0" animBg="1"/>
      <p:bldP spid="32" grpId="0" animBg="1"/>
      <p:bldP spid="33" grpId="0" animBg="1"/>
      <p:bldP spid="34" grpId="0"/>
      <p:bldP spid="35" grpId="0" animBg="1"/>
      <p:bldP spid="36" grpId="0"/>
      <p:bldP spid="37" grpId="0"/>
      <p:bldP spid="38" grpId="0" animBg="1"/>
      <p:bldP spid="39" grpId="0"/>
      <p:bldP spid="40" grpId="0" animBg="1"/>
      <p:bldP spid="41" grpId="0"/>
      <p:bldP spid="43" grpId="0" animBg="1"/>
      <p:bldP spid="55" grpId="0"/>
      <p:bldP spid="61" grpId="0" animBg="1"/>
      <p:bldP spid="77" grpId="0"/>
      <p:bldP spid="80" grpId="0"/>
      <p:bldP spid="87" grpId="0"/>
      <p:bldP spid="88" grpId="0" animBg="1"/>
      <p:bldP spid="93" grpId="0"/>
      <p:bldP spid="95" grpId="0" animBg="1"/>
      <p:bldP spid="96" grpId="0"/>
      <p:bldP spid="97" grpId="0" animBg="1"/>
      <p:bldP spid="98" grpId="0" animBg="1"/>
      <p:bldP spid="9" grpId="0" animBg="1"/>
      <p:bldP spid="27" grpId="0"/>
      <p:bldP spid="30" grpId="0"/>
      <p:bldP spid="71" grpId="0" animBg="1"/>
      <p:bldP spid="73" grpId="0" animBg="1"/>
      <p:bldP spid="3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DKRZ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r>
              <a:rPr lang="de-DE" dirty="0" smtClean="0"/>
              <a:t> </a:t>
            </a:r>
            <a:r>
              <a:rPr lang="de-DE" dirty="0" err="1" smtClean="0"/>
              <a:t>archival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citation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-50090" y="918813"/>
            <a:ext cx="4119692" cy="31388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DE" dirty="0" smtClean="0"/>
              <a:t>Mayor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endParaRPr lang="de-DE" dirty="0" smtClean="0"/>
          </a:p>
          <a:p>
            <a:pPr lvl="1"/>
            <a:r>
              <a:rPr lang="de-DE" sz="2000" dirty="0" smtClean="0"/>
              <a:t>Replication</a:t>
            </a:r>
          </a:p>
          <a:p>
            <a:pPr lvl="1"/>
            <a:r>
              <a:rPr lang="de-DE" sz="2000" b="1" dirty="0" smtClean="0"/>
              <a:t>Support </a:t>
            </a:r>
            <a:r>
              <a:rPr lang="de-DE" sz="2000" b="1" dirty="0" err="1" smtClean="0"/>
              <a:t>data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evaluation</a:t>
            </a:r>
            <a:endParaRPr lang="de-DE" sz="2000" b="1" dirty="0" smtClean="0"/>
          </a:p>
          <a:p>
            <a:pPr lvl="1"/>
            <a:r>
              <a:rPr lang="de-DE" sz="2000" b="1" dirty="0" smtClean="0"/>
              <a:t>Quality Assurance</a:t>
            </a:r>
          </a:p>
          <a:p>
            <a:pPr lvl="1"/>
            <a:r>
              <a:rPr lang="de-DE" sz="2000" dirty="0" smtClean="0"/>
              <a:t>Long Term </a:t>
            </a:r>
            <a:r>
              <a:rPr lang="de-DE" sz="2000" dirty="0" err="1" smtClean="0"/>
              <a:t>Archival</a:t>
            </a:r>
            <a:endParaRPr lang="de-DE" sz="2000" dirty="0" smtClean="0"/>
          </a:p>
          <a:p>
            <a:pPr lvl="1"/>
            <a:r>
              <a:rPr lang="de-DE" sz="2000" dirty="0" smtClean="0"/>
              <a:t>DOI </a:t>
            </a:r>
            <a:r>
              <a:rPr lang="de-DE" sz="2000" dirty="0" err="1" smtClean="0"/>
              <a:t>assignment</a:t>
            </a:r>
            <a:endParaRPr lang="de-DE" sz="2000" dirty="0" smtClean="0"/>
          </a:p>
          <a:p>
            <a:pPr lvl="1"/>
            <a:r>
              <a:rPr lang="de-DE" sz="2000" b="1" dirty="0" err="1" smtClean="0"/>
              <a:t>Exposure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as</a:t>
            </a:r>
            <a:r>
              <a:rPr lang="de-DE" sz="2000" b="1" dirty="0" smtClean="0"/>
              <a:t> ESGF </a:t>
            </a:r>
            <a:r>
              <a:rPr lang="de-DE" sz="2000" b="1" dirty="0" err="1" smtClean="0"/>
              <a:t>data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node</a:t>
            </a:r>
            <a:endParaRPr lang="de-DE" sz="2000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08.12.2015</a:t>
            </a:fld>
            <a:endParaRPr lang="en-US" dirty="0"/>
          </a:p>
        </p:txBody>
      </p:sp>
      <p:sp>
        <p:nvSpPr>
          <p:cNvPr id="9" name="Zylinder 8"/>
          <p:cNvSpPr/>
          <p:nvPr/>
        </p:nvSpPr>
        <p:spPr>
          <a:xfrm>
            <a:off x="7060501" y="5989108"/>
            <a:ext cx="1206997" cy="5488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ontainer</a:t>
            </a:r>
            <a:endParaRPr lang="de-DE" sz="1200" dirty="0" smtClean="0"/>
          </a:p>
          <a:p>
            <a:pPr algn="ctr"/>
            <a:r>
              <a:rPr lang="de-DE" sz="1200" dirty="0" err="1" smtClean="0"/>
              <a:t>cache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7056194" y="5346048"/>
            <a:ext cx="1206997" cy="43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ontainer</a:t>
            </a:r>
            <a:endParaRPr lang="de-DE" sz="1200" dirty="0" smtClean="0"/>
          </a:p>
          <a:p>
            <a:pPr algn="ctr"/>
            <a:r>
              <a:rPr lang="de-DE" sz="1200" dirty="0" err="1" smtClean="0"/>
              <a:t>server</a:t>
            </a:r>
            <a:endParaRPr lang="de-DE" sz="1200" dirty="0"/>
          </a:p>
        </p:txBody>
      </p:sp>
      <p:sp>
        <p:nvSpPr>
          <p:cNvPr id="11" name="Zylinder 10"/>
          <p:cNvSpPr/>
          <p:nvPr/>
        </p:nvSpPr>
        <p:spPr>
          <a:xfrm>
            <a:off x="5860334" y="5328854"/>
            <a:ext cx="777911" cy="46766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CERA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smtClean="0"/>
              <a:t>Oracle)</a:t>
            </a:r>
            <a:endParaRPr lang="de-DE" sz="1200" dirty="0"/>
          </a:p>
        </p:txBody>
      </p:sp>
      <p:sp>
        <p:nvSpPr>
          <p:cNvPr id="12" name="Flussdiagramm: Datenträger mit sequenziellem Zugriff 11"/>
          <p:cNvSpPr/>
          <p:nvPr/>
        </p:nvSpPr>
        <p:spPr>
          <a:xfrm>
            <a:off x="5758143" y="6048241"/>
            <a:ext cx="990910" cy="430546"/>
          </a:xfrm>
          <a:prstGeom prst="flowChartMagneticTap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LTA</a:t>
            </a:r>
          </a:p>
          <a:p>
            <a:pPr algn="ctr"/>
            <a:r>
              <a:rPr lang="de-DE" sz="1200" dirty="0" smtClean="0"/>
              <a:t>(HPSS)</a:t>
            </a:r>
            <a:endParaRPr lang="de-DE" sz="1200" dirty="0"/>
          </a:p>
        </p:txBody>
      </p:sp>
      <p:cxnSp>
        <p:nvCxnSpPr>
          <p:cNvPr id="15" name="Gerade Verbindung 14"/>
          <p:cNvCxnSpPr>
            <a:stCxn id="10" idx="2"/>
            <a:endCxn id="9" idx="1"/>
          </p:cNvCxnSpPr>
          <p:nvPr/>
        </p:nvCxnSpPr>
        <p:spPr>
          <a:xfrm>
            <a:off x="7659692" y="5779322"/>
            <a:ext cx="4308" cy="2097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endCxn id="10" idx="0"/>
          </p:cNvCxnSpPr>
          <p:nvPr/>
        </p:nvCxnSpPr>
        <p:spPr>
          <a:xfrm flipH="1">
            <a:off x="7659693" y="5114792"/>
            <a:ext cx="4306" cy="2312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2" idx="3"/>
            <a:endCxn id="9" idx="2"/>
          </p:cNvCxnSpPr>
          <p:nvPr/>
        </p:nvCxnSpPr>
        <p:spPr>
          <a:xfrm>
            <a:off x="6749053" y="6263514"/>
            <a:ext cx="311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6346195" y="5114792"/>
            <a:ext cx="0" cy="231256"/>
          </a:xfrm>
          <a:prstGeom prst="straightConnector1">
            <a:avLst/>
          </a:prstGeom>
          <a:ln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4"/>
            <a:endCxn id="10" idx="1"/>
          </p:cNvCxnSpPr>
          <p:nvPr/>
        </p:nvCxnSpPr>
        <p:spPr>
          <a:xfrm>
            <a:off x="6638244" y="5562685"/>
            <a:ext cx="417949" cy="0"/>
          </a:xfrm>
          <a:prstGeom prst="straightConnector1">
            <a:avLst/>
          </a:prstGeom>
          <a:ln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Alternativer Prozess 21"/>
          <p:cNvSpPr/>
          <p:nvPr/>
        </p:nvSpPr>
        <p:spPr>
          <a:xfrm>
            <a:off x="7236296" y="4293096"/>
            <a:ext cx="1800200" cy="60874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CERA Portal / </a:t>
            </a:r>
            <a:r>
              <a:rPr lang="de-DE" dirty="0" smtClean="0"/>
              <a:t>DDC..</a:t>
            </a:r>
            <a:endParaRPr lang="de-DE" dirty="0" smtClean="0"/>
          </a:p>
        </p:txBody>
      </p:sp>
      <p:sp>
        <p:nvSpPr>
          <p:cNvPr id="32" name="Wolke 31"/>
          <p:cNvSpPr/>
          <p:nvPr/>
        </p:nvSpPr>
        <p:spPr>
          <a:xfrm>
            <a:off x="140177" y="5317845"/>
            <a:ext cx="1440160" cy="113273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ESGF 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4984339" y="5437362"/>
            <a:ext cx="860850" cy="8937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QA</a:t>
            </a:r>
          </a:p>
          <a:p>
            <a:pPr algn="ctr"/>
            <a:r>
              <a:rPr lang="de-DE" sz="1400" dirty="0" smtClean="0"/>
              <a:t>DOI</a:t>
            </a:r>
          </a:p>
          <a:p>
            <a:pPr algn="ctr"/>
            <a:r>
              <a:rPr lang="de-DE" sz="1400" dirty="0" err="1" smtClean="0"/>
              <a:t>Process</a:t>
            </a:r>
            <a:endParaRPr lang="de-DE" sz="1400" dirty="0" smtClean="0"/>
          </a:p>
        </p:txBody>
      </p:sp>
      <p:cxnSp>
        <p:nvCxnSpPr>
          <p:cNvPr id="35" name="Gerade Verbindung mit Pfeil 34"/>
          <p:cNvCxnSpPr>
            <a:stCxn id="32" idx="0"/>
            <a:endCxn id="42" idx="2"/>
          </p:cNvCxnSpPr>
          <p:nvPr/>
        </p:nvCxnSpPr>
        <p:spPr>
          <a:xfrm>
            <a:off x="1579137" y="5884214"/>
            <a:ext cx="1458868" cy="1960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669853" y="508404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</a:t>
            </a:r>
            <a:r>
              <a:rPr lang="de-DE" dirty="0" err="1" smtClean="0"/>
              <a:t>eplication</a:t>
            </a:r>
            <a:endParaRPr lang="de-DE" dirty="0" smtClean="0"/>
          </a:p>
          <a:p>
            <a:r>
              <a:rPr lang="de-DE" dirty="0" err="1" smtClean="0"/>
              <a:t>versioning</a:t>
            </a:r>
            <a:endParaRPr lang="de-DE" dirty="0"/>
          </a:p>
        </p:txBody>
      </p:sp>
      <p:sp>
        <p:nvSpPr>
          <p:cNvPr id="42" name="Zylinder 41"/>
          <p:cNvSpPr/>
          <p:nvPr/>
        </p:nvSpPr>
        <p:spPr>
          <a:xfrm>
            <a:off x="3038005" y="5328854"/>
            <a:ext cx="1946334" cy="114993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National </a:t>
            </a:r>
            <a:r>
              <a:rPr lang="de-DE" sz="1200" dirty="0" err="1" smtClean="0"/>
              <a:t>climate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node</a:t>
            </a:r>
            <a:r>
              <a:rPr lang="de-DE" sz="1200" dirty="0" smtClean="0"/>
              <a:t> (MIP </a:t>
            </a:r>
            <a:r>
              <a:rPr lang="de-DE" sz="1200" dirty="0" err="1" smtClean="0"/>
              <a:t>cache</a:t>
            </a:r>
            <a:r>
              <a:rPr lang="de-DE" sz="1200" dirty="0" smtClean="0"/>
              <a:t> )</a:t>
            </a:r>
          </a:p>
          <a:p>
            <a:pPr algn="ctr"/>
            <a:endParaRPr lang="de-DE" sz="1200" dirty="0"/>
          </a:p>
        </p:txBody>
      </p:sp>
      <p:sp>
        <p:nvSpPr>
          <p:cNvPr id="46" name="Rechteck 45"/>
          <p:cNvSpPr/>
          <p:nvPr/>
        </p:nvSpPr>
        <p:spPr>
          <a:xfrm>
            <a:off x="3048147" y="4834028"/>
            <a:ext cx="1335562" cy="565825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Data </a:t>
            </a:r>
            <a:r>
              <a:rPr lang="de-DE" sz="1600" dirty="0" err="1" smtClean="0"/>
              <a:t>near</a:t>
            </a:r>
            <a:endParaRPr lang="de-DE" sz="1600" dirty="0" smtClean="0"/>
          </a:p>
          <a:p>
            <a:pPr algn="ctr"/>
            <a:r>
              <a:rPr lang="de-DE" sz="1600" dirty="0" err="1" smtClean="0"/>
              <a:t>processing</a:t>
            </a:r>
            <a:endParaRPr lang="de-DE" sz="16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91" y="1140280"/>
            <a:ext cx="4754309" cy="2664296"/>
          </a:xfrm>
          <a:prstGeom prst="rect">
            <a:avLst/>
          </a:prstGeom>
        </p:spPr>
      </p:pic>
      <p:cxnSp>
        <p:nvCxnSpPr>
          <p:cNvPr id="20" name="Gerade Verbindung mit Pfeil 19"/>
          <p:cNvCxnSpPr/>
          <p:nvPr/>
        </p:nvCxnSpPr>
        <p:spPr>
          <a:xfrm>
            <a:off x="6249289" y="2210746"/>
            <a:ext cx="597929" cy="100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103767" y="1700808"/>
            <a:ext cx="175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ESGF </a:t>
            </a:r>
            <a:r>
              <a:rPr lang="de-DE" dirty="0" err="1" smtClean="0"/>
              <a:t>shutdown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772879" y="4609413"/>
            <a:ext cx="877530" cy="2829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ESGF</a:t>
            </a:r>
          </a:p>
          <a:p>
            <a:pPr algn="ctr"/>
            <a:r>
              <a:rPr lang="de-DE" sz="1000" dirty="0" smtClean="0"/>
              <a:t>Data </a:t>
            </a:r>
            <a:r>
              <a:rPr lang="de-DE" sz="1000" dirty="0" err="1" smtClean="0"/>
              <a:t>node</a:t>
            </a:r>
            <a:endParaRPr lang="de-DE" sz="1000" dirty="0"/>
          </a:p>
        </p:txBody>
      </p:sp>
      <p:sp>
        <p:nvSpPr>
          <p:cNvPr id="27" name="Flussdiagramm: Alternativer Prozess 26"/>
          <p:cNvSpPr/>
          <p:nvPr/>
        </p:nvSpPr>
        <p:spPr>
          <a:xfrm>
            <a:off x="5758143" y="4617919"/>
            <a:ext cx="1353065" cy="2744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COG </a:t>
            </a:r>
            <a:r>
              <a:rPr lang="de-DE" dirty="0" err="1" smtClean="0"/>
              <a:t>portal</a:t>
            </a:r>
            <a:endParaRPr lang="de-DE" dirty="0" smtClean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5211644" y="5114792"/>
            <a:ext cx="2672724" cy="2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>
            <a:off x="6434675" y="4925220"/>
            <a:ext cx="1" cy="191721"/>
          </a:xfrm>
          <a:prstGeom prst="straightConnector1">
            <a:avLst/>
          </a:prstGeom>
          <a:ln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>
            <a:off x="7524328" y="4892679"/>
            <a:ext cx="1" cy="191721"/>
          </a:xfrm>
          <a:prstGeom prst="straightConnector1">
            <a:avLst/>
          </a:prstGeom>
          <a:ln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8053835" y="371703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>
            <a:off x="5436096" y="4901838"/>
            <a:ext cx="1" cy="191721"/>
          </a:xfrm>
          <a:prstGeom prst="straightConnector1">
            <a:avLst/>
          </a:prstGeom>
          <a:ln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4860032" y="4925220"/>
            <a:ext cx="1" cy="481992"/>
          </a:xfrm>
          <a:prstGeom prst="straightConnector1">
            <a:avLst/>
          </a:prstGeom>
          <a:ln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3494368" y="4551115"/>
            <a:ext cx="877530" cy="282913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WPS</a:t>
            </a:r>
            <a:endParaRPr lang="de-DE" sz="1000" dirty="0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2304311" y="6263513"/>
            <a:ext cx="733694" cy="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1580337" y="6096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ingest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6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2" grpId="0" animBg="1"/>
      <p:bldP spid="33" grpId="0" animBg="1"/>
      <p:bldP spid="21" grpId="0"/>
      <p:bldP spid="7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WDCC / CERA / HPSS </a:t>
            </a:r>
            <a:r>
              <a:rPr lang="de-DE" dirty="0" smtClean="0">
                <a:sym typeface="Wingdings" panose="05000000000000000000" pitchFamily="2" charset="2"/>
              </a:rPr>
              <a:t> ESGF </a:t>
            </a:r>
            <a:r>
              <a:rPr lang="de-DE" dirty="0" err="1" smtClean="0">
                <a:sym typeface="Wingdings" panose="05000000000000000000" pitchFamily="2" charset="2"/>
              </a:rPr>
              <a:t>integration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08.12.2015</a:t>
            </a:fld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15008" y="1852375"/>
            <a:ext cx="87849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Improved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system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for</a:t>
            </a:r>
            <a:r>
              <a:rPr lang="de-DE" sz="2400" b="1" dirty="0" smtClean="0"/>
              <a:t> CMIP6: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FUSE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mounting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DKRZ HPSS/</a:t>
            </a:r>
            <a:r>
              <a:rPr lang="de-DE" dirty="0" err="1" smtClean="0"/>
              <a:t>cache</a:t>
            </a:r>
            <a:r>
              <a:rPr lang="de-DE" dirty="0" smtClean="0"/>
              <a:t> </a:t>
            </a:r>
            <a:r>
              <a:rPr lang="de-DE" dirty="0" err="1" smtClean="0"/>
              <a:t>legacy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CERA </a:t>
            </a:r>
            <a:r>
              <a:rPr lang="de-DE" dirty="0" err="1" smtClean="0"/>
              <a:t>metadata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ESGF </a:t>
            </a:r>
            <a:r>
              <a:rPr lang="de-DE" dirty="0" err="1" smtClean="0"/>
              <a:t>mapfile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de-DE" dirty="0" err="1" smtClean="0"/>
              <a:t>standard</a:t>
            </a:r>
            <a:r>
              <a:rPr lang="de-DE" dirty="0" smtClean="0"/>
              <a:t>“„</a:t>
            </a:r>
            <a:r>
              <a:rPr lang="de-DE" dirty="0" err="1" smtClean="0"/>
              <a:t>standard</a:t>
            </a:r>
            <a:r>
              <a:rPr lang="de-DE" dirty="0" smtClean="0"/>
              <a:t>“ ESGF </a:t>
            </a:r>
            <a:r>
              <a:rPr lang="de-DE" dirty="0" err="1" smtClean="0"/>
              <a:t>publication</a:t>
            </a:r>
            <a:r>
              <a:rPr lang="de-DE" dirty="0" smtClean="0"/>
              <a:t> in an „offline </a:t>
            </a:r>
            <a:r>
              <a:rPr lang="de-DE" dirty="0" err="1" smtClean="0"/>
              <a:t>mode</a:t>
            </a:r>
            <a:r>
              <a:rPr lang="de-DE" dirty="0" smtClean="0"/>
              <a:t>“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15008" y="836712"/>
            <a:ext cx="887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Operational </a:t>
            </a:r>
            <a:r>
              <a:rPr lang="de-DE" sz="2400" b="1" dirty="0" err="1" smtClean="0"/>
              <a:t>for</a:t>
            </a:r>
            <a:r>
              <a:rPr lang="de-DE" sz="2400" b="1" dirty="0" smtClean="0"/>
              <a:t> CMIP5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CERA </a:t>
            </a:r>
            <a:r>
              <a:rPr lang="de-DE" dirty="0" err="1" smtClean="0"/>
              <a:t>metadata</a:t>
            </a:r>
            <a:r>
              <a:rPr lang="de-DE" dirty="0" smtClean="0"/>
              <a:t> (Oracle) </a:t>
            </a:r>
            <a:r>
              <a:rPr lang="de-DE" dirty="0" smtClean="0">
                <a:sym typeface="Wingdings" panose="05000000000000000000" pitchFamily="2" charset="2"/>
              </a:rPr>
              <a:t> ESGF </a:t>
            </a:r>
            <a:r>
              <a:rPr lang="de-DE" dirty="0" err="1" smtClean="0">
                <a:sym typeface="Wingdings" panose="05000000000000000000" pitchFamily="2" charset="2"/>
              </a:rPr>
              <a:t>index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ym typeface="Wingdings" panose="05000000000000000000" pitchFamily="2" charset="2"/>
              </a:rPr>
              <a:t>Thredds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server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ESGF </a:t>
            </a:r>
            <a:r>
              <a:rPr lang="de-DE" dirty="0" err="1" smtClean="0">
                <a:sym typeface="Wingdings" panose="05000000000000000000" pitchFamily="2" charset="2"/>
              </a:rPr>
              <a:t>security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filter</a:t>
            </a:r>
            <a:r>
              <a:rPr lang="de-DE" dirty="0" smtClean="0">
                <a:sym typeface="Wingdings" panose="05000000000000000000" pitchFamily="2" charset="2"/>
              </a:rPr>
              <a:t> + HPSS </a:t>
            </a:r>
            <a:r>
              <a:rPr lang="de-DE" dirty="0" err="1" smtClean="0">
                <a:sym typeface="Wingdings" panose="05000000000000000000" pitchFamily="2" charset="2"/>
              </a:rPr>
              <a:t>data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container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server</a:t>
            </a:r>
            <a:r>
              <a:rPr lang="de-DE" dirty="0" smtClean="0">
                <a:sym typeface="Wingdings" panose="05000000000000000000" pitchFamily="2" charset="2"/>
              </a:rPr>
              <a:t>  ESGF </a:t>
            </a:r>
            <a:r>
              <a:rPr lang="de-DE" dirty="0" err="1" smtClean="0">
                <a:sym typeface="Wingdings" panose="05000000000000000000" pitchFamily="2" charset="2"/>
              </a:rPr>
              <a:t>data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node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4092618" y="5640840"/>
            <a:ext cx="439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Future COG </a:t>
            </a:r>
            <a:r>
              <a:rPr lang="de-DE" dirty="0" err="1" smtClean="0">
                <a:sym typeface="Wingdings" panose="05000000000000000000" pitchFamily="2" charset="2"/>
              </a:rPr>
              <a:t>portal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visibility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of</a:t>
            </a:r>
            <a:r>
              <a:rPr lang="de-DE" dirty="0" smtClean="0">
                <a:sym typeface="Wingdings" panose="05000000000000000000" pitchFamily="2" charset="2"/>
              </a:rPr>
              <a:t> (non CMIP)</a:t>
            </a:r>
          </a:p>
          <a:p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     WDCC LTA </a:t>
            </a:r>
            <a:r>
              <a:rPr lang="de-DE" dirty="0" err="1" smtClean="0">
                <a:sym typeface="Wingdings" panose="05000000000000000000" pitchFamily="2" charset="2"/>
              </a:rPr>
              <a:t>project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data</a:t>
            </a:r>
            <a:endParaRPr lang="de-DE" dirty="0"/>
          </a:p>
        </p:txBody>
      </p:sp>
      <p:sp>
        <p:nvSpPr>
          <p:cNvPr id="30" name="Flussdiagramm: Alternativer Prozess 29"/>
          <p:cNvSpPr/>
          <p:nvPr/>
        </p:nvSpPr>
        <p:spPr>
          <a:xfrm>
            <a:off x="5013352" y="3329810"/>
            <a:ext cx="3265698" cy="184053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" name="Flussdiagramm: Alternativer Prozess 30"/>
          <p:cNvSpPr/>
          <p:nvPr/>
        </p:nvSpPr>
        <p:spPr>
          <a:xfrm>
            <a:off x="282624" y="3256803"/>
            <a:ext cx="4284970" cy="1925692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" name="Zylinder 33"/>
          <p:cNvSpPr/>
          <p:nvPr/>
        </p:nvSpPr>
        <p:spPr>
          <a:xfrm>
            <a:off x="1731909" y="6067263"/>
            <a:ext cx="1206997" cy="5488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ontainer</a:t>
            </a:r>
            <a:endParaRPr lang="de-DE" sz="1200" dirty="0" smtClean="0"/>
          </a:p>
          <a:p>
            <a:pPr algn="ctr"/>
            <a:r>
              <a:rPr lang="de-DE" sz="1200" dirty="0" err="1" smtClean="0"/>
              <a:t>cache</a:t>
            </a:r>
            <a:endParaRPr lang="de-DE" sz="1200" dirty="0"/>
          </a:p>
        </p:txBody>
      </p:sp>
      <p:sp>
        <p:nvSpPr>
          <p:cNvPr id="35" name="Rechteck 34"/>
          <p:cNvSpPr/>
          <p:nvPr/>
        </p:nvSpPr>
        <p:spPr>
          <a:xfrm>
            <a:off x="1727602" y="5424203"/>
            <a:ext cx="1206997" cy="43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ontainer</a:t>
            </a:r>
            <a:endParaRPr lang="de-DE" sz="1200" dirty="0" smtClean="0"/>
          </a:p>
          <a:p>
            <a:pPr algn="ctr"/>
            <a:r>
              <a:rPr lang="de-DE" sz="1200" dirty="0" err="1" smtClean="0"/>
              <a:t>server</a:t>
            </a:r>
            <a:endParaRPr lang="de-DE" sz="1200" dirty="0"/>
          </a:p>
        </p:txBody>
      </p:sp>
      <p:sp>
        <p:nvSpPr>
          <p:cNvPr id="37" name="Zylinder 36"/>
          <p:cNvSpPr/>
          <p:nvPr/>
        </p:nvSpPr>
        <p:spPr>
          <a:xfrm>
            <a:off x="531742" y="5407009"/>
            <a:ext cx="777911" cy="46766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CERA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smtClean="0"/>
              <a:t>Oracle)</a:t>
            </a:r>
            <a:endParaRPr lang="de-DE" sz="1200" dirty="0"/>
          </a:p>
        </p:txBody>
      </p:sp>
      <p:sp>
        <p:nvSpPr>
          <p:cNvPr id="40" name="Flussdiagramm: Datenträger mit sequenziellem Zugriff 39"/>
          <p:cNvSpPr/>
          <p:nvPr/>
        </p:nvSpPr>
        <p:spPr>
          <a:xfrm>
            <a:off x="429551" y="6126396"/>
            <a:ext cx="990910" cy="430546"/>
          </a:xfrm>
          <a:prstGeom prst="flowChartMagneticTap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LTA</a:t>
            </a:r>
          </a:p>
          <a:p>
            <a:pPr algn="ctr"/>
            <a:r>
              <a:rPr lang="de-DE" sz="1200" dirty="0" smtClean="0"/>
              <a:t>(HPSS)</a:t>
            </a:r>
            <a:endParaRPr lang="de-DE" sz="1200" dirty="0"/>
          </a:p>
        </p:txBody>
      </p:sp>
      <p:sp>
        <p:nvSpPr>
          <p:cNvPr id="41" name="Rechteck 40"/>
          <p:cNvSpPr/>
          <p:nvPr/>
        </p:nvSpPr>
        <p:spPr>
          <a:xfrm>
            <a:off x="393202" y="4804024"/>
            <a:ext cx="3893481" cy="2751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FUSE</a:t>
            </a:r>
            <a:endParaRPr lang="de-DE" dirty="0"/>
          </a:p>
        </p:txBody>
      </p:sp>
      <p:sp>
        <p:nvSpPr>
          <p:cNvPr id="42" name="Flussdiagramm: Daten 41"/>
          <p:cNvSpPr/>
          <p:nvPr/>
        </p:nvSpPr>
        <p:spPr>
          <a:xfrm>
            <a:off x="451293" y="4085882"/>
            <a:ext cx="1986307" cy="550228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Mapfile</a:t>
            </a:r>
            <a:r>
              <a:rPr lang="de-DE" sz="1600" dirty="0" smtClean="0"/>
              <a:t> </a:t>
            </a:r>
            <a:r>
              <a:rPr lang="de-DE" sz="1600" dirty="0" err="1" smtClean="0"/>
              <a:t>generation</a:t>
            </a:r>
            <a:endParaRPr lang="de-DE" sz="1600" dirty="0" smtClean="0"/>
          </a:p>
        </p:txBody>
      </p:sp>
      <p:cxnSp>
        <p:nvCxnSpPr>
          <p:cNvPr id="43" name="Gerade Verbindung 42"/>
          <p:cNvCxnSpPr>
            <a:stCxn id="35" idx="2"/>
            <a:endCxn id="34" idx="1"/>
          </p:cNvCxnSpPr>
          <p:nvPr/>
        </p:nvCxnSpPr>
        <p:spPr>
          <a:xfrm>
            <a:off x="2331100" y="5857477"/>
            <a:ext cx="4308" cy="2097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endCxn id="35" idx="0"/>
          </p:cNvCxnSpPr>
          <p:nvPr/>
        </p:nvCxnSpPr>
        <p:spPr>
          <a:xfrm flipH="1">
            <a:off x="2331100" y="5079138"/>
            <a:ext cx="1" cy="3450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3"/>
            <a:endCxn id="34" idx="2"/>
          </p:cNvCxnSpPr>
          <p:nvPr/>
        </p:nvCxnSpPr>
        <p:spPr>
          <a:xfrm>
            <a:off x="1420461" y="6341669"/>
            <a:ext cx="311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>
            <a:off x="1017603" y="5079138"/>
            <a:ext cx="0" cy="345065"/>
          </a:xfrm>
          <a:prstGeom prst="straightConnector1">
            <a:avLst/>
          </a:prstGeom>
          <a:ln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37" idx="4"/>
            <a:endCxn id="35" idx="1"/>
          </p:cNvCxnSpPr>
          <p:nvPr/>
        </p:nvCxnSpPr>
        <p:spPr>
          <a:xfrm>
            <a:off x="1309652" y="5640840"/>
            <a:ext cx="417949" cy="0"/>
          </a:xfrm>
          <a:prstGeom prst="straightConnector1">
            <a:avLst/>
          </a:prstGeom>
          <a:ln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Alternativer Prozess 47"/>
          <p:cNvSpPr/>
          <p:nvPr/>
        </p:nvSpPr>
        <p:spPr>
          <a:xfrm>
            <a:off x="6762471" y="4087475"/>
            <a:ext cx="1348996" cy="55022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COG </a:t>
            </a:r>
          </a:p>
          <a:p>
            <a:pPr algn="ctr"/>
            <a:r>
              <a:rPr lang="de-DE" dirty="0" err="1" smtClean="0"/>
              <a:t>portal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393202" y="3329810"/>
            <a:ext cx="2235533" cy="352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LTA ESGF  </a:t>
            </a:r>
            <a:r>
              <a:rPr lang="de-DE" i="1" dirty="0" err="1" smtClean="0"/>
              <a:t>Datanode</a:t>
            </a:r>
            <a:endParaRPr lang="de-DE" i="1" dirty="0"/>
          </a:p>
        </p:txBody>
      </p:sp>
      <p:sp>
        <p:nvSpPr>
          <p:cNvPr id="50" name="Flussdiagramm: Alternativer Prozess 49"/>
          <p:cNvSpPr/>
          <p:nvPr/>
        </p:nvSpPr>
        <p:spPr>
          <a:xfrm>
            <a:off x="5182830" y="4087475"/>
            <a:ext cx="1348996" cy="55022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ESGF </a:t>
            </a:r>
            <a:r>
              <a:rPr lang="de-DE" dirty="0" err="1" smtClean="0"/>
              <a:t>Solr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endParaRPr lang="de-DE" dirty="0" smtClean="0"/>
          </a:p>
        </p:txBody>
      </p:sp>
      <p:cxnSp>
        <p:nvCxnSpPr>
          <p:cNvPr id="51" name="Gerade Verbindung 50"/>
          <p:cNvCxnSpPr>
            <a:stCxn id="42" idx="3"/>
          </p:cNvCxnSpPr>
          <p:nvPr/>
        </p:nvCxnSpPr>
        <p:spPr>
          <a:xfrm>
            <a:off x="1245816" y="4636110"/>
            <a:ext cx="0" cy="167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5173780" y="3398588"/>
            <a:ext cx="2235533" cy="352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ESGF</a:t>
            </a:r>
            <a:r>
              <a:rPr lang="de-DE" dirty="0" smtClean="0"/>
              <a:t> </a:t>
            </a:r>
            <a:r>
              <a:rPr lang="de-DE" i="1" dirty="0" err="1" smtClean="0"/>
              <a:t>Indexnode</a:t>
            </a:r>
            <a:endParaRPr lang="de-DE" i="1" dirty="0"/>
          </a:p>
        </p:txBody>
      </p:sp>
      <p:cxnSp>
        <p:nvCxnSpPr>
          <p:cNvPr id="53" name="Gerade Verbindung mit Pfeil 52"/>
          <p:cNvCxnSpPr/>
          <p:nvPr/>
        </p:nvCxnSpPr>
        <p:spPr>
          <a:xfrm>
            <a:off x="804604" y="4646578"/>
            <a:ext cx="0" cy="777626"/>
          </a:xfrm>
          <a:prstGeom prst="straightConnector1">
            <a:avLst/>
          </a:prstGeom>
          <a:ln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Daten 53"/>
          <p:cNvSpPr/>
          <p:nvPr/>
        </p:nvSpPr>
        <p:spPr>
          <a:xfrm>
            <a:off x="2331100" y="4106789"/>
            <a:ext cx="1986307" cy="550228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ESGF Publisher</a:t>
            </a:r>
          </a:p>
        </p:txBody>
      </p:sp>
      <p:sp>
        <p:nvSpPr>
          <p:cNvPr id="55" name="Flussdiagramm: Alternativer Prozess 54"/>
          <p:cNvSpPr/>
          <p:nvPr/>
        </p:nvSpPr>
        <p:spPr>
          <a:xfrm>
            <a:off x="2831629" y="3407464"/>
            <a:ext cx="1352084" cy="550228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Postgres</a:t>
            </a:r>
            <a:r>
              <a:rPr lang="de-DE" dirty="0" smtClean="0"/>
              <a:t>/ THREDDS</a:t>
            </a:r>
          </a:p>
        </p:txBody>
      </p:sp>
      <p:cxnSp>
        <p:nvCxnSpPr>
          <p:cNvPr id="56" name="Gerade Verbindung mit Pfeil 55"/>
          <p:cNvCxnSpPr>
            <a:stCxn id="42" idx="5"/>
            <a:endCxn id="54" idx="2"/>
          </p:cNvCxnSpPr>
          <p:nvPr/>
        </p:nvCxnSpPr>
        <p:spPr>
          <a:xfrm>
            <a:off x="2238969" y="4360996"/>
            <a:ext cx="290761" cy="20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4" idx="5"/>
          </p:cNvCxnSpPr>
          <p:nvPr/>
        </p:nvCxnSpPr>
        <p:spPr>
          <a:xfrm>
            <a:off x="4118776" y="4381903"/>
            <a:ext cx="8945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4" idx="1"/>
          </p:cNvCxnSpPr>
          <p:nvPr/>
        </p:nvCxnSpPr>
        <p:spPr>
          <a:xfrm flipH="1" flipV="1">
            <a:off x="3324253" y="3957692"/>
            <a:ext cx="1" cy="149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5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/>
      <p:bldP spid="30" grpId="0" animBg="1"/>
      <p:bldP spid="31" grpId="0" animBg="1"/>
      <p:bldP spid="34" grpId="0" animBg="1"/>
      <p:bldP spid="35" grpId="0" animBg="1"/>
      <p:bldP spid="37" grpId="0" animBg="1"/>
      <p:bldP spid="40" grpId="0" animBg="1"/>
      <p:bldP spid="41" grpId="0" animBg="1"/>
      <p:bldP spid="42" grpId="0" animBg="1"/>
      <p:bldP spid="48" grpId="0" animBg="1"/>
      <p:bldP spid="49" grpId="0"/>
      <p:bldP spid="50" grpId="0" animBg="1"/>
      <p:bldP spid="52" grpId="0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(CMIP </a:t>
            </a:r>
            <a:r>
              <a:rPr lang="de-DE" dirty="0" err="1" smtClean="0"/>
              <a:t>data</a:t>
            </a:r>
            <a:r>
              <a:rPr lang="de-DE" dirty="0" smtClean="0"/>
              <a:t>) Quality Assurance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08.12.2015</a:t>
            </a:fld>
            <a:endParaRPr lang="en-US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4641977" y="1065883"/>
            <a:ext cx="4307172" cy="3758618"/>
            <a:chOff x="4573591" y="2703233"/>
            <a:chExt cx="4307172" cy="3758618"/>
          </a:xfrm>
        </p:grpSpPr>
        <p:grpSp>
          <p:nvGrpSpPr>
            <p:cNvPr id="7" name="Gruppieren 6"/>
            <p:cNvGrpSpPr/>
            <p:nvPr/>
          </p:nvGrpSpPr>
          <p:grpSpPr>
            <a:xfrm>
              <a:off x="4973074" y="3050870"/>
              <a:ext cx="3469133" cy="3026419"/>
              <a:chOff x="646312" y="1277529"/>
              <a:chExt cx="4384576" cy="4464496"/>
            </a:xfrm>
          </p:grpSpPr>
          <p:sp>
            <p:nvSpPr>
              <p:cNvPr id="55" name="Abgerundetes Rechteck 54"/>
              <p:cNvSpPr/>
              <p:nvPr/>
            </p:nvSpPr>
            <p:spPr>
              <a:xfrm>
                <a:off x="674888" y="1349976"/>
                <a:ext cx="4356000" cy="4392049"/>
              </a:xfrm>
              <a:prstGeom prst="roundRect">
                <a:avLst>
                  <a:gd name="adj" fmla="val 311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46312" y="1277529"/>
                <a:ext cx="2592288" cy="408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main</a:t>
                </a:r>
                <a:r>
                  <a:rPr lang="en-US" sz="1200" dirty="0" smtClean="0"/>
                  <a:t> </a:t>
                </a:r>
                <a:endParaRPr lang="de-DE" sz="1200" dirty="0"/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5051988" y="3230722"/>
              <a:ext cx="1652236" cy="1405669"/>
              <a:chOff x="784151" y="1542842"/>
              <a:chExt cx="2088232" cy="2073607"/>
            </a:xfrm>
          </p:grpSpPr>
          <p:sp>
            <p:nvSpPr>
              <p:cNvPr id="53" name="Abgerundetes Rechteck 52"/>
              <p:cNvSpPr/>
              <p:nvPr/>
            </p:nvSpPr>
            <p:spPr>
              <a:xfrm>
                <a:off x="784151" y="1609517"/>
                <a:ext cx="2088232" cy="2006932"/>
              </a:xfrm>
              <a:prstGeom prst="roundRect">
                <a:avLst>
                  <a:gd name="adj" fmla="val 5751"/>
                </a:avLst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798349" y="1542842"/>
                <a:ext cx="807606" cy="408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File</a:t>
                </a:r>
                <a:r>
                  <a:rPr lang="en-US" sz="1200" dirty="0" smtClean="0"/>
                  <a:t> </a:t>
                </a:r>
                <a:endParaRPr lang="de-DE" sz="1200" dirty="0"/>
              </a:p>
            </p:txBody>
          </p:sp>
        </p:grpSp>
        <p:sp>
          <p:nvSpPr>
            <p:cNvPr id="10" name="Rahmen 9"/>
            <p:cNvSpPr/>
            <p:nvPr/>
          </p:nvSpPr>
          <p:spPr>
            <a:xfrm>
              <a:off x="5158399" y="2703233"/>
              <a:ext cx="3133203" cy="272802"/>
            </a:xfrm>
            <a:prstGeom prst="bevel">
              <a:avLst>
                <a:gd name="adj" fmla="val 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chemeClr val="tx1"/>
                  </a:solidFill>
                </a:rPr>
                <a:t>NetCDF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File</a:t>
              </a:r>
              <a:r>
                <a:rPr lang="en-US" sz="1200" dirty="0" smtClean="0"/>
                <a:t> </a:t>
              </a:r>
              <a:endParaRPr lang="de-DE" sz="1200" dirty="0"/>
            </a:p>
          </p:txBody>
        </p:sp>
        <p:sp>
          <p:nvSpPr>
            <p:cNvPr id="11" name="Rahmen 10"/>
            <p:cNvSpPr/>
            <p:nvPr/>
          </p:nvSpPr>
          <p:spPr>
            <a:xfrm rot="16200000">
              <a:off x="3390581" y="4423487"/>
              <a:ext cx="2684429" cy="318409"/>
            </a:xfrm>
            <a:prstGeom prst="bevel">
              <a:avLst>
                <a:gd name="adj" fmla="val 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CF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Conventions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Tables</a:t>
              </a:r>
              <a:endParaRPr lang="de-DE" sz="1200" b="1" dirty="0"/>
            </a:p>
          </p:txBody>
        </p:sp>
        <p:sp>
          <p:nvSpPr>
            <p:cNvPr id="12" name="Rahmen 11"/>
            <p:cNvSpPr/>
            <p:nvPr/>
          </p:nvSpPr>
          <p:spPr>
            <a:xfrm>
              <a:off x="5158399" y="6189049"/>
              <a:ext cx="3133203" cy="272802"/>
            </a:xfrm>
            <a:prstGeom prst="bevel">
              <a:avLst>
                <a:gd name="adj" fmla="val 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Project Configuration &amp; Tables</a:t>
              </a:r>
              <a:r>
                <a:rPr lang="en-US" sz="1200" b="1" dirty="0" smtClean="0"/>
                <a:t> </a:t>
              </a:r>
              <a:endParaRPr lang="de-DE" sz="1200" b="1" dirty="0"/>
            </a:p>
          </p:txBody>
        </p:sp>
        <p:sp>
          <p:nvSpPr>
            <p:cNvPr id="13" name="Rahmen 12"/>
            <p:cNvSpPr/>
            <p:nvPr/>
          </p:nvSpPr>
          <p:spPr>
            <a:xfrm rot="5400000">
              <a:off x="7379040" y="4422885"/>
              <a:ext cx="2684429" cy="319017"/>
            </a:xfrm>
            <a:prstGeom prst="bevel">
              <a:avLst>
                <a:gd name="adj" fmla="val 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User-modified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Directives</a:t>
              </a:r>
              <a:endParaRPr lang="de-DE" sz="1200" b="1" dirty="0"/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5101426" y="3396690"/>
              <a:ext cx="1540295" cy="1204098"/>
              <a:chOff x="827584" y="1797199"/>
              <a:chExt cx="1946752" cy="1776255"/>
            </a:xfrm>
          </p:grpSpPr>
          <p:sp>
            <p:nvSpPr>
              <p:cNvPr id="48" name="Abgerundetes Rechteck 47"/>
              <p:cNvSpPr/>
              <p:nvPr/>
            </p:nvSpPr>
            <p:spPr>
              <a:xfrm>
                <a:off x="827584" y="1859449"/>
                <a:ext cx="1946752" cy="1714005"/>
              </a:xfrm>
              <a:prstGeom prst="roundRect">
                <a:avLst>
                  <a:gd name="adj" fmla="val 678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grpSp>
            <p:nvGrpSpPr>
              <p:cNvPr id="49" name="Gruppieren 48"/>
              <p:cNvGrpSpPr/>
              <p:nvPr/>
            </p:nvGrpSpPr>
            <p:grpSpPr>
              <a:xfrm>
                <a:off x="846634" y="1797199"/>
                <a:ext cx="1832258" cy="1712578"/>
                <a:chOff x="903784" y="1797199"/>
                <a:chExt cx="1832258" cy="1712578"/>
              </a:xfrm>
            </p:grpSpPr>
            <p:sp>
              <p:nvSpPr>
                <p:cNvPr id="50" name="Textfeld 49"/>
                <p:cNvSpPr txBox="1"/>
                <p:nvPr/>
              </p:nvSpPr>
              <p:spPr>
                <a:xfrm>
                  <a:off x="903784" y="1797199"/>
                  <a:ext cx="936103" cy="408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NC-API</a:t>
                  </a:r>
                  <a:r>
                    <a:rPr lang="en-US" sz="1200" dirty="0" smtClean="0"/>
                    <a:t> </a:t>
                  </a:r>
                  <a:endParaRPr lang="de-DE" sz="1200" dirty="0"/>
                </a:p>
              </p:txBody>
            </p:sp>
            <p:sp>
              <p:nvSpPr>
                <p:cNvPr id="51" name="Abgerundetes Rechteck 50"/>
                <p:cNvSpPr/>
                <p:nvPr/>
              </p:nvSpPr>
              <p:spPr>
                <a:xfrm>
                  <a:off x="966267" y="2093244"/>
                  <a:ext cx="1769775" cy="1416533"/>
                </a:xfrm>
                <a:prstGeom prst="roundRect">
                  <a:avLst>
                    <a:gd name="adj" fmla="val 678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/>
                </a:p>
              </p:txBody>
            </p:sp>
            <p:sp>
              <p:nvSpPr>
                <p:cNvPr id="52" name="Textfeld 51"/>
                <p:cNvSpPr txBox="1"/>
                <p:nvPr/>
              </p:nvSpPr>
              <p:spPr>
                <a:xfrm>
                  <a:off x="992243" y="2041798"/>
                  <a:ext cx="1154643" cy="408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M-D</a:t>
                  </a:r>
                  <a:r>
                    <a:rPr lang="en-US" sz="1200" dirty="0" smtClean="0"/>
                    <a:t> </a:t>
                  </a:r>
                  <a:r>
                    <a:rPr lang="en-US" sz="1200" b="1" dirty="0" smtClean="0"/>
                    <a:t>Store</a:t>
                  </a:r>
                  <a:r>
                    <a:rPr lang="en-US" sz="1200" dirty="0" smtClean="0"/>
                    <a:t> </a:t>
                  </a:r>
                  <a:endParaRPr lang="de-DE" sz="1200" dirty="0"/>
                </a:p>
              </p:txBody>
            </p:sp>
          </p:grpSp>
        </p:grpSp>
        <p:grpSp>
          <p:nvGrpSpPr>
            <p:cNvPr id="15" name="Gruppieren 14"/>
            <p:cNvGrpSpPr/>
            <p:nvPr/>
          </p:nvGrpSpPr>
          <p:grpSpPr>
            <a:xfrm>
              <a:off x="5550072" y="3790038"/>
              <a:ext cx="956403" cy="721448"/>
              <a:chOff x="1348970" y="4056090"/>
              <a:chExt cx="1208781" cy="1064262"/>
            </a:xfrm>
          </p:grpSpPr>
          <p:sp>
            <p:nvSpPr>
              <p:cNvPr id="46" name="Abgerundetes Rechteck 45"/>
              <p:cNvSpPr/>
              <p:nvPr/>
            </p:nvSpPr>
            <p:spPr>
              <a:xfrm>
                <a:off x="1348970" y="4056090"/>
                <a:ext cx="1208781" cy="1064262"/>
              </a:xfrm>
              <a:prstGeom prst="roundRect">
                <a:avLst>
                  <a:gd name="adj" fmla="val 678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1403648" y="4234014"/>
                <a:ext cx="1090702" cy="681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CF Conv.</a:t>
                </a:r>
              </a:p>
              <a:p>
                <a:pPr algn="ctr"/>
                <a:r>
                  <a:rPr lang="en-US" sz="1200" b="1" dirty="0" smtClean="0"/>
                  <a:t>Checks</a:t>
                </a:r>
                <a:r>
                  <a:rPr lang="en-US" sz="1200" dirty="0" smtClean="0"/>
                  <a:t> </a:t>
                </a:r>
                <a:endParaRPr lang="de-DE" sz="1200" dirty="0"/>
              </a:p>
            </p:txBody>
          </p:sp>
        </p:grpSp>
        <p:grpSp>
          <p:nvGrpSpPr>
            <p:cNvPr id="16" name="Gruppieren 15"/>
            <p:cNvGrpSpPr/>
            <p:nvPr/>
          </p:nvGrpSpPr>
          <p:grpSpPr>
            <a:xfrm>
              <a:off x="6840781" y="3275919"/>
              <a:ext cx="1540298" cy="647643"/>
              <a:chOff x="1348970" y="4056090"/>
              <a:chExt cx="1208781" cy="504242"/>
            </a:xfrm>
          </p:grpSpPr>
          <p:sp>
            <p:nvSpPr>
              <p:cNvPr id="44" name="Abgerundetes Rechteck 43"/>
              <p:cNvSpPr/>
              <p:nvPr/>
            </p:nvSpPr>
            <p:spPr>
              <a:xfrm>
                <a:off x="1348970" y="4056090"/>
                <a:ext cx="1208781" cy="504242"/>
              </a:xfrm>
              <a:prstGeom prst="roundRect">
                <a:avLst>
                  <a:gd name="adj" fmla="val 6780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45" name="Textfeld 44"/>
              <p:cNvSpPr txBox="1"/>
              <p:nvPr/>
            </p:nvSpPr>
            <p:spPr>
              <a:xfrm>
                <a:off x="1403648" y="4203330"/>
                <a:ext cx="1090701" cy="215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Annotations</a:t>
                </a:r>
                <a:r>
                  <a:rPr lang="en-US" sz="1200" dirty="0" smtClean="0"/>
                  <a:t> </a:t>
                </a:r>
                <a:endParaRPr lang="de-DE" sz="1200" dirty="0"/>
              </a:p>
            </p:txBody>
          </p:sp>
        </p:grpSp>
        <p:grpSp>
          <p:nvGrpSpPr>
            <p:cNvPr id="17" name="Gruppieren 16"/>
            <p:cNvGrpSpPr/>
            <p:nvPr/>
          </p:nvGrpSpPr>
          <p:grpSpPr>
            <a:xfrm>
              <a:off x="5029380" y="4027892"/>
              <a:ext cx="3361446" cy="1994640"/>
              <a:chOff x="755576" y="2718806"/>
              <a:chExt cx="4248472" cy="2942442"/>
            </a:xfrm>
          </p:grpSpPr>
          <p:grpSp>
            <p:nvGrpSpPr>
              <p:cNvPr id="18" name="Gruppieren 17"/>
              <p:cNvGrpSpPr/>
              <p:nvPr/>
            </p:nvGrpSpPr>
            <p:grpSpPr>
              <a:xfrm>
                <a:off x="755576" y="2718806"/>
                <a:ext cx="4248472" cy="2942442"/>
                <a:chOff x="746051" y="2718806"/>
                <a:chExt cx="4248472" cy="2942442"/>
              </a:xfrm>
            </p:grpSpPr>
            <p:grpSp>
              <p:nvGrpSpPr>
                <p:cNvPr id="37" name="Gruppieren 36"/>
                <p:cNvGrpSpPr/>
                <p:nvPr/>
              </p:nvGrpSpPr>
              <p:grpSpPr>
                <a:xfrm>
                  <a:off x="746051" y="2718806"/>
                  <a:ext cx="4248472" cy="2942442"/>
                  <a:chOff x="746051" y="2740278"/>
                  <a:chExt cx="4248472" cy="2942442"/>
                </a:xfrm>
              </p:grpSpPr>
              <p:grpSp>
                <p:nvGrpSpPr>
                  <p:cNvPr id="40" name="Gruppieren 39"/>
                  <p:cNvGrpSpPr/>
                  <p:nvPr/>
                </p:nvGrpSpPr>
                <p:grpSpPr>
                  <a:xfrm>
                    <a:off x="746051" y="3664074"/>
                    <a:ext cx="4242782" cy="2018646"/>
                    <a:chOff x="746051" y="3664074"/>
                    <a:chExt cx="4242782" cy="2018646"/>
                  </a:xfrm>
                </p:grpSpPr>
                <p:sp>
                  <p:nvSpPr>
                    <p:cNvPr id="42" name="Abgerundetes Rechteck 41"/>
                    <p:cNvSpPr/>
                    <p:nvPr/>
                  </p:nvSpPr>
                  <p:spPr>
                    <a:xfrm>
                      <a:off x="787188" y="3722622"/>
                      <a:ext cx="4201645" cy="1960098"/>
                    </a:xfrm>
                    <a:prstGeom prst="roundRect">
                      <a:avLst>
                        <a:gd name="adj" fmla="val 5976"/>
                      </a:avLst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1200"/>
                    </a:p>
                  </p:txBody>
                </p:sp>
                <p:sp>
                  <p:nvSpPr>
                    <p:cNvPr id="43" name="Textfeld 42"/>
                    <p:cNvSpPr txBox="1"/>
                    <p:nvPr/>
                  </p:nvSpPr>
                  <p:spPr>
                    <a:xfrm>
                      <a:off x="746051" y="3664074"/>
                      <a:ext cx="569654" cy="4086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/>
                        <a:t>QA</a:t>
                      </a:r>
                      <a:r>
                        <a:rPr lang="en-US" sz="1200" dirty="0" smtClean="0"/>
                        <a:t> </a:t>
                      </a:r>
                      <a:endParaRPr lang="de-DE" sz="1200" dirty="0"/>
                    </a:p>
                  </p:txBody>
                </p:sp>
              </p:grpSp>
              <p:sp>
                <p:nvSpPr>
                  <p:cNvPr id="41" name="Abgerundetes Rechteck 40"/>
                  <p:cNvSpPr/>
                  <p:nvPr/>
                </p:nvSpPr>
                <p:spPr>
                  <a:xfrm>
                    <a:off x="2978299" y="2740278"/>
                    <a:ext cx="2016224" cy="1139820"/>
                  </a:xfrm>
                  <a:prstGeom prst="roundRect">
                    <a:avLst>
                      <a:gd name="adj" fmla="val 5976"/>
                    </a:avLst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200"/>
                  </a:p>
                </p:txBody>
              </p:sp>
            </p:grpSp>
            <p:sp>
              <p:nvSpPr>
                <p:cNvPr id="38" name="Abgerundetes Rechteck 37"/>
                <p:cNvSpPr/>
                <p:nvPr/>
              </p:nvSpPr>
              <p:spPr>
                <a:xfrm>
                  <a:off x="2987824" y="2744598"/>
                  <a:ext cx="1980000" cy="1139820"/>
                </a:xfrm>
                <a:prstGeom prst="roundRect">
                  <a:avLst>
                    <a:gd name="adj" fmla="val 5976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/>
                </a:p>
              </p:txBody>
            </p:sp>
            <p:sp>
              <p:nvSpPr>
                <p:cNvPr id="39" name="Rechteck 38"/>
                <p:cNvSpPr/>
                <p:nvPr/>
              </p:nvSpPr>
              <p:spPr>
                <a:xfrm>
                  <a:off x="2862413" y="3710675"/>
                  <a:ext cx="2114936" cy="18326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/>
                </a:p>
              </p:txBody>
            </p:sp>
          </p:grpSp>
          <p:grpSp>
            <p:nvGrpSpPr>
              <p:cNvPr id="19" name="Gruppieren 18"/>
              <p:cNvGrpSpPr/>
              <p:nvPr/>
            </p:nvGrpSpPr>
            <p:grpSpPr>
              <a:xfrm>
                <a:off x="3770507" y="4859537"/>
                <a:ext cx="1080000" cy="676184"/>
                <a:chOff x="1348970" y="4104465"/>
                <a:chExt cx="1208781" cy="967511"/>
              </a:xfrm>
            </p:grpSpPr>
            <p:sp>
              <p:nvSpPr>
                <p:cNvPr id="35" name="Abgerundetes Rechteck 34"/>
                <p:cNvSpPr/>
                <p:nvPr/>
              </p:nvSpPr>
              <p:spPr>
                <a:xfrm>
                  <a:off x="1348970" y="4104465"/>
                  <a:ext cx="1208781" cy="967511"/>
                </a:xfrm>
                <a:prstGeom prst="roundRect">
                  <a:avLst>
                    <a:gd name="adj" fmla="val 678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/>
                </a:p>
              </p:txBody>
            </p:sp>
            <p:sp>
              <p:nvSpPr>
                <p:cNvPr id="36" name="Textfeld 35"/>
                <p:cNvSpPr txBox="1"/>
                <p:nvPr/>
              </p:nvSpPr>
              <p:spPr>
                <a:xfrm>
                  <a:off x="1403648" y="4369177"/>
                  <a:ext cx="1090701" cy="584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Time</a:t>
                  </a:r>
                  <a:r>
                    <a:rPr lang="en-US" sz="1200" dirty="0" smtClean="0"/>
                    <a:t> </a:t>
                  </a:r>
                  <a:endParaRPr lang="de-DE" sz="1200" dirty="0"/>
                </a:p>
              </p:txBody>
            </p:sp>
          </p:grpSp>
          <p:grpSp>
            <p:nvGrpSpPr>
              <p:cNvPr id="20" name="Gruppieren 19"/>
              <p:cNvGrpSpPr/>
              <p:nvPr/>
            </p:nvGrpSpPr>
            <p:grpSpPr>
              <a:xfrm>
                <a:off x="3770507" y="4005064"/>
                <a:ext cx="1080000" cy="676184"/>
                <a:chOff x="1348970" y="4056090"/>
                <a:chExt cx="1208781" cy="1064262"/>
              </a:xfrm>
            </p:grpSpPr>
            <p:sp>
              <p:nvSpPr>
                <p:cNvPr id="33" name="Abgerundetes Rechteck 32"/>
                <p:cNvSpPr/>
                <p:nvPr/>
              </p:nvSpPr>
              <p:spPr>
                <a:xfrm>
                  <a:off x="1348970" y="4056090"/>
                  <a:ext cx="1208781" cy="1064262"/>
                </a:xfrm>
                <a:prstGeom prst="roundRect">
                  <a:avLst>
                    <a:gd name="adj" fmla="val 678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/>
                </a:p>
              </p:txBody>
            </p:sp>
            <p:sp>
              <p:nvSpPr>
                <p:cNvPr id="34" name="Textfeld 33"/>
                <p:cNvSpPr txBox="1"/>
                <p:nvPr/>
              </p:nvSpPr>
              <p:spPr>
                <a:xfrm>
                  <a:off x="1403648" y="4324201"/>
                  <a:ext cx="1090701" cy="643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Data</a:t>
                  </a:r>
                </a:p>
              </p:txBody>
            </p:sp>
          </p:grpSp>
          <p:grpSp>
            <p:nvGrpSpPr>
              <p:cNvPr id="21" name="Gruppieren 20"/>
              <p:cNvGrpSpPr/>
              <p:nvPr/>
            </p:nvGrpSpPr>
            <p:grpSpPr>
              <a:xfrm>
                <a:off x="3160417" y="2881506"/>
                <a:ext cx="1638746" cy="953451"/>
                <a:chOff x="1348970" y="4047186"/>
                <a:chExt cx="1208781" cy="1127470"/>
              </a:xfrm>
            </p:grpSpPr>
            <p:sp>
              <p:nvSpPr>
                <p:cNvPr id="31" name="Abgerundetes Rechteck 30"/>
                <p:cNvSpPr/>
                <p:nvPr/>
              </p:nvSpPr>
              <p:spPr>
                <a:xfrm>
                  <a:off x="1348970" y="4056090"/>
                  <a:ext cx="1208781" cy="1064262"/>
                </a:xfrm>
                <a:prstGeom prst="roundRect">
                  <a:avLst>
                    <a:gd name="adj" fmla="val 678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/>
                </a:p>
              </p:txBody>
            </p:sp>
            <p:sp>
              <p:nvSpPr>
                <p:cNvPr id="32" name="Textfeld 31"/>
                <p:cNvSpPr txBox="1"/>
                <p:nvPr/>
              </p:nvSpPr>
              <p:spPr>
                <a:xfrm>
                  <a:off x="1373138" y="4047186"/>
                  <a:ext cx="1169371" cy="1127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Consistency</a:t>
                  </a:r>
                  <a:r>
                    <a:rPr lang="en-US" sz="1200" dirty="0" smtClean="0"/>
                    <a:t> </a:t>
                  </a:r>
                  <a:br>
                    <a:rPr lang="en-US" sz="1200" dirty="0" smtClean="0"/>
                  </a:br>
                  <a:r>
                    <a:rPr lang="en-US" sz="1200" dirty="0" smtClean="0"/>
                    <a:t>between sub-temporal files</a:t>
                  </a:r>
                </a:p>
              </p:txBody>
            </p:sp>
          </p:grpSp>
          <p:grpSp>
            <p:nvGrpSpPr>
              <p:cNvPr id="22" name="Gruppieren 21"/>
              <p:cNvGrpSpPr/>
              <p:nvPr/>
            </p:nvGrpSpPr>
            <p:grpSpPr>
              <a:xfrm>
                <a:off x="971600" y="4014589"/>
                <a:ext cx="1080000" cy="660823"/>
                <a:chOff x="1348970" y="4056090"/>
                <a:chExt cx="1208781" cy="1064262"/>
              </a:xfrm>
            </p:grpSpPr>
            <p:sp>
              <p:nvSpPr>
                <p:cNvPr id="29" name="Abgerundetes Rechteck 28"/>
                <p:cNvSpPr/>
                <p:nvPr/>
              </p:nvSpPr>
              <p:spPr>
                <a:xfrm>
                  <a:off x="1348970" y="4056090"/>
                  <a:ext cx="1208781" cy="1064262"/>
                </a:xfrm>
                <a:prstGeom prst="roundRect">
                  <a:avLst>
                    <a:gd name="adj" fmla="val 678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/>
                </a:p>
              </p:txBody>
            </p:sp>
            <p:sp>
              <p:nvSpPr>
                <p:cNvPr id="30" name="Textfeld 29"/>
                <p:cNvSpPr txBox="1"/>
                <p:nvPr/>
              </p:nvSpPr>
              <p:spPr>
                <a:xfrm>
                  <a:off x="1403648" y="4318709"/>
                  <a:ext cx="1090701" cy="658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DRS</a:t>
                  </a:r>
                  <a:r>
                    <a:rPr lang="en-US" sz="1200" dirty="0" smtClean="0"/>
                    <a:t> </a:t>
                  </a:r>
                  <a:r>
                    <a:rPr lang="en-US" sz="1200" b="1" dirty="0" smtClean="0"/>
                    <a:t>CV</a:t>
                  </a:r>
                  <a:r>
                    <a:rPr lang="en-US" sz="1200" dirty="0" smtClean="0"/>
                    <a:t> </a:t>
                  </a:r>
                  <a:endParaRPr lang="de-DE" sz="1200" dirty="0"/>
                </a:p>
              </p:txBody>
            </p:sp>
          </p:grpSp>
          <p:grpSp>
            <p:nvGrpSpPr>
              <p:cNvPr id="23" name="Gruppieren 22"/>
              <p:cNvGrpSpPr/>
              <p:nvPr/>
            </p:nvGrpSpPr>
            <p:grpSpPr>
              <a:xfrm>
                <a:off x="875209" y="4856408"/>
                <a:ext cx="2616671" cy="695528"/>
                <a:chOff x="1301589" y="4056090"/>
                <a:chExt cx="1286949" cy="1120155"/>
              </a:xfrm>
            </p:grpSpPr>
            <p:sp>
              <p:nvSpPr>
                <p:cNvPr id="27" name="Abgerundetes Rechteck 26"/>
                <p:cNvSpPr/>
                <p:nvPr/>
              </p:nvSpPr>
              <p:spPr>
                <a:xfrm>
                  <a:off x="1348970" y="4056090"/>
                  <a:ext cx="1208781" cy="1064262"/>
                </a:xfrm>
                <a:prstGeom prst="roundRect">
                  <a:avLst>
                    <a:gd name="adj" fmla="val 678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/>
                </a:p>
              </p:txBody>
            </p:sp>
            <p:sp>
              <p:nvSpPr>
                <p:cNvPr id="28" name="Textfeld 27"/>
                <p:cNvSpPr txBox="1"/>
                <p:nvPr/>
              </p:nvSpPr>
              <p:spPr>
                <a:xfrm>
                  <a:off x="1301589" y="4079430"/>
                  <a:ext cx="1286949" cy="1096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Variable Requirements</a:t>
                  </a:r>
                  <a:br>
                    <a:rPr lang="en-US" sz="1200" b="1" dirty="0" smtClean="0"/>
                  </a:br>
                  <a:r>
                    <a:rPr lang="en-US" sz="1200" dirty="0" smtClean="0"/>
                    <a:t>(CMOR)</a:t>
                  </a:r>
                  <a:endParaRPr lang="de-DE" sz="1200" dirty="0"/>
                </a:p>
              </p:txBody>
            </p:sp>
          </p:grpSp>
          <p:grpSp>
            <p:nvGrpSpPr>
              <p:cNvPr id="24" name="Gruppieren 23"/>
              <p:cNvGrpSpPr/>
              <p:nvPr/>
            </p:nvGrpSpPr>
            <p:grpSpPr>
              <a:xfrm>
                <a:off x="2339872" y="4014595"/>
                <a:ext cx="1080000" cy="693096"/>
                <a:chOff x="1348970" y="4056090"/>
                <a:chExt cx="1208781" cy="1112428"/>
              </a:xfrm>
            </p:grpSpPr>
            <p:sp>
              <p:nvSpPr>
                <p:cNvPr id="25" name="Abgerundetes Rechteck 24"/>
                <p:cNvSpPr/>
                <p:nvPr/>
              </p:nvSpPr>
              <p:spPr>
                <a:xfrm>
                  <a:off x="1348970" y="4056090"/>
                  <a:ext cx="1208781" cy="1064262"/>
                </a:xfrm>
                <a:prstGeom prst="roundRect">
                  <a:avLst>
                    <a:gd name="adj" fmla="val 678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200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403648" y="4075446"/>
                  <a:ext cx="1090701" cy="10930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Project</a:t>
                  </a:r>
                </a:p>
                <a:p>
                  <a:pPr algn="ctr"/>
                  <a:r>
                    <a:rPr lang="en-US" sz="1200" b="1" dirty="0" smtClean="0"/>
                    <a:t>Rules</a:t>
                  </a:r>
                  <a:r>
                    <a:rPr lang="en-US" sz="1200" dirty="0" smtClean="0"/>
                    <a:t> </a:t>
                  </a:r>
                  <a:endParaRPr lang="de-DE" sz="1200" dirty="0"/>
                </a:p>
              </p:txBody>
            </p:sp>
          </p:grpSp>
        </p:grpSp>
      </p:grpSp>
      <p:sp>
        <p:nvSpPr>
          <p:cNvPr id="63" name="Textfeld 62"/>
          <p:cNvSpPr txBox="1"/>
          <p:nvPr/>
        </p:nvSpPr>
        <p:spPr>
          <a:xfrm>
            <a:off x="60649" y="2999041"/>
            <a:ext cx="4439343" cy="19150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tIns="468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CF Conventions Check</a:t>
            </a:r>
            <a:endParaRPr lang="en-US" dirty="0" smtClean="0"/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Versions: 1.4 - 1.6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8-9 Chapters of rules</a:t>
            </a:r>
          </a:p>
          <a:p>
            <a:pPr marL="72000" indent="-108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table based </a:t>
            </a:r>
            <a:r>
              <a:rPr lang="en-US" dirty="0" err="1" smtClean="0"/>
              <a:t>config</a:t>
            </a:r>
            <a:r>
              <a:rPr lang="en-US" dirty="0" smtClean="0"/>
              <a:t>  (area-type, </a:t>
            </a:r>
            <a:r>
              <a:rPr lang="en-US" dirty="0" err="1" smtClean="0"/>
              <a:t>cf</a:t>
            </a:r>
            <a:r>
              <a:rPr lang="en-US" dirty="0" smtClean="0"/>
              <a:t>-standard-name, stand-region-name, ..)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90938" y="5013176"/>
            <a:ext cx="90530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smtClean="0"/>
              <a:t>Source </a:t>
            </a:r>
            <a:r>
              <a:rPr lang="de-DE" b="1" dirty="0" err="1" smtClean="0"/>
              <a:t>code</a:t>
            </a:r>
            <a:r>
              <a:rPr lang="de-DE" b="1" dirty="0" smtClean="0"/>
              <a:t>:</a:t>
            </a:r>
            <a:r>
              <a:rPr lang="de-DE" b="1" u="sng" dirty="0" smtClean="0">
                <a:solidFill>
                  <a:srgbClr val="0A3CB4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u="sng" dirty="0" smtClean="0">
                <a:solidFill>
                  <a:srgbClr val="0A3CB4"/>
                </a:solidFill>
                <a:ea typeface="Tahoma" pitchFamily="34" charset="0"/>
                <a:cs typeface="Tahoma" pitchFamily="34" charset="0"/>
              </a:rPr>
              <a:t>https</a:t>
            </a:r>
            <a:r>
              <a:rPr lang="de-DE" u="sng" dirty="0">
                <a:solidFill>
                  <a:srgbClr val="0A3CB4"/>
                </a:solidFill>
                <a:ea typeface="Tahoma" pitchFamily="34" charset="0"/>
                <a:cs typeface="Tahoma" pitchFamily="34" charset="0"/>
              </a:rPr>
              <a:t>://</a:t>
            </a:r>
            <a:r>
              <a:rPr lang="de-DE" u="sng" dirty="0" smtClean="0">
                <a:solidFill>
                  <a:srgbClr val="0A3CB4"/>
                </a:solidFill>
                <a:ea typeface="Tahoma" pitchFamily="34" charset="0"/>
                <a:cs typeface="Tahoma" pitchFamily="34" charset="0"/>
              </a:rPr>
              <a:t>github.com/h-dh/QA-DKRZ</a:t>
            </a: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err="1" smtClean="0"/>
              <a:t>Pre-packaged</a:t>
            </a:r>
            <a:r>
              <a:rPr lang="de-DE" b="1" dirty="0" smtClean="0"/>
              <a:t> </a:t>
            </a:r>
            <a:r>
              <a:rPr lang="de-DE" b="1" dirty="0" err="1" smtClean="0"/>
              <a:t>versions</a:t>
            </a:r>
            <a:r>
              <a:rPr lang="de-DE" b="1" dirty="0" smtClean="0"/>
              <a:t>:</a:t>
            </a:r>
            <a:r>
              <a:rPr lang="de-DE" dirty="0" smtClean="0"/>
              <a:t>  </a:t>
            </a:r>
            <a:r>
              <a:rPr lang="de-DE" dirty="0" err="1">
                <a:ea typeface="Tahoma" pitchFamily="34" charset="0"/>
                <a:cs typeface="Tahoma" pitchFamily="34" charset="0"/>
              </a:rPr>
              <a:t>c</a:t>
            </a:r>
            <a:r>
              <a:rPr lang="de-DE" dirty="0" err="1" smtClean="0">
                <a:ea typeface="Tahoma" pitchFamily="34" charset="0"/>
                <a:cs typeface="Tahoma" pitchFamily="34" charset="0"/>
              </a:rPr>
              <a:t>onda</a:t>
            </a:r>
            <a:r>
              <a:rPr lang="de-DE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ea typeface="Tahoma" pitchFamily="34" charset="0"/>
                <a:cs typeface="Tahoma" pitchFamily="34" charset="0"/>
              </a:rPr>
              <a:t>based</a:t>
            </a:r>
            <a:r>
              <a:rPr lang="de-DE" dirty="0" smtClean="0">
                <a:ea typeface="Tahoma" pitchFamily="34" charset="0"/>
                <a:cs typeface="Tahoma" pitchFamily="34" charset="0"/>
              </a:rPr>
              <a:t>,  </a:t>
            </a:r>
            <a:r>
              <a:rPr lang="de-DE" dirty="0" err="1" smtClean="0">
                <a:ea typeface="Tahoma" pitchFamily="34" charset="0"/>
                <a:cs typeface="Tahoma" pitchFamily="34" charset="0"/>
              </a:rPr>
              <a:t>docker</a:t>
            </a:r>
            <a:r>
              <a:rPr lang="de-DE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ea typeface="Tahoma" pitchFamily="34" charset="0"/>
                <a:cs typeface="Tahoma" pitchFamily="34" charset="0"/>
              </a:rPr>
              <a:t>based</a:t>
            </a:r>
            <a:endParaRPr lang="de-DE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 dirty="0" err="1" smtClean="0"/>
              <a:t>Documentation</a:t>
            </a:r>
            <a:r>
              <a:rPr lang="de-DE" b="1" dirty="0" smtClean="0"/>
              <a:t>: </a:t>
            </a:r>
            <a:r>
              <a:rPr lang="de-DE" u="sng" dirty="0">
                <a:solidFill>
                  <a:srgbClr val="0A3CB4"/>
                </a:solidFill>
                <a:ea typeface="Tahoma" pitchFamily="34" charset="0"/>
                <a:cs typeface="Tahoma" pitchFamily="34" charset="0"/>
              </a:rPr>
              <a:t>http://</a:t>
            </a:r>
            <a:r>
              <a:rPr lang="de-DE" u="sng" dirty="0" smtClean="0">
                <a:solidFill>
                  <a:srgbClr val="0A3CB4"/>
                </a:solidFill>
                <a:ea typeface="Tahoma" pitchFamily="34" charset="0"/>
                <a:cs typeface="Tahoma" pitchFamily="34" charset="0"/>
              </a:rPr>
              <a:t>qa-dkrz.readthedocs.org/en/latest/qa-user-manual.html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109396" y="1027462"/>
            <a:ext cx="432071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Completely</a:t>
            </a:r>
            <a:r>
              <a:rPr lang="de-DE" sz="2200" dirty="0"/>
              <a:t> </a:t>
            </a:r>
            <a:r>
              <a:rPr lang="de-DE" sz="2200" dirty="0" err="1"/>
              <a:t>re-structured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modularized</a:t>
            </a:r>
            <a:r>
              <a:rPr lang="de-DE" sz="2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Flexible </a:t>
            </a:r>
            <a:r>
              <a:rPr lang="de-DE" dirty="0" err="1"/>
              <a:t>configuration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CORDEX – will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smtClean="0"/>
              <a:t>CMIP6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Separate cf-</a:t>
            </a:r>
            <a:r>
              <a:rPr lang="de-DE" dirty="0" err="1"/>
              <a:t>checker</a:t>
            </a:r>
            <a:r>
              <a:rPr lang="de-DE" dirty="0"/>
              <a:t> </a:t>
            </a:r>
            <a:r>
              <a:rPr lang="de-DE" dirty="0" err="1" smtClean="0"/>
              <a:t>module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48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National MIP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r>
              <a:rPr lang="de-DE" dirty="0" smtClean="0"/>
              <a:t> /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177" y="873588"/>
            <a:ext cx="8896319" cy="3347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/>
              <a:t>„Ad hoc“ </a:t>
            </a:r>
            <a:r>
              <a:rPr lang="de-DE" sz="2400" b="1" dirty="0" err="1" smtClean="0"/>
              <a:t>approach</a:t>
            </a:r>
            <a:r>
              <a:rPr lang="de-DE" sz="2400" b="1" dirty="0" smtClean="0"/>
              <a:t> </a:t>
            </a:r>
            <a:r>
              <a:rPr lang="de-DE" sz="2400" b="1" dirty="0" smtClean="0">
                <a:sym typeface="Wingdings" panose="05000000000000000000" pitchFamily="2" charset="2"/>
              </a:rPr>
              <a:t> transparent </a:t>
            </a:r>
            <a:r>
              <a:rPr lang="de-DE" sz="2400" b="1" dirty="0" err="1" smtClean="0">
                <a:sym typeface="Wingdings" panose="05000000000000000000" pitchFamily="2" charset="2"/>
              </a:rPr>
              <a:t>solution</a:t>
            </a:r>
            <a:r>
              <a:rPr lang="de-DE" sz="2400" b="1" dirty="0" smtClean="0"/>
              <a:t>: </a:t>
            </a:r>
          </a:p>
          <a:p>
            <a:r>
              <a:rPr lang="de-DE" sz="2000" dirty="0" smtClean="0"/>
              <a:t>Data </a:t>
            </a:r>
            <a:r>
              <a:rPr lang="de-DE" sz="2000" dirty="0" err="1" smtClean="0"/>
              <a:t>needed</a:t>
            </a:r>
            <a:r>
              <a:rPr lang="de-DE" sz="2000" dirty="0" smtClean="0"/>
              <a:t> </a:t>
            </a: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dirty="0" err="1" smtClean="0">
                <a:sym typeface="Wingdings" panose="05000000000000000000" pitchFamily="2" charset="2"/>
              </a:rPr>
              <a:t>help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desk</a:t>
            </a:r>
            <a:r>
              <a:rPr lang="de-DE" sz="2000" dirty="0" smtClean="0">
                <a:sym typeface="Wingdings" panose="05000000000000000000" pitchFamily="2" charset="2"/>
              </a:rPr>
              <a:t>  </a:t>
            </a:r>
            <a:r>
              <a:rPr lang="de-DE" sz="2000" dirty="0" err="1" smtClean="0">
                <a:sym typeface="Wingdings" panose="05000000000000000000" pitchFamily="2" charset="2"/>
              </a:rPr>
              <a:t>data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manager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</a:p>
          <a:p>
            <a:r>
              <a:rPr lang="de-DE" sz="2000" dirty="0" smtClean="0"/>
              <a:t>RO </a:t>
            </a:r>
            <a:r>
              <a:rPr lang="de-DE" sz="2000" dirty="0" err="1" smtClean="0"/>
              <a:t>mounted</a:t>
            </a:r>
            <a:r>
              <a:rPr lang="de-DE" sz="2000" dirty="0" smtClean="0"/>
              <a:t> on HPC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analysis</a:t>
            </a:r>
            <a:r>
              <a:rPr lang="de-DE" sz="2000" dirty="0" smtClean="0"/>
              <a:t> </a:t>
            </a:r>
            <a:r>
              <a:rPr lang="de-DE" sz="2000" dirty="0" err="1" smtClean="0"/>
              <a:t>nodes</a:t>
            </a:r>
            <a:endParaRPr lang="de-DE" sz="2000" dirty="0" smtClean="0"/>
          </a:p>
          <a:p>
            <a:r>
              <a:rPr lang="de-DE" sz="2000" dirty="0" smtClean="0"/>
              <a:t>Support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analysis</a:t>
            </a:r>
            <a:r>
              <a:rPr lang="de-DE" sz="2000" dirty="0" smtClean="0"/>
              <a:t> VM </a:t>
            </a:r>
            <a:r>
              <a:rPr lang="de-DE" sz="2000" dirty="0" err="1" smtClean="0"/>
              <a:t>deployment</a:t>
            </a:r>
            <a:r>
              <a:rPr lang="de-DE" sz="2000" dirty="0" smtClean="0"/>
              <a:t> </a:t>
            </a:r>
          </a:p>
          <a:p>
            <a:r>
              <a:rPr lang="de-DE" sz="2000" dirty="0" smtClean="0"/>
              <a:t>Support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tool</a:t>
            </a:r>
            <a:r>
              <a:rPr lang="de-DE" sz="2000" dirty="0" smtClean="0"/>
              <a:t> </a:t>
            </a:r>
            <a:r>
              <a:rPr lang="de-DE" sz="2000" dirty="0" err="1" smtClean="0"/>
              <a:t>dependency</a:t>
            </a:r>
            <a:r>
              <a:rPr lang="de-DE" sz="2000" dirty="0" smtClean="0"/>
              <a:t> </a:t>
            </a:r>
            <a:r>
              <a:rPr lang="de-DE" sz="2000" dirty="0" err="1" smtClean="0"/>
              <a:t>management</a:t>
            </a:r>
            <a:r>
              <a:rPr lang="de-DE" sz="2000" dirty="0" smtClean="0"/>
              <a:t> (</a:t>
            </a:r>
            <a:r>
              <a:rPr lang="de-DE" sz="2000" dirty="0" err="1" smtClean="0"/>
              <a:t>install</a:t>
            </a:r>
            <a:r>
              <a:rPr lang="de-DE" sz="2000" dirty="0" smtClean="0"/>
              <a:t> </a:t>
            </a:r>
            <a:r>
              <a:rPr lang="de-DE" sz="2000" dirty="0" err="1" smtClean="0"/>
              <a:t>recipes</a:t>
            </a:r>
            <a:r>
              <a:rPr lang="de-DE" sz="2000" dirty="0" smtClean="0"/>
              <a:t>, </a:t>
            </a:r>
            <a:r>
              <a:rPr lang="de-DE" sz="2000" dirty="0" err="1" smtClean="0"/>
              <a:t>conda</a:t>
            </a:r>
            <a:r>
              <a:rPr lang="de-DE" sz="2000" dirty="0" smtClean="0"/>
              <a:t>, </a:t>
            </a:r>
            <a:r>
              <a:rPr lang="de-DE" sz="2000" dirty="0" err="1" smtClean="0"/>
              <a:t>docker</a:t>
            </a:r>
            <a:r>
              <a:rPr lang="de-DE" sz="2000" dirty="0" smtClean="0"/>
              <a:t>) </a:t>
            </a:r>
          </a:p>
          <a:p>
            <a:r>
              <a:rPr lang="de-DE" sz="2000" dirty="0" smtClean="0"/>
              <a:t>WPS </a:t>
            </a:r>
            <a:r>
              <a:rPr lang="de-DE" sz="2000" dirty="0" err="1" smtClean="0"/>
              <a:t>framework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support</a:t>
            </a:r>
            <a:r>
              <a:rPr lang="de-DE" sz="2000" dirty="0" smtClean="0"/>
              <a:t> web </a:t>
            </a:r>
            <a:r>
              <a:rPr lang="de-DE" sz="2000" dirty="0" err="1" smtClean="0"/>
              <a:t>service</a:t>
            </a:r>
            <a:r>
              <a:rPr lang="de-DE" sz="2000" dirty="0" smtClean="0"/>
              <a:t> </a:t>
            </a:r>
            <a:r>
              <a:rPr lang="de-DE" sz="2000" dirty="0" err="1" smtClean="0"/>
              <a:t>deployments</a:t>
            </a:r>
            <a:endParaRPr lang="de-DE" sz="2000" dirty="0" smtClean="0"/>
          </a:p>
          <a:p>
            <a:pPr lvl="1"/>
            <a:r>
              <a:rPr lang="de-DE" sz="1600" dirty="0" err="1" smtClean="0"/>
              <a:t>Birdhouse</a:t>
            </a:r>
            <a:r>
              <a:rPr lang="de-DE" sz="1600" dirty="0"/>
              <a:t> (</a:t>
            </a:r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github.com/bird-house</a:t>
            </a:r>
            <a:r>
              <a:rPr lang="de-DE" sz="1600" dirty="0" smtClean="0"/>
              <a:t> )</a:t>
            </a:r>
          </a:p>
          <a:p>
            <a:pPr lvl="1"/>
            <a:r>
              <a:rPr lang="de-DE" sz="1600" dirty="0" err="1"/>
              <a:t>c</a:t>
            </a:r>
            <a:r>
              <a:rPr lang="de-DE" sz="1600" dirty="0" err="1" smtClean="0"/>
              <a:t>onda</a:t>
            </a:r>
            <a:r>
              <a:rPr lang="de-DE" sz="1600" dirty="0" smtClean="0"/>
              <a:t>/</a:t>
            </a:r>
            <a:r>
              <a:rPr lang="de-DE" sz="1600" dirty="0" err="1" smtClean="0"/>
              <a:t>docker</a:t>
            </a:r>
            <a:r>
              <a:rPr lang="de-DE" sz="1600" dirty="0" smtClean="0"/>
              <a:t> </a:t>
            </a:r>
            <a:r>
              <a:rPr lang="de-DE" sz="1600" dirty="0" err="1" smtClean="0"/>
              <a:t>support</a:t>
            </a:r>
            <a:endParaRPr lang="de-DE" sz="1600" dirty="0" smtClean="0"/>
          </a:p>
          <a:p>
            <a:pPr lvl="1"/>
            <a:r>
              <a:rPr lang="de-DE" sz="1600" dirty="0" smtClean="0"/>
              <a:t>Support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home</a:t>
            </a:r>
            <a:r>
              <a:rPr lang="de-DE" sz="1600" dirty="0" smtClean="0"/>
              <a:t> </a:t>
            </a:r>
            <a:r>
              <a:rPr lang="de-DE" sz="1600" dirty="0" err="1" smtClean="0"/>
              <a:t>institution</a:t>
            </a:r>
            <a:r>
              <a:rPr lang="de-DE" sz="1600" dirty="0" smtClean="0"/>
              <a:t> (test-) </a:t>
            </a:r>
            <a:r>
              <a:rPr lang="de-DE" sz="1600" dirty="0" err="1" smtClean="0"/>
              <a:t>deployments</a:t>
            </a:r>
            <a:endParaRPr lang="de-DE" sz="16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08.12.2015</a:t>
            </a:fld>
            <a:endParaRPr lang="en-US" dirty="0"/>
          </a:p>
        </p:txBody>
      </p:sp>
      <p:sp>
        <p:nvSpPr>
          <p:cNvPr id="6" name="Wolke 5"/>
          <p:cNvSpPr/>
          <p:nvPr/>
        </p:nvSpPr>
        <p:spPr>
          <a:xfrm>
            <a:off x="140177" y="5317845"/>
            <a:ext cx="1440160" cy="113273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ESGF 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6" idx="0"/>
            <a:endCxn id="9" idx="2"/>
          </p:cNvCxnSpPr>
          <p:nvPr/>
        </p:nvCxnSpPr>
        <p:spPr>
          <a:xfrm>
            <a:off x="1579137" y="5884214"/>
            <a:ext cx="1458868" cy="1960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669853" y="508404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</a:t>
            </a:r>
            <a:r>
              <a:rPr lang="de-DE" dirty="0" err="1" smtClean="0"/>
              <a:t>eplication</a:t>
            </a:r>
            <a:endParaRPr lang="de-DE" dirty="0" smtClean="0"/>
          </a:p>
          <a:p>
            <a:r>
              <a:rPr lang="de-DE" dirty="0" err="1" smtClean="0"/>
              <a:t>versioning</a:t>
            </a:r>
            <a:endParaRPr lang="de-DE" dirty="0"/>
          </a:p>
        </p:txBody>
      </p:sp>
      <p:sp>
        <p:nvSpPr>
          <p:cNvPr id="9" name="Zylinder 8"/>
          <p:cNvSpPr/>
          <p:nvPr/>
        </p:nvSpPr>
        <p:spPr>
          <a:xfrm>
            <a:off x="3038005" y="5328854"/>
            <a:ext cx="1946334" cy="114993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National </a:t>
            </a:r>
            <a:r>
              <a:rPr lang="de-DE" sz="1200" dirty="0" err="1" smtClean="0"/>
              <a:t>climate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node</a:t>
            </a:r>
            <a:r>
              <a:rPr lang="de-DE" sz="1200" dirty="0" smtClean="0"/>
              <a:t> (MIP </a:t>
            </a:r>
            <a:r>
              <a:rPr lang="de-DE" sz="1200" dirty="0" err="1" smtClean="0"/>
              <a:t>cache</a:t>
            </a:r>
            <a:r>
              <a:rPr lang="de-DE" sz="1200" dirty="0" smtClean="0"/>
              <a:t> )</a:t>
            </a:r>
          </a:p>
          <a:p>
            <a:pPr algn="ctr"/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3048147" y="4834028"/>
            <a:ext cx="1335562" cy="565825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Data </a:t>
            </a:r>
            <a:r>
              <a:rPr lang="de-DE" sz="1600" dirty="0" err="1" smtClean="0"/>
              <a:t>near</a:t>
            </a:r>
            <a:endParaRPr lang="de-DE" sz="1600" dirty="0" smtClean="0"/>
          </a:p>
          <a:p>
            <a:pPr algn="ctr"/>
            <a:r>
              <a:rPr lang="de-DE" sz="1600" dirty="0" err="1" smtClean="0"/>
              <a:t>processing</a:t>
            </a:r>
            <a:endParaRPr lang="de-DE" sz="1600" dirty="0" smtClean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4860032" y="4925220"/>
            <a:ext cx="1" cy="481992"/>
          </a:xfrm>
          <a:prstGeom prst="straightConnector1">
            <a:avLst/>
          </a:prstGeom>
          <a:ln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3494368" y="4551115"/>
            <a:ext cx="877530" cy="282913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WPS</a:t>
            </a:r>
            <a:endParaRPr lang="de-DE" sz="10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2304311" y="6263513"/>
            <a:ext cx="733694" cy="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580337" y="6096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ingest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0437" y="1340768"/>
            <a:ext cx="7826543" cy="295232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Stable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/</a:t>
            </a:r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 !?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08.12.2015</a:t>
            </a:fld>
            <a:endParaRPr lang="en-US" dirty="0"/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442CE7-75D8-4B0E-B235-EC8EE16A1F7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4"/>
          <p:cNvSpPr txBox="1">
            <a:spLocks/>
          </p:cNvSpPr>
          <p:nvPr/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100" kern="12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EE2753-C21E-46CB-9F8B-EB28DF58147F}" type="datetime1">
              <a:rPr lang="de-DE" smtClean="0"/>
              <a:pPr/>
              <a:t>08.12.2015</a:t>
            </a:fld>
            <a:endParaRPr lang="en-US" dirty="0"/>
          </a:p>
        </p:txBody>
      </p:sp>
      <p:sp>
        <p:nvSpPr>
          <p:cNvPr id="8" name="Zylinder 7"/>
          <p:cNvSpPr/>
          <p:nvPr/>
        </p:nvSpPr>
        <p:spPr>
          <a:xfrm>
            <a:off x="7060501" y="5989108"/>
            <a:ext cx="1206997" cy="5488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ontainer</a:t>
            </a:r>
            <a:endParaRPr lang="de-DE" sz="1200" dirty="0" smtClean="0"/>
          </a:p>
          <a:p>
            <a:pPr algn="ctr"/>
            <a:r>
              <a:rPr lang="de-DE" sz="1200" dirty="0" err="1" smtClean="0"/>
              <a:t>cache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7056194" y="5346048"/>
            <a:ext cx="1206997" cy="43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ontainer</a:t>
            </a:r>
            <a:endParaRPr lang="de-DE" sz="1200" dirty="0" smtClean="0"/>
          </a:p>
          <a:p>
            <a:pPr algn="ctr"/>
            <a:r>
              <a:rPr lang="de-DE" sz="1200" dirty="0" err="1" smtClean="0"/>
              <a:t>server</a:t>
            </a:r>
            <a:endParaRPr lang="de-DE" sz="1200" dirty="0"/>
          </a:p>
        </p:txBody>
      </p:sp>
      <p:sp>
        <p:nvSpPr>
          <p:cNvPr id="10" name="Zylinder 9"/>
          <p:cNvSpPr/>
          <p:nvPr/>
        </p:nvSpPr>
        <p:spPr>
          <a:xfrm>
            <a:off x="5860334" y="5328854"/>
            <a:ext cx="777911" cy="46766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CERA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smtClean="0"/>
              <a:t>Oracle)</a:t>
            </a:r>
            <a:endParaRPr lang="de-DE" sz="1200" dirty="0"/>
          </a:p>
        </p:txBody>
      </p:sp>
      <p:sp>
        <p:nvSpPr>
          <p:cNvPr id="11" name="Flussdiagramm: Datenträger mit sequenziellem Zugriff 10"/>
          <p:cNvSpPr/>
          <p:nvPr/>
        </p:nvSpPr>
        <p:spPr>
          <a:xfrm>
            <a:off x="5758143" y="6048241"/>
            <a:ext cx="990910" cy="430546"/>
          </a:xfrm>
          <a:prstGeom prst="flowChartMagneticTap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LTA</a:t>
            </a:r>
          </a:p>
          <a:p>
            <a:pPr algn="ctr"/>
            <a:r>
              <a:rPr lang="de-DE" sz="1200" dirty="0" smtClean="0"/>
              <a:t>(HPSS)</a:t>
            </a:r>
            <a:endParaRPr lang="de-DE" sz="1200" dirty="0"/>
          </a:p>
        </p:txBody>
      </p:sp>
      <p:cxnSp>
        <p:nvCxnSpPr>
          <p:cNvPr id="12" name="Gerade Verbindung 11"/>
          <p:cNvCxnSpPr>
            <a:stCxn id="9" idx="2"/>
            <a:endCxn id="8" idx="1"/>
          </p:cNvCxnSpPr>
          <p:nvPr/>
        </p:nvCxnSpPr>
        <p:spPr>
          <a:xfrm>
            <a:off x="7659692" y="5779322"/>
            <a:ext cx="4308" cy="2097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endCxn id="9" idx="0"/>
          </p:cNvCxnSpPr>
          <p:nvPr/>
        </p:nvCxnSpPr>
        <p:spPr>
          <a:xfrm flipH="1">
            <a:off x="7659693" y="5114792"/>
            <a:ext cx="4306" cy="2312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11" idx="3"/>
            <a:endCxn id="8" idx="2"/>
          </p:cNvCxnSpPr>
          <p:nvPr/>
        </p:nvCxnSpPr>
        <p:spPr>
          <a:xfrm>
            <a:off x="6749053" y="6263514"/>
            <a:ext cx="311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6346195" y="5114792"/>
            <a:ext cx="0" cy="231256"/>
          </a:xfrm>
          <a:prstGeom prst="straightConnector1">
            <a:avLst/>
          </a:prstGeom>
          <a:ln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4"/>
            <a:endCxn id="9" idx="1"/>
          </p:cNvCxnSpPr>
          <p:nvPr/>
        </p:nvCxnSpPr>
        <p:spPr>
          <a:xfrm>
            <a:off x="6638244" y="5562685"/>
            <a:ext cx="417949" cy="0"/>
          </a:xfrm>
          <a:prstGeom prst="straightConnector1">
            <a:avLst/>
          </a:prstGeom>
          <a:ln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Alternativer Prozess 16"/>
          <p:cNvSpPr/>
          <p:nvPr/>
        </p:nvSpPr>
        <p:spPr>
          <a:xfrm>
            <a:off x="7236296" y="4617565"/>
            <a:ext cx="1635079" cy="27511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CERA Portal / ..</a:t>
            </a:r>
          </a:p>
        </p:txBody>
      </p:sp>
      <p:sp>
        <p:nvSpPr>
          <p:cNvPr id="18" name="Wolke 17"/>
          <p:cNvSpPr/>
          <p:nvPr/>
        </p:nvSpPr>
        <p:spPr>
          <a:xfrm>
            <a:off x="140177" y="5317845"/>
            <a:ext cx="1440160" cy="1132738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ESGF 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4984339" y="5437362"/>
            <a:ext cx="860850" cy="8937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QA</a:t>
            </a:r>
          </a:p>
          <a:p>
            <a:pPr algn="ctr"/>
            <a:r>
              <a:rPr lang="de-DE" sz="1400" dirty="0" smtClean="0"/>
              <a:t>DOI</a:t>
            </a:r>
          </a:p>
          <a:p>
            <a:pPr algn="ctr"/>
            <a:r>
              <a:rPr lang="de-DE" sz="1400" dirty="0" err="1" smtClean="0"/>
              <a:t>Process</a:t>
            </a:r>
            <a:endParaRPr lang="de-DE" sz="1400" dirty="0" smtClean="0"/>
          </a:p>
        </p:txBody>
      </p:sp>
      <p:cxnSp>
        <p:nvCxnSpPr>
          <p:cNvPr id="20" name="Gerade Verbindung mit Pfeil 19"/>
          <p:cNvCxnSpPr>
            <a:stCxn id="18" idx="0"/>
            <a:endCxn id="22" idx="2"/>
          </p:cNvCxnSpPr>
          <p:nvPr/>
        </p:nvCxnSpPr>
        <p:spPr>
          <a:xfrm>
            <a:off x="1579137" y="5884214"/>
            <a:ext cx="1458868" cy="1960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69853" y="508404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</a:t>
            </a:r>
            <a:r>
              <a:rPr lang="de-DE" dirty="0" err="1" smtClean="0"/>
              <a:t>eplication</a:t>
            </a:r>
            <a:endParaRPr lang="de-DE" dirty="0" smtClean="0"/>
          </a:p>
          <a:p>
            <a:r>
              <a:rPr lang="de-DE" dirty="0" err="1" smtClean="0"/>
              <a:t>versioning</a:t>
            </a:r>
            <a:endParaRPr lang="de-DE" dirty="0"/>
          </a:p>
        </p:txBody>
      </p:sp>
      <p:sp>
        <p:nvSpPr>
          <p:cNvPr id="22" name="Zylinder 21"/>
          <p:cNvSpPr/>
          <p:nvPr/>
        </p:nvSpPr>
        <p:spPr>
          <a:xfrm>
            <a:off x="3038005" y="5328854"/>
            <a:ext cx="1946334" cy="114993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National </a:t>
            </a:r>
            <a:r>
              <a:rPr lang="de-DE" sz="1200" dirty="0" err="1" smtClean="0"/>
              <a:t>climate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node</a:t>
            </a:r>
            <a:r>
              <a:rPr lang="de-DE" sz="1200" dirty="0" smtClean="0"/>
              <a:t> (MIP </a:t>
            </a:r>
            <a:r>
              <a:rPr lang="de-DE" sz="1200" dirty="0" err="1" smtClean="0"/>
              <a:t>cache</a:t>
            </a:r>
            <a:r>
              <a:rPr lang="de-DE" sz="1200" dirty="0" smtClean="0"/>
              <a:t> )</a:t>
            </a:r>
          </a:p>
          <a:p>
            <a:pPr algn="ctr"/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3048147" y="4834028"/>
            <a:ext cx="1335562" cy="565825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Data </a:t>
            </a:r>
            <a:r>
              <a:rPr lang="de-DE" sz="1600" dirty="0" err="1" smtClean="0"/>
              <a:t>near</a:t>
            </a:r>
            <a:endParaRPr lang="de-DE" sz="1600" dirty="0" smtClean="0"/>
          </a:p>
          <a:p>
            <a:pPr algn="ctr"/>
            <a:r>
              <a:rPr lang="de-DE" sz="1600" dirty="0" err="1" smtClean="0"/>
              <a:t>processing</a:t>
            </a:r>
            <a:endParaRPr lang="de-DE" sz="1600" dirty="0" smtClean="0"/>
          </a:p>
        </p:txBody>
      </p:sp>
      <p:sp>
        <p:nvSpPr>
          <p:cNvPr id="24" name="Rechteck 23"/>
          <p:cNvSpPr/>
          <p:nvPr/>
        </p:nvSpPr>
        <p:spPr>
          <a:xfrm>
            <a:off x="4772879" y="4609413"/>
            <a:ext cx="877530" cy="2829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ESGF</a:t>
            </a:r>
          </a:p>
          <a:p>
            <a:pPr algn="ctr"/>
            <a:r>
              <a:rPr lang="de-DE" sz="1000" dirty="0" smtClean="0"/>
              <a:t>Data </a:t>
            </a:r>
            <a:r>
              <a:rPr lang="de-DE" sz="1000" dirty="0" err="1" smtClean="0"/>
              <a:t>node</a:t>
            </a:r>
            <a:endParaRPr lang="de-DE" sz="1000" dirty="0"/>
          </a:p>
        </p:txBody>
      </p:sp>
      <p:sp>
        <p:nvSpPr>
          <p:cNvPr id="25" name="Flussdiagramm: Alternativer Prozess 24"/>
          <p:cNvSpPr/>
          <p:nvPr/>
        </p:nvSpPr>
        <p:spPr>
          <a:xfrm>
            <a:off x="5758143" y="4617919"/>
            <a:ext cx="1353065" cy="274407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COG </a:t>
            </a:r>
            <a:r>
              <a:rPr lang="de-DE" dirty="0" err="1" smtClean="0"/>
              <a:t>portal</a:t>
            </a:r>
            <a:endParaRPr lang="de-DE" dirty="0" smtClean="0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5211644" y="5114792"/>
            <a:ext cx="2672724" cy="2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6434675" y="4925220"/>
            <a:ext cx="1" cy="191721"/>
          </a:xfrm>
          <a:prstGeom prst="straightConnector1">
            <a:avLst/>
          </a:prstGeom>
          <a:ln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7524328" y="4892679"/>
            <a:ext cx="1" cy="191721"/>
          </a:xfrm>
          <a:prstGeom prst="straightConnector1">
            <a:avLst/>
          </a:prstGeom>
          <a:ln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436096" y="4901838"/>
            <a:ext cx="1" cy="191721"/>
          </a:xfrm>
          <a:prstGeom prst="straightConnector1">
            <a:avLst/>
          </a:prstGeom>
          <a:ln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860032" y="4925220"/>
            <a:ext cx="1" cy="481992"/>
          </a:xfrm>
          <a:prstGeom prst="straightConnector1">
            <a:avLst/>
          </a:prstGeom>
          <a:ln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3494368" y="4551115"/>
            <a:ext cx="877530" cy="282913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WPS</a:t>
            </a:r>
            <a:endParaRPr lang="de-DE" sz="1000" dirty="0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2304311" y="6263513"/>
            <a:ext cx="733694" cy="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580337" y="60965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ingest</a:t>
            </a:r>
            <a:endParaRPr lang="de-DE" dirty="0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2264413" y="3356992"/>
            <a:ext cx="89516" cy="1631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Towards</a:t>
            </a:r>
            <a:r>
              <a:rPr lang="de-DE" dirty="0" smtClean="0"/>
              <a:t> PID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08.12.2015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1052736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Motivation:</a:t>
            </a:r>
            <a:r>
              <a:rPr lang="de-DE" sz="2400" dirty="0" smtClean="0"/>
              <a:t> </a:t>
            </a:r>
            <a:r>
              <a:rPr lang="de-DE" sz="2400" dirty="0" err="1" smtClean="0"/>
              <a:t>Stable</a:t>
            </a:r>
            <a:r>
              <a:rPr lang="de-DE" sz="2400" dirty="0" smtClean="0"/>
              <a:t> ESGF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space</a:t>
            </a:r>
            <a:r>
              <a:rPr lang="de-DE" sz="2400" dirty="0" smtClean="0"/>
              <a:t> </a:t>
            </a:r>
            <a:r>
              <a:rPr lang="de-DE" sz="2400" dirty="0" err="1" smtClean="0"/>
              <a:t>based</a:t>
            </a:r>
            <a:r>
              <a:rPr lang="de-DE" sz="2400" dirty="0" smtClean="0"/>
              <a:t> on PID </a:t>
            </a:r>
            <a:r>
              <a:rPr lang="de-DE" sz="2400" dirty="0" err="1" smtClean="0"/>
              <a:t>infrastructure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79512" y="1700808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>
              <a:buNone/>
            </a:pPr>
            <a:r>
              <a:rPr lang="de-DE" sz="2400" b="1" dirty="0" err="1"/>
              <a:t>Collaborations</a:t>
            </a:r>
            <a:r>
              <a:rPr lang="de-DE" sz="2400" b="1" dirty="0"/>
              <a:t>: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ePIC</a:t>
            </a:r>
            <a:r>
              <a:rPr lang="de-DE" sz="2400" dirty="0"/>
              <a:t>: DKRZ </a:t>
            </a:r>
            <a:r>
              <a:rPr lang="de-DE" sz="2400" dirty="0" err="1"/>
              <a:t>partner</a:t>
            </a:r>
            <a:r>
              <a:rPr lang="de-DE" sz="2400" dirty="0"/>
              <a:t>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prefix</a:t>
            </a:r>
            <a:r>
              <a:rPr lang="de-DE" sz="2400" dirty="0"/>
              <a:t> </a:t>
            </a:r>
            <a:r>
              <a:rPr lang="de-DE" sz="2400" dirty="0" err="1"/>
              <a:t>registration</a:t>
            </a:r>
            <a:endParaRPr lang="de-DE" sz="24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400" dirty="0"/>
              <a:t>EUDAT: DKRZ </a:t>
            </a:r>
            <a:r>
              <a:rPr lang="de-DE" sz="2400" dirty="0" err="1"/>
              <a:t>leads</a:t>
            </a:r>
            <a:r>
              <a:rPr lang="de-DE" sz="2400" dirty="0"/>
              <a:t> PID </a:t>
            </a:r>
            <a:r>
              <a:rPr lang="de-DE" sz="2400" dirty="0" err="1"/>
              <a:t>task</a:t>
            </a:r>
            <a:r>
              <a:rPr lang="de-DE" sz="2400" dirty="0"/>
              <a:t> </a:t>
            </a:r>
            <a:r>
              <a:rPr lang="de-DE" sz="2400" dirty="0">
                <a:sym typeface="Wingdings" panose="05000000000000000000" pitchFamily="2" charset="2"/>
              </a:rPr>
              <a:t> API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RDA: DKRZ </a:t>
            </a:r>
            <a:r>
              <a:rPr lang="de-DE" sz="2400" dirty="0" err="1">
                <a:sym typeface="Wingdings" panose="05000000000000000000" pitchFamily="2" charset="2"/>
              </a:rPr>
              <a:t>co-chairs</a:t>
            </a:r>
            <a:r>
              <a:rPr lang="de-DE" sz="2400" dirty="0">
                <a:sym typeface="Wingdings" panose="05000000000000000000" pitchFamily="2" charset="2"/>
              </a:rPr>
              <a:t> PIT </a:t>
            </a:r>
            <a:r>
              <a:rPr lang="de-DE" sz="2400" dirty="0" err="1">
                <a:sym typeface="Wingdings" panose="05000000000000000000" pitchFamily="2" charset="2"/>
              </a:rPr>
              <a:t>and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collections</a:t>
            </a:r>
            <a:r>
              <a:rPr lang="de-DE" sz="2400" dirty="0">
                <a:sym typeface="Wingdings" panose="05000000000000000000" pitchFamily="2" charset="2"/>
              </a:rPr>
              <a:t> WGs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400" dirty="0" err="1">
                <a:sym typeface="Wingdings" panose="05000000000000000000" pitchFamily="2" charset="2"/>
              </a:rPr>
              <a:t>Envri</a:t>
            </a:r>
            <a:r>
              <a:rPr lang="de-DE" sz="2400" dirty="0">
                <a:sym typeface="Wingdings" panose="05000000000000000000" pitchFamily="2" charset="2"/>
              </a:rPr>
              <a:t>+: PIDs in environmental </a:t>
            </a:r>
            <a:r>
              <a:rPr lang="de-DE" sz="2400" dirty="0" err="1">
                <a:sym typeface="Wingdings" panose="05000000000000000000" pitchFamily="2" charset="2"/>
              </a:rPr>
              <a:t>sciences</a:t>
            </a:r>
            <a:endParaRPr lang="de-DE" sz="2400" dirty="0">
              <a:sym typeface="Wingdings" panose="05000000000000000000" pitchFamily="2" charset="2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81742" y="3861048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>
              <a:buNone/>
            </a:pPr>
            <a:r>
              <a:rPr lang="de-DE" sz="2400" b="1" dirty="0">
                <a:sym typeface="Wingdings" panose="05000000000000000000" pitchFamily="2" charset="2"/>
              </a:rPr>
              <a:t>Next </a:t>
            </a:r>
            <a:r>
              <a:rPr lang="de-DE" sz="2400" b="1" dirty="0" smtClean="0">
                <a:sym typeface="Wingdings" panose="05000000000000000000" pitchFamily="2" charset="2"/>
              </a:rPr>
              <a:t>ESGF </a:t>
            </a:r>
            <a:r>
              <a:rPr lang="de-DE" sz="2400" b="1" dirty="0" err="1" smtClean="0">
                <a:sym typeface="Wingdings" panose="05000000000000000000" pitchFamily="2" charset="2"/>
              </a:rPr>
              <a:t>steps</a:t>
            </a:r>
            <a:r>
              <a:rPr lang="de-DE" sz="2400" b="1" dirty="0">
                <a:sym typeface="Wingdings" panose="05000000000000000000" pitchFamily="2" charset="2"/>
              </a:rPr>
              <a:t>: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Test-Environment (PID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+ </a:t>
            </a:r>
            <a:r>
              <a:rPr lang="de-DE" sz="2400" dirty="0" err="1" smtClean="0"/>
              <a:t>publisher</a:t>
            </a:r>
            <a:r>
              <a:rPr lang="de-DE" sz="2400" dirty="0" smtClean="0"/>
              <a:t>)</a:t>
            </a:r>
            <a:endParaRPr lang="de-DE" sz="24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Scalable</a:t>
            </a:r>
            <a:r>
              <a:rPr lang="de-DE" sz="2400" dirty="0"/>
              <a:t>, </a:t>
            </a:r>
            <a:r>
              <a:rPr lang="de-DE" sz="2400" dirty="0" err="1"/>
              <a:t>stable</a:t>
            </a:r>
            <a:r>
              <a:rPr lang="de-DE" sz="2400" dirty="0"/>
              <a:t> PID </a:t>
            </a:r>
            <a:r>
              <a:rPr lang="de-DE" sz="2400" dirty="0" err="1" smtClean="0"/>
              <a:t>assigment</a:t>
            </a:r>
            <a:r>
              <a:rPr lang="de-DE" sz="2400" dirty="0" smtClean="0"/>
              <a:t>: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CMOR </a:t>
            </a:r>
            <a:r>
              <a:rPr lang="de-DE" sz="2400" dirty="0" err="1" smtClean="0"/>
              <a:t>integration</a:t>
            </a:r>
            <a:r>
              <a:rPr lang="de-DE" sz="2400" dirty="0" smtClean="0"/>
              <a:t>, CDNOT </a:t>
            </a:r>
            <a:r>
              <a:rPr lang="de-DE" sz="2400" dirty="0" err="1" smtClean="0"/>
              <a:t>involvement</a:t>
            </a:r>
            <a:endParaRPr lang="de-DE" sz="2400" dirty="0" smtClean="0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PID API / ESGF </a:t>
            </a:r>
            <a:r>
              <a:rPr lang="de-DE" sz="2400" dirty="0" err="1"/>
              <a:t>publisher</a:t>
            </a:r>
            <a:r>
              <a:rPr lang="de-DE" sz="2400" dirty="0"/>
              <a:t> </a:t>
            </a:r>
            <a:r>
              <a:rPr lang="de-DE" sz="2400" dirty="0" err="1" smtClean="0"/>
              <a:t>integration</a:t>
            </a:r>
            <a:endParaRPr lang="de-DE" sz="2400" dirty="0"/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High </a:t>
            </a:r>
            <a:r>
              <a:rPr lang="de-DE" sz="2400" dirty="0" err="1"/>
              <a:t>available</a:t>
            </a:r>
            <a:r>
              <a:rPr lang="de-DE" sz="2400" dirty="0"/>
              <a:t> </a:t>
            </a:r>
            <a:r>
              <a:rPr lang="de-DE" sz="2400" dirty="0" err="1" smtClean="0"/>
              <a:t>message</a:t>
            </a:r>
            <a:r>
              <a:rPr lang="de-DE" sz="2400" dirty="0" smtClean="0"/>
              <a:t> </a:t>
            </a:r>
            <a:r>
              <a:rPr lang="de-DE" sz="2400" dirty="0" err="1"/>
              <a:t>queuing</a:t>
            </a:r>
            <a:r>
              <a:rPr lang="de-DE" sz="2400" dirty="0"/>
              <a:t> </a:t>
            </a:r>
            <a:r>
              <a:rPr lang="de-DE" sz="2400" dirty="0" err="1"/>
              <a:t>system</a:t>
            </a:r>
            <a:r>
              <a:rPr lang="de-DE" sz="2400" dirty="0"/>
              <a:t> </a:t>
            </a:r>
            <a:r>
              <a:rPr lang="de-DE" sz="2400" dirty="0" err="1" smtClean="0"/>
              <a:t>integration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695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gemeine Präsentation DKRZ 4zu3 2015012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Allgemeine Präsentation DKRZ 4zu3 20150121</Template>
  <TotalTime>0</TotalTime>
  <Words>837</Words>
  <Application>Microsoft Office PowerPoint</Application>
  <PresentationFormat>Bildschirmpräsentation (4:3)</PresentationFormat>
  <Paragraphs>257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Allgemeine Präsentation DKRZ 4zu3 20150121</vt:lpstr>
      <vt:lpstr>DKRZ </vt:lpstr>
      <vt:lpstr>Overview</vt:lpstr>
      <vt:lpstr>DKRZ data center update</vt:lpstr>
      <vt:lpstr>DKRZ long term archival and data citation</vt:lpstr>
      <vt:lpstr>WDCC / CERA / HPSS  ESGF integration</vt:lpstr>
      <vt:lpstr>(CMIP data) Quality Assurance Software</vt:lpstr>
      <vt:lpstr>National MIP data analysis cache / node </vt:lpstr>
      <vt:lpstr>PowerPoint-Präsentation</vt:lpstr>
      <vt:lpstr>Towards PID based services</vt:lpstr>
      <vt:lpstr>Summary</vt:lpstr>
      <vt:lpstr>..</vt:lpstr>
      <vt:lpstr>DKRZ services</vt:lpstr>
      <vt:lpstr>PowerPoint-Präsentation</vt:lpstr>
    </vt:vector>
  </TitlesOfParts>
  <Company>DKRZ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Kindermann</dc:creator>
  <cp:lastModifiedBy>Stephan Kindermann</cp:lastModifiedBy>
  <cp:revision>74</cp:revision>
  <dcterms:created xsi:type="dcterms:W3CDTF">2015-11-11T11:24:14Z</dcterms:created>
  <dcterms:modified xsi:type="dcterms:W3CDTF">2015-12-08T03:40:50Z</dcterms:modified>
</cp:coreProperties>
</file>