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1" r:id="rId8"/>
    <p:sldId id="260" r:id="rId9"/>
    <p:sldId id="266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018" autoAdjust="0"/>
  </p:normalViewPr>
  <p:slideViewPr>
    <p:cSldViewPr>
      <p:cViewPr>
        <p:scale>
          <a:sx n="75" d="100"/>
          <a:sy n="75" d="100"/>
        </p:scale>
        <p:origin x="-2664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2688B-5119-4EF7-A613-3C9730D89D4D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Checks tbd by the library: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for republication/replication:</a:t>
            </a:r>
            <a:r>
              <a:rPr lang="de-DE" baseline="0" smtClean="0"/>
              <a:t> check against central Handle-Solr server (not ESGF solr)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74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Consumer will notice if files are illegitimately replicated on same node; since we</a:t>
            </a:r>
            <a:r>
              <a:rPr lang="de-DE" baseline="0" smtClean="0"/>
              <a:t> do not want to have a back channel (consumer -&gt; library), this will not stop the publication, but rather only end up as a warning in a log or similar.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13C6E-8511-4D6A-B9C5-C2A642620A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906911" y="55172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Tobias Weigel, Merret Buurman, Katharina Berger</a:t>
            </a:r>
            <a:endParaRPr lang="de-DE" sz="2000" dirty="0" smtClean="0">
              <a:solidFill>
                <a:srgbClr val="005191"/>
              </a:solidFill>
              <a:latin typeface="Calibri" panose="020F0502020204030204" pitchFamily="34" charset="0"/>
              <a:ea typeface="CMU Sans Serif" pitchFamily="50" charset="0"/>
              <a:cs typeface="CMU Sans Serif" pitchFamily="50" charset="0"/>
            </a:endParaRPr>
          </a:p>
          <a:p>
            <a:pPr algn="ctr"/>
            <a:r>
              <a:rPr lang="de-DE" sz="2000" dirty="0" smtClean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rPr>
              <a:t>Deutsches Klimarechenzentrum (DKRZ)</a:t>
            </a:r>
            <a:endParaRPr lang="en-US" sz="2000" dirty="0">
              <a:solidFill>
                <a:srgbClr val="005191"/>
              </a:solidFill>
              <a:latin typeface="Calibri" panose="020F0502020204030204" pitchFamily="34" charset="0"/>
              <a:ea typeface="CMU Sans Serif" pitchFamily="50" charset="0"/>
              <a:cs typeface="CMU Sans Serif" pitchFamily="50" charset="0"/>
            </a:endParaRP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smtClean="0"/>
              <a:t>ESGF F2F 2015: PID Services for CMIP6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FBC41E0-D759-41AA-A2E2-72B0B6356DAF}" type="datetime1">
              <a:rPr lang="de-DE" smtClean="0"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smtClean="0"/>
              <a:t>ESGF F2F 2015: PID Services for CMIP6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F34E280-A555-4A10-B86B-A73D67324631}" type="datetime1">
              <a:rPr lang="de-DE" smtClean="0"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smtClean="0"/>
              <a:t>ESGF F2F 2015: PID Services for CMIP6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3EBA37A1-7EEE-430F-9534-3DB041AD39B2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smtClean="0"/>
              <a:t>ESGF F2F 2015: PID Services for CMIP6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46E9164C-C304-467B-9B89-DC6C781E83F8}" type="datetime1">
              <a:rPr lang="de-DE" smtClean="0"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r>
              <a:rPr lang="en-US" smtClean="0"/>
              <a:t>ESGF F2F 2015: PID Services for CMIP6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0339889F-E01C-47C7-8EB1-F36E09206353}" type="datetime1">
              <a:rPr lang="de-DE" smtClean="0"/>
              <a:t>08.12.2015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Weigel, Buurman, Berger </a:t>
            </a:r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ESGF PID Services for CMIP6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ESGF F2F conference, Dec 2015</a:t>
            </a:r>
          </a:p>
          <a:p>
            <a:r>
              <a:rPr lang="de-DE" smtClean="0"/>
              <a:t>Monterey, CA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Thank you for your attention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weigel@dkrz.de</a:t>
            </a:r>
          </a:p>
          <a:p>
            <a:r>
              <a:rPr lang="de-DE" smtClean="0"/>
              <a:t>buurman@dkrz.de</a:t>
            </a:r>
          </a:p>
          <a:p>
            <a:r>
              <a:rPr lang="de-DE" smtClean="0"/>
              <a:t>berger@dkrz.de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EB06E-D960-413F-9312-772C11BF2AF3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17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is this all about?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3638F-4D93-4670-9DD3-CD369E6DB6E7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6" name="Richtungspfeil 5"/>
          <p:cNvSpPr/>
          <p:nvPr/>
        </p:nvSpPr>
        <p:spPr bwMode="auto">
          <a:xfrm>
            <a:off x="384414" y="1700808"/>
            <a:ext cx="2664296" cy="576064"/>
          </a:xfrm>
          <a:prstGeom prst="homePlate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IDENTIFIER</a:t>
            </a:r>
          </a:p>
        </p:txBody>
      </p:sp>
      <p:sp>
        <p:nvSpPr>
          <p:cNvPr id="7" name="Würfel 6"/>
          <p:cNvSpPr/>
          <p:nvPr/>
        </p:nvSpPr>
        <p:spPr bwMode="auto">
          <a:xfrm>
            <a:off x="5568990" y="1690804"/>
            <a:ext cx="1224136" cy="1172136"/>
          </a:xfrm>
          <a:prstGeom prst="cube">
            <a:avLst>
              <a:gd name="adj" fmla="val 14498"/>
            </a:avLst>
          </a:prstGeom>
          <a:solidFill>
            <a:schemeClr val="tx1">
              <a:lumMod val="75000"/>
              <a:lumOff val="25000"/>
            </a:schemeClr>
          </a:solidFill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smtClean="0">
                <a:solidFill>
                  <a:schemeClr val="bg1"/>
                </a:solidFill>
                <a:latin typeface="Arial" charset="0"/>
              </a:rPr>
              <a:t>Object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56613" y="1583056"/>
            <a:ext cx="2505808" cy="407345"/>
          </a:xfrm>
          <a:custGeom>
            <a:avLst/>
            <a:gdLst>
              <a:gd name="connsiteX0" fmla="*/ 0 w 2505808"/>
              <a:gd name="connsiteY0" fmla="*/ 407345 h 407345"/>
              <a:gd name="connsiteX1" fmla="*/ 1151792 w 2505808"/>
              <a:gd name="connsiteY1" fmla="*/ 2898 h 407345"/>
              <a:gd name="connsiteX2" fmla="*/ 2505808 w 2505808"/>
              <a:gd name="connsiteY2" fmla="*/ 257875 h 40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808" h="407345">
                <a:moveTo>
                  <a:pt x="0" y="407345"/>
                </a:moveTo>
                <a:cubicBezTo>
                  <a:pt x="367078" y="217577"/>
                  <a:pt x="734157" y="27810"/>
                  <a:pt x="1151792" y="2898"/>
                </a:cubicBezTo>
                <a:cubicBezTo>
                  <a:pt x="1569427" y="-22014"/>
                  <a:pt x="2037617" y="117930"/>
                  <a:pt x="2505808" y="257875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899592" y="2769670"/>
            <a:ext cx="2474103" cy="2050010"/>
          </a:xfrm>
          <a:prstGeom prst="roundRect">
            <a:avLst>
              <a:gd name="adj" fmla="val 12865"/>
            </a:avLst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URL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creation_date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tracking_ID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checksum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checksum_method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parent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DRS_ID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1400" smtClean="0">
                <a:solidFill>
                  <a:schemeClr val="accent1"/>
                </a:solidFill>
                <a:latin typeface="Arial" charset="0"/>
              </a:rPr>
              <a:t>...</a:t>
            </a:r>
          </a:p>
        </p:txBody>
      </p:sp>
      <p:cxnSp>
        <p:nvCxnSpPr>
          <p:cNvPr id="10" name="Gerade Verbindung 9"/>
          <p:cNvCxnSpPr>
            <a:endCxn id="9" idx="1"/>
          </p:cNvCxnSpPr>
          <p:nvPr/>
        </p:nvCxnSpPr>
        <p:spPr bwMode="auto">
          <a:xfrm>
            <a:off x="467544" y="2276872"/>
            <a:ext cx="432048" cy="151780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hteck 10"/>
          <p:cNvSpPr/>
          <p:nvPr/>
        </p:nvSpPr>
        <p:spPr bwMode="auto">
          <a:xfrm>
            <a:off x="2223053" y="2592364"/>
            <a:ext cx="1323032" cy="35461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Properties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4418" y="1250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21.14100/&lt;UUID&gt;</a:t>
            </a:r>
            <a:endParaRPr lang="de-DE" sz="2000"/>
          </a:p>
        </p:txBody>
      </p:sp>
      <p:pic>
        <p:nvPicPr>
          <p:cNvPr id="1026" name="Picture 2" descr="C:\Users\Tobias Weigel\doc\Organisiertes\ESGF\esgf-pid-hie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69" y="3680330"/>
            <a:ext cx="5614931" cy="237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3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Properties stored in Handle records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D18E6D-A1EA-405D-B66F-544C748AF8DC}" type="datetime1">
              <a:rPr lang="de-DE" smtClean="0"/>
              <a:t>08.12.2015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0173"/>
              </p:ext>
            </p:extLst>
          </p:nvPr>
        </p:nvGraphicFramePr>
        <p:xfrm>
          <a:off x="611560" y="1397000"/>
          <a:ext cx="7920880" cy="4192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440"/>
                <a:gridCol w="3960440"/>
              </a:tblGrid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Files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Datasets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URL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URL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creation_date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replaced_by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tracking_ID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preceded_by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checksum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aggregation_level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checksum_method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Tombstone</a:t>
                      </a:r>
                      <a:r>
                        <a:rPr lang="de-DE" sz="2800" baseline="0" smtClean="0"/>
                        <a:t> flag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parent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children</a:t>
                      </a:r>
                      <a:endParaRPr lang="de-DE" sz="2800"/>
                    </a:p>
                  </a:txBody>
                  <a:tcPr/>
                </a:tc>
              </a:tr>
              <a:tr h="524030">
                <a:tc>
                  <a:txBody>
                    <a:bodyPr/>
                    <a:lstStyle/>
                    <a:p>
                      <a:r>
                        <a:rPr lang="de-DE" sz="2800" smtClean="0"/>
                        <a:t>DRS_ID</a:t>
                      </a:r>
                      <a:endParaRPr lang="de-DE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smtClean="0"/>
                        <a:t>DRS_ID</a:t>
                      </a:r>
                      <a:endParaRPr lang="de-DE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572000" y="5757594"/>
            <a:ext cx="277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smtClean="0"/>
              <a:t>+ Errata information</a:t>
            </a:r>
            <a:endParaRPr lang="de-DE" sz="240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09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Implementation plan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mtClean="0"/>
              <a:t>Agreements – as per WIP white paper (Weigel, Lautenschlager, Juckes)</a:t>
            </a:r>
          </a:p>
          <a:p>
            <a:pPr lvl="1"/>
            <a:r>
              <a:rPr lang="de-DE" smtClean="0"/>
              <a:t>All CMIP6 files bear Handle-compatible tracking_IDs</a:t>
            </a:r>
          </a:p>
          <a:p>
            <a:pPr lvl="1"/>
            <a:r>
              <a:rPr lang="de-DE" smtClean="0"/>
              <a:t>Additional Handles for aggregation levels</a:t>
            </a:r>
          </a:p>
          <a:p>
            <a:pPr lvl="1"/>
            <a:r>
              <a:rPr lang="de-DE" smtClean="0"/>
              <a:t>New component – designed to be not a blocker</a:t>
            </a:r>
          </a:p>
          <a:p>
            <a:pPr lvl="1"/>
            <a:endParaRPr lang="de-DE" smtClean="0"/>
          </a:p>
          <a:p>
            <a:r>
              <a:rPr lang="de-DE" smtClean="0"/>
              <a:t>Technical components</a:t>
            </a:r>
          </a:p>
          <a:p>
            <a:pPr lvl="1"/>
            <a:r>
              <a:rPr lang="de-DE" smtClean="0"/>
              <a:t>Modifications to CMOR</a:t>
            </a:r>
          </a:p>
          <a:p>
            <a:pPr lvl="1"/>
            <a:r>
              <a:rPr lang="de-DE" smtClean="0"/>
              <a:t>RabbitMQ-based deployment</a:t>
            </a:r>
          </a:p>
          <a:p>
            <a:pPr lvl="1"/>
            <a:r>
              <a:rPr lang="de-DE" smtClean="0"/>
              <a:t>Additional tools and web services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FF5D47-6B9C-4DC9-8E96-EC07AD2C5277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3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Operative deployment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A7BD26-65FE-4123-8FB5-945C788434E9}" type="datetime1">
              <a:rPr lang="de-DE" smtClean="0"/>
              <a:t>08.12.2015</a:t>
            </a:fld>
            <a:endParaRPr lang="en-US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19200" y="2648254"/>
            <a:ext cx="1080120" cy="720080"/>
            <a:chOff x="419200" y="1363452"/>
            <a:chExt cx="1080120" cy="720080"/>
          </a:xfrm>
        </p:grpSpPr>
        <p:sp>
          <p:nvSpPr>
            <p:cNvPr id="6" name="Rechteck 5"/>
            <p:cNvSpPr/>
            <p:nvPr/>
          </p:nvSpPr>
          <p:spPr>
            <a:xfrm>
              <a:off x="635224" y="1363452"/>
              <a:ext cx="864096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Zylinder 8"/>
            <p:cNvSpPr/>
            <p:nvPr/>
          </p:nvSpPr>
          <p:spPr>
            <a:xfrm>
              <a:off x="419200" y="1579476"/>
              <a:ext cx="432048" cy="50405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19200" y="3825044"/>
            <a:ext cx="1080120" cy="720080"/>
            <a:chOff x="419200" y="1363452"/>
            <a:chExt cx="1080120" cy="720080"/>
          </a:xfrm>
        </p:grpSpPr>
        <p:sp>
          <p:nvSpPr>
            <p:cNvPr id="16" name="Rechteck 15"/>
            <p:cNvSpPr/>
            <p:nvPr/>
          </p:nvSpPr>
          <p:spPr>
            <a:xfrm>
              <a:off x="635224" y="1363452"/>
              <a:ext cx="864096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>
              <a:off x="419200" y="1579476"/>
              <a:ext cx="432048" cy="50405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19200" y="5001834"/>
            <a:ext cx="1080120" cy="720080"/>
            <a:chOff x="419200" y="1363452"/>
            <a:chExt cx="1080120" cy="720080"/>
          </a:xfrm>
        </p:grpSpPr>
        <p:sp>
          <p:nvSpPr>
            <p:cNvPr id="19" name="Rechteck 18"/>
            <p:cNvSpPr/>
            <p:nvPr/>
          </p:nvSpPr>
          <p:spPr>
            <a:xfrm>
              <a:off x="635224" y="1363452"/>
              <a:ext cx="864096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>
              <a:off x="419200" y="1579476"/>
              <a:ext cx="432048" cy="50405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385844" y="1844823"/>
            <a:ext cx="3043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ESGF nodes,</a:t>
            </a:r>
          </a:p>
          <a:p>
            <a:r>
              <a:rPr lang="de-DE" smtClean="0"/>
              <a:t>publisher with local PID library</a:t>
            </a:r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784624" y="3627022"/>
            <a:ext cx="2232248" cy="828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Central Rabbit exchange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784624" y="4567076"/>
            <a:ext cx="313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Highly Available,</a:t>
            </a:r>
          </a:p>
          <a:p>
            <a:r>
              <a:rPr lang="de-DE" smtClean="0"/>
              <a:t>not located at one of the nodes</a:t>
            </a:r>
          </a:p>
        </p:txBody>
      </p:sp>
      <p:sp>
        <p:nvSpPr>
          <p:cNvPr id="27" name="Rechteck 26"/>
          <p:cNvSpPr/>
          <p:nvPr/>
        </p:nvSpPr>
        <p:spPr>
          <a:xfrm>
            <a:off x="6156176" y="3627022"/>
            <a:ext cx="1820574" cy="7447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Queue Consumer services</a:t>
            </a:r>
            <a:endParaRPr lang="de-DE"/>
          </a:p>
        </p:txBody>
      </p:sp>
      <p:sp>
        <p:nvSpPr>
          <p:cNvPr id="28" name="Zylinder 27"/>
          <p:cNvSpPr/>
          <p:nvPr/>
        </p:nvSpPr>
        <p:spPr>
          <a:xfrm>
            <a:off x="7544702" y="4211842"/>
            <a:ext cx="864096" cy="79874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/>
              <a:t>Handle Server</a:t>
            </a:r>
            <a:endParaRPr lang="de-DE" sz="1600"/>
          </a:p>
        </p:txBody>
      </p:sp>
      <p:sp>
        <p:nvSpPr>
          <p:cNvPr id="29" name="Pfeil nach rechts 28"/>
          <p:cNvSpPr/>
          <p:nvPr/>
        </p:nvSpPr>
        <p:spPr>
          <a:xfrm>
            <a:off x="5275808" y="3888480"/>
            <a:ext cx="627698" cy="305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1839210" y="3880957"/>
            <a:ext cx="627698" cy="305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 rot="19800000">
            <a:off x="1873455" y="4483099"/>
            <a:ext cx="627698" cy="305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rechts 31"/>
          <p:cNvSpPr/>
          <p:nvPr/>
        </p:nvSpPr>
        <p:spPr>
          <a:xfrm rot="1800000">
            <a:off x="1873457" y="3252787"/>
            <a:ext cx="627698" cy="3051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Rabbit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25" y="3070144"/>
            <a:ext cx="2147416" cy="4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/>
          <p:cNvSpPr/>
          <p:nvPr/>
        </p:nvSpPr>
        <p:spPr>
          <a:xfrm>
            <a:off x="6444208" y="4630830"/>
            <a:ext cx="910287" cy="360040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solr</a:t>
            </a:r>
            <a:endParaRPr lang="de-DE"/>
          </a:p>
        </p:txBody>
      </p:sp>
      <p:pic>
        <p:nvPicPr>
          <p:cNvPr id="3" name="Picture 2" descr="Handle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11" y="5071660"/>
            <a:ext cx="1913573" cy="28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4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Consumer library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Python library, used by the publisher</a:t>
            </a:r>
          </a:p>
          <a:p>
            <a:pPr lvl="1"/>
            <a:r>
              <a:rPr lang="de-DE" smtClean="0"/>
              <a:t>Interface agreements</a:t>
            </a:r>
          </a:p>
          <a:p>
            <a:r>
              <a:rPr lang="de-DE" smtClean="0"/>
              <a:t>Some checks/decisions can be done locally</a:t>
            </a:r>
          </a:p>
          <a:p>
            <a:r>
              <a:rPr lang="de-DE" smtClean="0"/>
              <a:t>Actions are devised and sent to the Rabbit queue</a:t>
            </a:r>
          </a:p>
          <a:p>
            <a:r>
              <a:rPr lang="de-DE" smtClean="0"/>
              <a:t>If queue is unreachable, the process will not be blocked</a:t>
            </a:r>
          </a:p>
          <a:p>
            <a:pPr lvl="1"/>
            <a:r>
              <a:rPr lang="de-DE" smtClean="0"/>
              <a:t>Mechanism to dump actions to local queue file</a:t>
            </a:r>
          </a:p>
          <a:p>
            <a:r>
              <a:rPr lang="de-DE" smtClean="0"/>
              <a:t>First version ready by end of December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ACADF-0BFE-455F-AC23-1FBCA7AF8995}" type="datetime1">
              <a:rPr lang="de-DE" smtClean="0"/>
              <a:t>08.12.2015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884368" y="1052736"/>
            <a:ext cx="1080120" cy="720080"/>
            <a:chOff x="419200" y="1363452"/>
            <a:chExt cx="1080120" cy="720080"/>
          </a:xfrm>
        </p:grpSpPr>
        <p:sp>
          <p:nvSpPr>
            <p:cNvPr id="7" name="Rechteck 6"/>
            <p:cNvSpPr/>
            <p:nvPr/>
          </p:nvSpPr>
          <p:spPr>
            <a:xfrm>
              <a:off x="635224" y="1363452"/>
              <a:ext cx="864096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Zylinder 7"/>
            <p:cNvSpPr/>
            <p:nvPr/>
          </p:nvSpPr>
          <p:spPr>
            <a:xfrm>
              <a:off x="419200" y="1579476"/>
              <a:ext cx="432048" cy="504056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68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Rabbit queue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Specific details on queue implementation still depend on High Availability deployment </a:t>
            </a:r>
          </a:p>
          <a:p>
            <a:r>
              <a:rPr lang="de-DE" smtClean="0"/>
              <a:t>n Nodes talk to 1 Rabbit exchange with 1 consumer service</a:t>
            </a:r>
          </a:p>
          <a:p>
            <a:r>
              <a:rPr lang="de-DE" smtClean="0"/>
              <a:t>Queue is one way only – no feedback</a:t>
            </a:r>
          </a:p>
          <a:p>
            <a:pPr lvl="1"/>
            <a:r>
              <a:rPr lang="de-DE" smtClean="0"/>
              <a:t>Performance trade-off</a:t>
            </a:r>
          </a:p>
          <a:p>
            <a:pPr lvl="1"/>
            <a:r>
              <a:rPr lang="de-DE" smtClean="0"/>
              <a:t>Message consumption may take time; publisher may be already finished when feedback is sent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09293-AF11-4C02-8107-59DDF7A38D1B}" type="datetime1">
              <a:rPr lang="de-DE" smtClean="0"/>
              <a:t>08.12.2015</a:t>
            </a:fld>
            <a:endParaRPr lang="en-US" dirty="0"/>
          </a:p>
        </p:txBody>
      </p:sp>
      <p:pic>
        <p:nvPicPr>
          <p:cNvPr id="6" name="Picture 2" descr="Rabbit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664" y="1030758"/>
            <a:ext cx="1619672" cy="3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53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Queue consumer and Handle server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Consumer talks directly to Handle server through its native Java interface</a:t>
            </a:r>
          </a:p>
          <a:p>
            <a:pPr lvl="1"/>
            <a:r>
              <a:rPr lang="de-DE" smtClean="0"/>
              <a:t>Increase performance – avoid network communication</a:t>
            </a:r>
          </a:p>
          <a:p>
            <a:r>
              <a:rPr lang="de-DE" smtClean="0"/>
              <a:t>If consumer is broken, messages will not be lost, but will be held at the central exchange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05DEEE-BF89-489A-ACAC-ACB1FC5BB209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755408" y="1052736"/>
            <a:ext cx="102848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Zylinder 6"/>
          <p:cNvSpPr/>
          <p:nvPr/>
        </p:nvSpPr>
        <p:spPr>
          <a:xfrm>
            <a:off x="8438910" y="1299456"/>
            <a:ext cx="504056" cy="465936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pic>
        <p:nvPicPr>
          <p:cNvPr id="2050" name="Picture 2" descr="Handle.ne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45" y="1790792"/>
            <a:ext cx="1464097" cy="2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5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Direct end-user value: Checking tool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Check file(s) for new versions – in user‘s workspace (command line tool)</a:t>
            </a:r>
          </a:p>
          <a:p>
            <a:pPr lvl="1"/>
            <a:r>
              <a:rPr lang="de-DE" smtClean="0"/>
              <a:t>Report on metadata</a:t>
            </a:r>
          </a:p>
          <a:p>
            <a:pPr lvl="1"/>
            <a:r>
              <a:rPr lang="de-DE" smtClean="0"/>
              <a:t>Have metadata or data changed?</a:t>
            </a:r>
          </a:p>
          <a:p>
            <a:pPr lvl="1"/>
            <a:r>
              <a:rPr lang="de-DE" smtClean="0"/>
              <a:t>If available: Reported errata</a:t>
            </a:r>
          </a:p>
          <a:p>
            <a:pPr lvl="1"/>
            <a:r>
              <a:rPr lang="de-DE" smtClean="0"/>
              <a:t>Possible direct download of new file(s</a:t>
            </a:r>
            <a:r>
              <a:rPr lang="de-DE" smtClean="0"/>
              <a:t>)</a:t>
            </a:r>
          </a:p>
          <a:p>
            <a:pPr lvl="1"/>
            <a:endParaRPr lang="de-DE"/>
          </a:p>
          <a:p>
            <a:pPr lvl="1"/>
            <a:endParaRPr lang="de-DE" smtClean="0"/>
          </a:p>
          <a:p>
            <a:pPr lvl="1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E17929-F4D3-4B80-8E9A-F18EC7929137}" type="datetime1">
              <a:rPr lang="de-DE" smtClean="0"/>
              <a:t>08.12.2015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ESGF F2F 2015: PID Services for CMIP6</a:t>
            </a:r>
            <a:endParaRPr lang="de-DE" dirty="0"/>
          </a:p>
        </p:txBody>
      </p:sp>
      <p:pic>
        <p:nvPicPr>
          <p:cNvPr id="1026" name="Picture 2" descr="C:\Users\Tobias Weigel\doc\Organisiertes\ESGF\pid-tool-signp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944817"/>
            <a:ext cx="1832794" cy="359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17071"/>
      </p:ext>
    </p:extLst>
  </p:cSld>
  <p:clrMapOvr>
    <a:masterClrMapping/>
  </p:clrMapOvr>
</p:sld>
</file>

<file path=ppt/theme/theme1.xml><?xml version="1.0" encoding="utf-8"?>
<a:theme xmlns:a="http://schemas.openxmlformats.org/drawingml/2006/main" name="Allgemeine Präsentation DKRZ 4zu3 20150121 - T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20150121 - TW</Template>
  <TotalTime>0</TotalTime>
  <Words>488</Words>
  <Application>Microsoft Office PowerPoint</Application>
  <PresentationFormat>Bildschirmpräsentation (4:3)</PresentationFormat>
  <Paragraphs>114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Allgemeine Präsentation DKRZ 4zu3 20150121 - TW</vt:lpstr>
      <vt:lpstr>ESGF PID Services for CMIP6</vt:lpstr>
      <vt:lpstr>What is this all about?</vt:lpstr>
      <vt:lpstr>Properties stored in Handle records</vt:lpstr>
      <vt:lpstr>Implementation plan</vt:lpstr>
      <vt:lpstr>Operative deployment</vt:lpstr>
      <vt:lpstr>Consumer library</vt:lpstr>
      <vt:lpstr>Rabbit queue</vt:lpstr>
      <vt:lpstr>Queue consumer and Handle server</vt:lpstr>
      <vt:lpstr>Direct end-user value: Checking tool</vt:lpstr>
      <vt:lpstr>Thank you for your attention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ESGF PID Services for CMIP6</dc:title>
  <dc:creator>Tobias Weigel</dc:creator>
  <cp:lastModifiedBy>Tobias Weigel</cp:lastModifiedBy>
  <cp:revision>22</cp:revision>
  <dcterms:created xsi:type="dcterms:W3CDTF">2015-12-02T09:31:21Z</dcterms:created>
  <dcterms:modified xsi:type="dcterms:W3CDTF">2015-12-08T23:26:51Z</dcterms:modified>
</cp:coreProperties>
</file>