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" name="Boa-Lin La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2EC5F16-5D5D-4EF2-B4E3-44C7F5D0343F}">
  <a:tblStyle styleId="{E2EC5F16-5D5D-4EF2-B4E3-44C7F5D0343F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 dt="2017-01-17T20:56:26.935">
    <p:pos x="6000" y="0"/>
    <p:text>separate the micro controller into 1 page. we can discuss on this module has built in wifi/ethernet design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can talk about why we choose this modules.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//  hdmi, wifi, blueto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Nishant, Najee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GUI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HTML, CSS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Javascript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Modular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Backend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Communicate via Bluetooth/Internet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Boa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</a:t>
            </a:r>
            <a:r>
              <a:rPr lang="en"/>
              <a:t>alking about roles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MemoryMirror™ is similar. Uses mounted camera 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We’ll use 2-way mirror instead ( lack of video rendering latency)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prototype will be small scale (using LCD monitor as display, as opposed to bathroom-sized glass)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We’ll do Prototype 2 after finishing Prototype 1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This one will feature glass + transparent display circuitry (from inkjet printer)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We’d sell finalized product for ~$400, yielding ~$160 in profit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Boa, Najee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725332" y="1557866"/>
            <a:ext cx="5097000" cy="22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33333"/>
              </a:lnSpc>
              <a:spcBef>
                <a:spcPts val="0"/>
              </a:spcBef>
              <a:buClr>
                <a:srgbClr val="7F7F7F"/>
              </a:buClr>
              <a:buFont typeface="Calibri"/>
              <a:buNone/>
              <a:defRPr b="1" i="0" sz="27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725332" y="4275667"/>
            <a:ext cx="50970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6666"/>
              </a:lnSpc>
              <a:spcBef>
                <a:spcPts val="360"/>
              </a:spcBef>
              <a:buClr>
                <a:srgbClr val="7F7F7F"/>
              </a:buClr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spcBef>
                <a:spcPts val="420"/>
              </a:spcBef>
              <a:buClr>
                <a:srgbClr val="888888"/>
              </a:buClr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3725332" y="1557866"/>
            <a:ext cx="5097000" cy="22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33333"/>
              </a:lnSpc>
              <a:spcBef>
                <a:spcPts val="0"/>
              </a:spcBef>
              <a:buClr>
                <a:srgbClr val="7F7F7F"/>
              </a:buClr>
              <a:buFont typeface="Calibri"/>
              <a:buNone/>
              <a:defRPr b="1" i="0" sz="27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725332" y="4275667"/>
            <a:ext cx="50970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6666"/>
              </a:lnSpc>
              <a:spcBef>
                <a:spcPts val="360"/>
              </a:spcBef>
              <a:buClr>
                <a:srgbClr val="7F7F7F"/>
              </a:buClr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spcBef>
                <a:spcPts val="420"/>
              </a:spcBef>
              <a:buClr>
                <a:srgbClr val="888888"/>
              </a:buClr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4775" lvl="0" marL="257175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0962" lvl="1" marL="557212" marR="0" rtl="0" algn="l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7150" lvl="2" marL="85725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01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15430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lus.google.com/u/0/101542284361755336933?prsrc=4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1.xml"/><Relationship Id="rId4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3741575" y="1127725"/>
            <a:ext cx="5090700" cy="225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262626"/>
                </a:solidFill>
              </a:rPr>
              <a:t>Ecosystem for Smart Glass Technologies:</a:t>
            </a:r>
          </a:p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262626"/>
                </a:solidFill>
              </a:rPr>
              <a:t>Proposal Presentation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3741575" y="4133525"/>
            <a:ext cx="3951300" cy="230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</a:rPr>
              <a:t>Najee Kitchens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200">
                <a:solidFill>
                  <a:srgbClr val="000000"/>
                </a:solidFill>
              </a:rPr>
              <a:t>Kairi Kozuma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Boa-Lin Lai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Jonathan Osei-Owusu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200">
                <a:solidFill>
                  <a:srgbClr val="262626"/>
                </a:solidFill>
                <a:hlinkClick r:id="rId3"/>
              </a:rPr>
              <a:t>Nishant </a:t>
            </a:r>
            <a:r>
              <a:rPr lang="en" sz="2200">
                <a:solidFill>
                  <a:srgbClr val="000000"/>
                </a:solidFill>
              </a:rPr>
              <a:t>Shah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9" name="Shape 29"/>
          <p:cNvSpPr txBox="1"/>
          <p:nvPr/>
        </p:nvSpPr>
        <p:spPr>
          <a:xfrm>
            <a:off x="3741575" y="3284375"/>
            <a:ext cx="30000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6666"/>
              </a:lnSpc>
              <a:spcBef>
                <a:spcPts val="360"/>
              </a:spcBef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January 20th,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lang="en"/>
              <a:t>Design Approach (Microcontroller)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623100"/>
            <a:ext cx="4124400" cy="436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Raspberry Pi 3 Model B</a:t>
            </a:r>
          </a:p>
          <a:p>
            <a:pPr indent="-228600" lvl="1" marL="9144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4 USB ports</a:t>
            </a:r>
          </a:p>
          <a:p>
            <a:pPr indent="-228600" lvl="1" marL="9144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40 GPIO pins</a:t>
            </a:r>
          </a:p>
          <a:p>
            <a:pPr indent="-228600" lvl="1" marL="9144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Full HDMI port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Font typeface="Arial"/>
            </a:pPr>
            <a:r>
              <a:rPr lang="en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 1.2GHz 64-bit quad-core ARMv8 CPU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Font typeface="Arial"/>
            </a:pPr>
            <a:r>
              <a:rPr lang="en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802.11n Wireless LAN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Font typeface="Arial"/>
            </a:pPr>
            <a:r>
              <a:rPr lang="en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Bluetooth 4.1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Font typeface="Arial"/>
            </a:pPr>
            <a:r>
              <a:rPr lang="en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Bluetooth Low Energy (BLE)</a:t>
            </a:r>
          </a:p>
          <a:p>
            <a:pPr indent="-228600" lvl="1" marL="9144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Micro SD card slot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7-01-17 at 3.52.23 PM.png"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7900" y="2064741"/>
            <a:ext cx="4403099" cy="2893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Approach (Software)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 rtl="0">
              <a:spcBef>
                <a:spcPts val="0"/>
              </a:spcBef>
              <a:buSzPct val="100000"/>
            </a:pPr>
            <a:r>
              <a:rPr b="1" lang="en" sz="2100"/>
              <a:t>User Interface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Mirror GUI will be implemented using HTML and CSS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Flexibility and portability to different systems.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Add interactivity using ja</a:t>
            </a:r>
            <a:r>
              <a:rPr lang="en"/>
              <a:t>vascript</a:t>
            </a:r>
          </a:p>
          <a:p>
            <a:pPr indent="-361950" lvl="0" marL="457200" rtl="0">
              <a:spcBef>
                <a:spcPts val="480"/>
              </a:spcBef>
              <a:buSzPct val="100000"/>
            </a:pPr>
            <a:r>
              <a:rPr b="1" lang="en" sz="2100"/>
              <a:t>Backend</a:t>
            </a:r>
          </a:p>
          <a:p>
            <a:pPr indent="-228600" lvl="1" marL="914400" rtl="0">
              <a:spcBef>
                <a:spcPts val="480"/>
              </a:spcBef>
            </a:pPr>
            <a:r>
              <a:rPr lang="en"/>
              <a:t>Python and Ruby for computation and communication with phones and other peripherals</a:t>
            </a:r>
          </a:p>
          <a:p>
            <a:pPr indent="-228600" lvl="0" marL="457200" rtl="0">
              <a:spcBef>
                <a:spcPts val="480"/>
              </a:spcBef>
            </a:pPr>
            <a:r>
              <a:rPr b="1" lang="en" sz="2100"/>
              <a:t>Module API</a:t>
            </a:r>
          </a:p>
          <a:p>
            <a:pPr indent="-228600" lvl="1" marL="914400" rtl="0">
              <a:spcBef>
                <a:spcPts val="480"/>
              </a:spcBef>
            </a:pPr>
            <a:r>
              <a:rPr lang="en"/>
              <a:t>Allow more UI components to be added easily</a:t>
            </a:r>
          </a:p>
          <a:p>
            <a:pPr indent="-228600" lvl="1" marL="914400" rtl="0">
              <a:spcBef>
                <a:spcPts val="480"/>
              </a:spcBef>
            </a:pPr>
            <a:r>
              <a:rPr lang="en"/>
              <a:t>UI and Backend will have a module framework with an API</a:t>
            </a:r>
          </a:p>
          <a:p>
            <a:pPr indent="-361950" lvl="0" marL="457200" rtl="0">
              <a:spcBef>
                <a:spcPts val="480"/>
              </a:spcBef>
              <a:buSzPct val="100000"/>
            </a:pPr>
            <a:r>
              <a:rPr b="1" lang="en" sz="2100"/>
              <a:t>Database</a:t>
            </a:r>
          </a:p>
          <a:p>
            <a:pPr indent="-228600" lvl="1" marL="914400" rtl="0">
              <a:spcBef>
                <a:spcPts val="480"/>
              </a:spcBef>
            </a:pPr>
            <a:r>
              <a:rPr lang="en"/>
              <a:t>Local database to cache data retrieved from various sources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lang="en"/>
              <a:t>Design Approach (Software)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74650" lvl="0" marL="457200" rtl="0">
              <a:spcBef>
                <a:spcPts val="0"/>
              </a:spcBef>
              <a:buSzPct val="100000"/>
            </a:pPr>
            <a:r>
              <a:rPr lang="en" sz="2300"/>
              <a:t>Backend code will connect and send or retrieve data from peripheral devices</a:t>
            </a:r>
          </a:p>
          <a:p>
            <a:pPr indent="-374650" lvl="1" marL="914400" rtl="0">
              <a:spcBef>
                <a:spcPts val="0"/>
              </a:spcBef>
              <a:buSzPct val="100000"/>
            </a:pPr>
            <a:r>
              <a:rPr b="1" lang="en" sz="2300"/>
              <a:t>Phone</a:t>
            </a:r>
          </a:p>
          <a:p>
            <a:pPr indent="-374650" lvl="2" marL="1371600" rtl="0">
              <a:spcBef>
                <a:spcPts val="0"/>
              </a:spcBef>
              <a:buSzPct val="100000"/>
            </a:pPr>
            <a:r>
              <a:rPr lang="en" sz="2300"/>
              <a:t>Main source for personal data such as calendar and email</a:t>
            </a:r>
          </a:p>
          <a:p>
            <a:pPr indent="-374650" lvl="2" marL="1371600" rtl="0">
              <a:spcBef>
                <a:spcPts val="0"/>
              </a:spcBef>
              <a:buSzPct val="100000"/>
            </a:pPr>
            <a:r>
              <a:rPr lang="en" sz="2300"/>
              <a:t>Sensors (GPS) can give contextual information about the user</a:t>
            </a:r>
          </a:p>
          <a:p>
            <a:pPr indent="-374650" lvl="2" marL="1371600" rtl="0">
              <a:spcBef>
                <a:spcPts val="0"/>
              </a:spcBef>
              <a:buSzPct val="100000"/>
            </a:pPr>
            <a:r>
              <a:rPr lang="en" sz="2300"/>
              <a:t>Communication through bluetooth or Wi-Fi</a:t>
            </a:r>
          </a:p>
          <a:p>
            <a:pPr indent="-374650" lvl="1" marL="914400" rtl="0">
              <a:spcBef>
                <a:spcPts val="0"/>
              </a:spcBef>
              <a:buSzPct val="100000"/>
            </a:pPr>
            <a:r>
              <a:rPr b="1" lang="en" sz="2300"/>
              <a:t>Leap Motion</a:t>
            </a:r>
          </a:p>
          <a:p>
            <a:pPr indent="-374650" lvl="2" marL="1371600" rtl="0">
              <a:spcBef>
                <a:spcPts val="0"/>
              </a:spcBef>
              <a:buSzPct val="100000"/>
            </a:pPr>
            <a:r>
              <a:rPr lang="en" sz="2300"/>
              <a:t>Additional source of direct user input through gestures</a:t>
            </a:r>
          </a:p>
          <a:p>
            <a:pPr indent="-374650" lvl="2" marL="1371600">
              <a:spcBef>
                <a:spcPts val="0"/>
              </a:spcBef>
              <a:buSzPct val="100000"/>
            </a:pPr>
            <a:r>
              <a:rPr lang="en" sz="2300"/>
              <a:t>Communication will be through a direct USB connection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Projected Schedule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Simplified Gantt chart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Hardware and software development done in parallel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 simple prototype to allow software team to get started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Work on software framework, common to all glass IoT devices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Hardware team implements transparent display technology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Shift towards software when smart mirror application development begins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Ample time for project documentation and demonstration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0" l="3818" r="0" t="0"/>
          <a:stretch/>
        </p:blipFill>
        <p:spPr>
          <a:xfrm>
            <a:off x="311700" y="2156400"/>
            <a:ext cx="8520599" cy="15686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</a:t>
            </a:r>
            <a:r>
              <a:rPr lang="en"/>
              <a:t>tatus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3000"/>
              <a:t>List all the needed parts for Smart Mirror Project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3000"/>
              <a:t>Will place an o</a:t>
            </a:r>
            <a:r>
              <a:rPr lang="en" sz="3000"/>
              <a:t>rder for prototype parts (week of 1/23-1/27)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3000"/>
              <a:t>Collect feedback of project ideas from </a:t>
            </a:r>
            <a:r>
              <a:rPr lang="en" sz="3000"/>
              <a:t>advisor and </a:t>
            </a:r>
            <a:r>
              <a:rPr lang="en" sz="3000"/>
              <a:t>survey samples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Accomplishment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Survey 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Project specification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Break Off Into Teams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Hardware 	</a:t>
            </a:r>
          </a:p>
          <a:p>
            <a:pPr indent="-381000" lvl="2" marL="1371600" rtl="0">
              <a:spcBef>
                <a:spcPts val="0"/>
              </a:spcBef>
              <a:buSzPct val="100000"/>
            </a:pPr>
            <a:r>
              <a:rPr lang="en" sz="2400"/>
              <a:t>Assemble parts </a:t>
            </a:r>
          </a:p>
          <a:p>
            <a:pPr indent="-381000" lvl="2" marL="1371600" rtl="0">
              <a:spcBef>
                <a:spcPts val="0"/>
              </a:spcBef>
              <a:buSzPct val="100000"/>
            </a:pPr>
            <a:r>
              <a:rPr lang="en" sz="2400"/>
              <a:t>Configuration on I/O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Software	</a:t>
            </a:r>
          </a:p>
          <a:p>
            <a:pPr indent="-381000" lvl="2" marL="1371600" rtl="0">
              <a:spcBef>
                <a:spcPts val="0"/>
              </a:spcBef>
              <a:buSzPct val="100000"/>
            </a:pPr>
            <a:r>
              <a:rPr lang="en" sz="2400"/>
              <a:t>Backend Server (database)</a:t>
            </a:r>
          </a:p>
          <a:p>
            <a:pPr indent="-381000" lvl="2" marL="1371600" rtl="0">
              <a:spcBef>
                <a:spcPts val="0"/>
              </a:spcBef>
              <a:buSzPct val="100000"/>
            </a:pPr>
            <a:r>
              <a:rPr lang="en" sz="2400"/>
              <a:t>UI design</a:t>
            </a:r>
          </a:p>
          <a:p>
            <a:pPr indent="-381000" lvl="2" marL="1371600" rtl="0">
              <a:spcBef>
                <a:spcPts val="0"/>
              </a:spcBef>
              <a:buSzPct val="100000"/>
            </a:pPr>
            <a:r>
              <a:rPr lang="en" sz="2400"/>
              <a:t>Analyzing data from sensors</a:t>
            </a:r>
          </a:p>
          <a:p>
            <a:pPr indent="-381000" lvl="2" marL="1371600" rtl="0">
              <a:spcBef>
                <a:spcPts val="0"/>
              </a:spcBef>
              <a:buSzPct val="100000"/>
            </a:pPr>
            <a:r>
              <a:rPr lang="en" sz="2400"/>
              <a:t>Module API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354572"/>
            <a:ext cx="8520600" cy="5737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4800"/>
              <a:t>Question and Answer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Project Description and Goals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ESGT Overview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Background Research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Cost and Budget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Smart Mirror Features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Design Approach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Projected Schedule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Status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Accomplishment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</a:pPr>
            <a:r>
              <a:rPr lang="en"/>
              <a:t>Question and Answer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Description and Goals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ESGT: Ecosystem for Smart Glass Technologies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Objective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Create hardware and software ecosystem for all glass IoT devices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Extensibility to add support for any glass product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Motivation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Transparent IoT devices are not widespread yet</a:t>
            </a:r>
          </a:p>
          <a:p>
            <a:pPr indent="-361950" lvl="2" marL="1371600" rtl="0">
              <a:spcBef>
                <a:spcPts val="0"/>
              </a:spcBef>
              <a:buSzPct val="100000"/>
            </a:pPr>
            <a:r>
              <a:rPr lang="en" sz="2100"/>
              <a:t>Difficulty implementing transparent technology</a:t>
            </a:r>
          </a:p>
          <a:p>
            <a:pPr indent="-361950" lvl="2" marL="1371600" rtl="0">
              <a:spcBef>
                <a:spcPts val="0"/>
              </a:spcBef>
              <a:buSzPct val="100000"/>
            </a:pPr>
            <a:r>
              <a:rPr lang="en" sz="2100"/>
              <a:t>No commercial products readily available to the user at an affordable price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Smart Mirror will be prototype to demonstrate ESGT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ESGT Overview</a:t>
            </a:r>
          </a:p>
        </p:txBody>
      </p:sp>
      <p:sp>
        <p:nvSpPr>
          <p:cNvPr id="47" name="Shape 47"/>
          <p:cNvSpPr/>
          <p:nvPr/>
        </p:nvSpPr>
        <p:spPr>
          <a:xfrm>
            <a:off x="1455575" y="1421350"/>
            <a:ext cx="5673000" cy="64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Hardware Ecosystem</a:t>
            </a:r>
          </a:p>
        </p:txBody>
      </p:sp>
      <p:sp>
        <p:nvSpPr>
          <p:cNvPr id="48" name="Shape 48"/>
          <p:cNvSpPr/>
          <p:nvPr/>
        </p:nvSpPr>
        <p:spPr>
          <a:xfrm>
            <a:off x="1455575" y="3450719"/>
            <a:ext cx="5673000" cy="64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Software Ecosystem</a:t>
            </a:r>
          </a:p>
        </p:txBody>
      </p:sp>
      <p:sp>
        <p:nvSpPr>
          <p:cNvPr id="49" name="Shape 49"/>
          <p:cNvSpPr/>
          <p:nvPr/>
        </p:nvSpPr>
        <p:spPr>
          <a:xfrm>
            <a:off x="1455575" y="2065150"/>
            <a:ext cx="2836500" cy="64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Transparent Display Technology</a:t>
            </a:r>
          </a:p>
        </p:txBody>
      </p:sp>
      <p:sp>
        <p:nvSpPr>
          <p:cNvPr id="50" name="Shape 50"/>
          <p:cNvSpPr/>
          <p:nvPr/>
        </p:nvSpPr>
        <p:spPr>
          <a:xfrm>
            <a:off x="4292075" y="2065150"/>
            <a:ext cx="2836500" cy="64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Interaction Interface</a:t>
            </a:r>
          </a:p>
        </p:txBody>
      </p:sp>
      <p:sp>
        <p:nvSpPr>
          <p:cNvPr id="51" name="Shape 51"/>
          <p:cNvSpPr/>
          <p:nvPr/>
        </p:nvSpPr>
        <p:spPr>
          <a:xfrm>
            <a:off x="4049525" y="2708951"/>
            <a:ext cx="485100" cy="705899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1446275" y="4094519"/>
            <a:ext cx="2836500" cy="64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Server Backend</a:t>
            </a:r>
          </a:p>
        </p:txBody>
      </p:sp>
      <p:sp>
        <p:nvSpPr>
          <p:cNvPr id="53" name="Shape 53"/>
          <p:cNvSpPr/>
          <p:nvPr/>
        </p:nvSpPr>
        <p:spPr>
          <a:xfrm>
            <a:off x="4282775" y="4094519"/>
            <a:ext cx="2836500" cy="64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API calls for retrieving data</a:t>
            </a:r>
          </a:p>
        </p:txBody>
      </p:sp>
      <p:sp>
        <p:nvSpPr>
          <p:cNvPr id="54" name="Shape 54"/>
          <p:cNvSpPr/>
          <p:nvPr/>
        </p:nvSpPr>
        <p:spPr>
          <a:xfrm>
            <a:off x="1464875" y="5501425"/>
            <a:ext cx="5654400" cy="64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Application Specific Modules</a:t>
            </a:r>
          </a:p>
        </p:txBody>
      </p:sp>
      <p:sp>
        <p:nvSpPr>
          <p:cNvPr id="55" name="Shape 55"/>
          <p:cNvSpPr/>
          <p:nvPr/>
        </p:nvSpPr>
        <p:spPr>
          <a:xfrm>
            <a:off x="4049525" y="4766926"/>
            <a:ext cx="485100" cy="7059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Background Research</a:t>
            </a:r>
          </a:p>
        </p:txBody>
      </p:sp>
      <p:sp>
        <p:nvSpPr>
          <p:cNvPr id="61" name="Shape 61"/>
          <p:cNvSpPr/>
          <p:nvPr/>
        </p:nvSpPr>
        <p:spPr>
          <a:xfrm>
            <a:off x="2677875" y="1748900"/>
            <a:ext cx="3686400" cy="3686400"/>
          </a:xfrm>
          <a:prstGeom prst="pie">
            <a:avLst>
              <a:gd fmla="val 10800000" name="adj1"/>
              <a:gd fmla="val 1620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 rot="5400000">
            <a:off x="2779725" y="1748900"/>
            <a:ext cx="3686400" cy="3686400"/>
          </a:xfrm>
          <a:prstGeom prst="pie">
            <a:avLst>
              <a:gd fmla="val 10800000" name="adj1"/>
              <a:gd fmla="val 1620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 flipH="1" rot="10800000">
            <a:off x="2677875" y="1888350"/>
            <a:ext cx="3686400" cy="3686400"/>
          </a:xfrm>
          <a:prstGeom prst="pie">
            <a:avLst>
              <a:gd fmla="val 10800000" name="adj1"/>
              <a:gd fmla="val 1620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 flipH="1" rot="5400000">
            <a:off x="2779725" y="1888350"/>
            <a:ext cx="3686400" cy="3686400"/>
          </a:xfrm>
          <a:prstGeom prst="pie">
            <a:avLst>
              <a:gd fmla="val 10800000" name="adj1"/>
              <a:gd fmla="val 1620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2786450" y="2282900"/>
            <a:ext cx="1753200" cy="13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800"/>
              <a:t>Transparent Display Technology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4618550" y="2127200"/>
            <a:ext cx="1605000" cy="14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Floating Touch or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Gesture Recognition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2779725" y="3721450"/>
            <a:ext cx="17532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800"/>
              <a:t>Microcontroller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4611425" y="3721450"/>
            <a:ext cx="1565400" cy="14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Wireless Connectivity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6176825" y="1729612"/>
            <a:ext cx="3088200" cy="16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19075" lvl="0" marL="257175" rtl="0">
              <a:spcBef>
                <a:spcPts val="420"/>
              </a:spcBef>
              <a:buClr>
                <a:schemeClr val="dk1"/>
              </a:buClr>
              <a:buSzPct val="100000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capacitive touch with high sensitivity</a:t>
            </a:r>
          </a:p>
          <a:p>
            <a:pPr indent="-219075" lvl="0" marL="257175" rtl="0">
              <a:spcBef>
                <a:spcPts val="420"/>
              </a:spcBef>
              <a:buClr>
                <a:schemeClr val="dk1"/>
              </a:buClr>
              <a:buSzPct val="100000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Gesture recognition from images captured via stereoscopic sensor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180350" y="1888350"/>
            <a:ext cx="3000000" cy="13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19075" lvl="0" marL="257175" rtl="0">
              <a:spcBef>
                <a:spcPts val="42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TCOs for transparent circuitry</a:t>
            </a:r>
          </a:p>
          <a:p>
            <a:pPr indent="-219075" lvl="0" marL="257175" rtl="0">
              <a:spcBef>
                <a:spcPts val="48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Inkjet printing for rapid prototyping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0" y="3871025"/>
            <a:ext cx="28023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19075" lvl="0" marL="257175" rtl="0">
              <a:spcBef>
                <a:spcPts val="420"/>
              </a:spcBef>
              <a:buClr>
                <a:schemeClr val="dk1"/>
              </a:buClr>
              <a:buSzPct val="100000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erformance and power tradeoff</a:t>
            </a:r>
          </a:p>
          <a:p>
            <a:pPr indent="-195262" lvl="1" marL="557212" rtl="0">
              <a:spcBef>
                <a:spcPts val="360"/>
              </a:spcBef>
              <a:buClr>
                <a:schemeClr val="dk1"/>
              </a:buClr>
              <a:buSzPct val="100000"/>
              <a:buChar char="–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Powerful enough to drive large display, but efficient to run off battery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6466125" y="3747575"/>
            <a:ext cx="2854800" cy="20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19075" lvl="0" marL="257175" rtl="0">
              <a:spcBef>
                <a:spcPts val="420"/>
              </a:spcBef>
              <a:buClr>
                <a:schemeClr val="dk1"/>
              </a:buClr>
              <a:buSzPct val="100000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Wi-Fi to connect to the Internet</a:t>
            </a:r>
          </a:p>
          <a:p>
            <a:pPr indent="-195262" lvl="1" marL="557212" rtl="0">
              <a:spcBef>
                <a:spcPts val="360"/>
              </a:spcBef>
              <a:buClr>
                <a:schemeClr val="dk1"/>
              </a:buClr>
              <a:buSzPct val="100000"/>
              <a:buChar char="–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Offload computation to the cloud</a:t>
            </a:r>
          </a:p>
          <a:p>
            <a:pPr indent="-219075" lvl="0" marL="257175" rtl="0">
              <a:spcBef>
                <a:spcPts val="420"/>
              </a:spcBef>
              <a:buClr>
                <a:schemeClr val="dk1"/>
              </a:buClr>
              <a:buSzPct val="100000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Bluetooth for smartphone communication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Cost and Budget (Prototype 1)</a:t>
            </a:r>
          </a:p>
        </p:txBody>
      </p:sp>
      <p:graphicFrame>
        <p:nvGraphicFramePr>
          <p:cNvPr id="78" name="Shape 78"/>
          <p:cNvGraphicFramePr/>
          <p:nvPr/>
        </p:nvGraphicFramePr>
        <p:xfrm>
          <a:off x="1523525" y="16279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{E2EC5F16-5D5D-4EF2-B4E3-44C7F5D0343F}</a:tableStyleId>
              </a:tblPr>
              <a:tblGrid>
                <a:gridCol w="6096950"/>
              </a:tblGrid>
              <a:tr h="40826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Table 1.</a:t>
                      </a:r>
                      <a:r>
                        <a:rPr b="1" lang="en" sz="18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" sz="1800"/>
                        <a:t>Prototype 1 Equipment Costs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" name="Shape 79"/>
          <p:cNvGraphicFramePr/>
          <p:nvPr/>
        </p:nvGraphicFramePr>
        <p:xfrm>
          <a:off x="1667362" y="2131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{E2EC5F16-5D5D-4EF2-B4E3-44C7F5D0343F}</a:tableStyleId>
              </a:tblPr>
              <a:tblGrid>
                <a:gridCol w="2921750"/>
                <a:gridCol w="2887500"/>
              </a:tblGrid>
              <a:tr h="295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Component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Cost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5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Raspberry Pi™ 3 Model B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$35.00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5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Raspberry Pi™ Power Supply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$8.99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5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Two-Way Mirror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$72.00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5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Touchscreen LCD Monitor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$289.95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5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HDMI Cable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$0.00 (Received for free)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5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Total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$405.94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Cost and Budget (Prototype 2)</a:t>
            </a:r>
          </a:p>
        </p:txBody>
      </p:sp>
      <p:graphicFrame>
        <p:nvGraphicFramePr>
          <p:cNvPr id="85" name="Shape 85"/>
          <p:cNvGraphicFramePr/>
          <p:nvPr/>
        </p:nvGraphicFramePr>
        <p:xfrm>
          <a:off x="1010325" y="160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{E2EC5F16-5D5D-4EF2-B4E3-44C7F5D0343F}</a:tableStyleId>
              </a:tblPr>
              <a:tblGrid>
                <a:gridCol w="7123350"/>
              </a:tblGrid>
              <a:tr h="45845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Table 2.</a:t>
                      </a:r>
                      <a:r>
                        <a:rPr b="1" lang="en" sz="18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" sz="1800"/>
                        <a:t>Prototype 2 Equipment Costs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6" name="Shape 86"/>
          <p:cNvGraphicFramePr/>
          <p:nvPr/>
        </p:nvGraphicFramePr>
        <p:xfrm>
          <a:off x="1158800" y="202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{E2EC5F16-5D5D-4EF2-B4E3-44C7F5D0343F}</a:tableStyleId>
              </a:tblPr>
              <a:tblGrid>
                <a:gridCol w="3180925"/>
                <a:gridCol w="3645475"/>
              </a:tblGrid>
              <a:tr h="295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Component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Cost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5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Rectangular Annealed Glass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$20.11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5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Raspberry Pi™ 3 Model B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$0.00 (Reuse from Prototype 1)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5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Raspberry Pi™ Power Supply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$0.00 (Reuse from Prototype 1)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5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Conductive Silver Ink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$0.00 (Received for free)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5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HDMI Cable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$0.00 (Received for free)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5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Inkjet Printer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$0.00 (Received for free)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5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Total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$20.11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Smart Mirror Features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536625"/>
            <a:ext cx="49131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Display weather, agenda, news, and other relevant information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Smartphone application to set up and configure the smart mirror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Won’t obstruct user figure when smart mirror is displaying information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Appearance of a regular mirror when display is off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2724" y="1356876"/>
            <a:ext cx="2784449" cy="492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Approach (Hardware)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460425"/>
            <a:ext cx="51951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Translucent Display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Adhere behind mirror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User interaction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Touch Screen</a:t>
            </a:r>
          </a:p>
          <a:p>
            <a:pPr indent="-381000" lvl="2" marL="1371600" rtl="0">
              <a:spcBef>
                <a:spcPts val="0"/>
              </a:spcBef>
              <a:buSzPct val="100000"/>
            </a:pPr>
            <a:r>
              <a:rPr lang="en" sz="2400"/>
              <a:t>Floating capacitive touch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Gesture Sensor (leap motion)</a:t>
            </a:r>
          </a:p>
          <a:p>
            <a:pPr indent="-381000" lvl="2" marL="1371600" rtl="0">
              <a:spcBef>
                <a:spcPts val="0"/>
              </a:spcBef>
              <a:buSzPct val="100000"/>
            </a:pPr>
            <a:r>
              <a:rPr lang="en" sz="2400"/>
              <a:t>Interaction with mirror with gestures</a:t>
            </a:r>
          </a:p>
        </p:txBody>
      </p:sp>
      <p:pic>
        <p:nvPicPr>
          <p:cNvPr descr="transparent display.PN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674" y="1585299"/>
            <a:ext cx="3214399" cy="210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8700" y="3919474"/>
            <a:ext cx="2919375" cy="219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