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5" r:id="rId2"/>
  </p:sldMasterIdLst>
  <p:notesMasterIdLst>
    <p:notesMasterId r:id="rId18"/>
  </p:notesMasterIdLst>
  <p:sldIdLst>
    <p:sldId id="256" r:id="rId3"/>
    <p:sldId id="323" r:id="rId4"/>
    <p:sldId id="322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278" r:id="rId17"/>
  </p:sldIdLst>
  <p:sldSz cx="12192000" cy="6858000"/>
  <p:notesSz cx="6858000" cy="9144000"/>
  <p:embeddedFontLst>
    <p:embeddedFont>
      <p:font typeface="DM Serif Display" panose="02010600030101010101" charset="0"/>
      <p:regular r:id="rId19"/>
      <p:italic r:id="rId20"/>
    </p:embeddedFont>
    <p:embeddedFont>
      <p:font typeface="Fira Sans Extra Condensed Medium" panose="02010600030101010101" charset="0"/>
      <p:regular r:id="rId21"/>
      <p:bold r:id="rId22"/>
      <p:italic r:id="rId23"/>
      <p:boldItalic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Open Sans Light" panose="020B03060305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7" roundtripDataSignature="AMtx7mgUrQTvZUo+IGpMF5kzcgaChL2U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4B7698-D9C5-4F99-BB50-3D70FE3DDD20}">
  <a:tblStyle styleId="{704B7698-D9C5-4F99-BB50-3D70FE3DDD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10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10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07" Type="http://customschemas.google.com/relationships/presentationmetadata" Target="metadata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11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9a511f4f6_3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gf9a511f4f6_3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f9a511f4f6_3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gf9a511f4f6_3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045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f9a511f4f6_3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gf9a511f4f6_3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712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f9a511f4f6_3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gf9a511f4f6_3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148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f9a511f4f6_3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gf9a511f4f6_3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97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f9a511f4f6_3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gf9a511f4f6_3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818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9a511f4f6_3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1" name="Google Shape;581;gf9a511f4f6_3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9a511f4f6_3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gf9a511f4f6_3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613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f9a511f4f6_3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gf9a511f4f6_3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70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f9a511f4f6_3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gf9a511f4f6_3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449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f9a511f4f6_3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gf9a511f4f6_3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44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f9a511f4f6_3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gf9a511f4f6_3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464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f9a511f4f6_3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gf9a511f4f6_3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960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f9a511f4f6_3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gf9a511f4f6_3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82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f9a511f4f6_3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gf9a511f4f6_3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17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slide layout">
  <p:cSld name="1_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9a511f4f6_3_3"/>
          <p:cNvSpPr txBox="1">
            <a:spLocks noGrp="1"/>
          </p:cNvSpPr>
          <p:nvPr>
            <p:ph type="ctrTitle"/>
          </p:nvPr>
        </p:nvSpPr>
        <p:spPr>
          <a:xfrm>
            <a:off x="3266067" y="1963500"/>
            <a:ext cx="5660000" cy="2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4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4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4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4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4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4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4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4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4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236" name="Google Shape;236;gf9a511f4f6_3_3"/>
          <p:cNvSpPr txBox="1">
            <a:spLocks noGrp="1"/>
          </p:cNvSpPr>
          <p:nvPr>
            <p:ph type="subTitle" idx="1"/>
          </p:nvPr>
        </p:nvSpPr>
        <p:spPr>
          <a:xfrm>
            <a:off x="2761167" y="3868800"/>
            <a:ext cx="6669600" cy="9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None/>
              <a:defRPr>
                <a:solidFill>
                  <a:srgbClr val="CCCCC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700"/>
              <a:buNone/>
              <a:defRPr sz="3700">
                <a:solidFill>
                  <a:srgbClr val="CCCCCC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700"/>
              <a:buNone/>
              <a:defRPr sz="3700">
                <a:solidFill>
                  <a:srgbClr val="CCCCCC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700"/>
              <a:buNone/>
              <a:defRPr sz="3700">
                <a:solidFill>
                  <a:srgbClr val="CCCCCC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700"/>
              <a:buNone/>
              <a:defRPr sz="3700">
                <a:solidFill>
                  <a:srgbClr val="CCCCCC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700"/>
              <a:buNone/>
              <a:defRPr sz="3700">
                <a:solidFill>
                  <a:srgbClr val="CCCCCC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700"/>
              <a:buNone/>
              <a:defRPr sz="3700">
                <a:solidFill>
                  <a:srgbClr val="CCCCCC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700"/>
              <a:buNone/>
              <a:defRPr sz="3700">
                <a:solidFill>
                  <a:srgbClr val="CCCCCC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700"/>
              <a:buNone/>
              <a:defRPr sz="37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9a511f4f6_3_6"/>
          <p:cNvSpPr/>
          <p:nvPr/>
        </p:nvSpPr>
        <p:spPr>
          <a:xfrm>
            <a:off x="2105184" y="2048104"/>
            <a:ext cx="10158000" cy="64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f9a511f4f6_3_6"/>
          <p:cNvSpPr txBox="1">
            <a:spLocks noGrp="1"/>
          </p:cNvSpPr>
          <p:nvPr>
            <p:ph type="ctrTitle"/>
          </p:nvPr>
        </p:nvSpPr>
        <p:spPr>
          <a:xfrm>
            <a:off x="3825989" y="2936567"/>
            <a:ext cx="15600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0" name="Google Shape;240;gf9a511f4f6_3_6"/>
          <p:cNvSpPr txBox="1">
            <a:spLocks noGrp="1"/>
          </p:cNvSpPr>
          <p:nvPr>
            <p:ph type="subTitle" idx="1"/>
          </p:nvPr>
        </p:nvSpPr>
        <p:spPr>
          <a:xfrm>
            <a:off x="2844245" y="3489964"/>
            <a:ext cx="25420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41" name="Google Shape;241;gf9a511f4f6_3_6"/>
          <p:cNvSpPr txBox="1">
            <a:spLocks noGrp="1"/>
          </p:cNvSpPr>
          <p:nvPr>
            <p:ph type="title" idx="2"/>
          </p:nvPr>
        </p:nvSpPr>
        <p:spPr>
          <a:xfrm>
            <a:off x="3047845" y="2165780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Font typeface="Fira Sans Extra Condensed Medium"/>
              <a:buNone/>
              <a:defRPr sz="6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Font typeface="Fira Sans Extra Condensed Medium"/>
              <a:buNone/>
              <a:defRPr sz="6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Font typeface="Fira Sans Extra Condensed Medium"/>
              <a:buNone/>
              <a:defRPr sz="6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Font typeface="Fira Sans Extra Condensed Medium"/>
              <a:buNone/>
              <a:defRPr sz="6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Font typeface="Fira Sans Extra Condensed Medium"/>
              <a:buNone/>
              <a:defRPr sz="6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Font typeface="Fira Sans Extra Condensed Medium"/>
              <a:buNone/>
              <a:defRPr sz="6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Font typeface="Fira Sans Extra Condensed Medium"/>
              <a:buNone/>
              <a:defRPr sz="6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Font typeface="Fira Sans Extra Condensed Medium"/>
              <a:buNone/>
              <a:defRPr sz="6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2" name="Google Shape;242;gf9a511f4f6_3_6"/>
          <p:cNvSpPr txBox="1">
            <a:spLocks noGrp="1"/>
          </p:cNvSpPr>
          <p:nvPr>
            <p:ph type="ctrTitle" idx="3"/>
          </p:nvPr>
        </p:nvSpPr>
        <p:spPr>
          <a:xfrm>
            <a:off x="5287717" y="2932033"/>
            <a:ext cx="3002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3" name="Google Shape;243;gf9a511f4f6_3_6"/>
          <p:cNvSpPr txBox="1">
            <a:spLocks noGrp="1"/>
          </p:cNvSpPr>
          <p:nvPr>
            <p:ph type="subTitle" idx="4"/>
          </p:nvPr>
        </p:nvSpPr>
        <p:spPr>
          <a:xfrm>
            <a:off x="5654517" y="3482911"/>
            <a:ext cx="26356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44" name="Google Shape;244;gf9a511f4f6_3_6"/>
          <p:cNvSpPr txBox="1">
            <a:spLocks noGrp="1"/>
          </p:cNvSpPr>
          <p:nvPr>
            <p:ph type="title" idx="5"/>
          </p:nvPr>
        </p:nvSpPr>
        <p:spPr>
          <a:xfrm>
            <a:off x="5978060" y="2161249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Font typeface="Fira Sans Extra Condensed Medium"/>
              <a:buNone/>
              <a:defRPr sz="6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Font typeface="Fira Sans Extra Condensed Medium"/>
              <a:buNone/>
              <a:defRPr sz="6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Font typeface="Fira Sans Extra Condensed Medium"/>
              <a:buNone/>
              <a:defRPr sz="6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Font typeface="Fira Sans Extra Condensed Medium"/>
              <a:buNone/>
              <a:defRPr sz="6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Font typeface="Fira Sans Extra Condensed Medium"/>
              <a:buNone/>
              <a:defRPr sz="6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Font typeface="Fira Sans Extra Condensed Medium"/>
              <a:buNone/>
              <a:defRPr sz="6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Font typeface="Fira Sans Extra Condensed Medium"/>
              <a:buNone/>
              <a:defRPr sz="6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Font typeface="Fira Sans Extra Condensed Medium"/>
              <a:buNone/>
              <a:defRPr sz="6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5" name="Google Shape;245;gf9a511f4f6_3_6"/>
          <p:cNvSpPr txBox="1">
            <a:spLocks noGrp="1"/>
          </p:cNvSpPr>
          <p:nvPr>
            <p:ph type="ctrTitle" idx="6"/>
          </p:nvPr>
        </p:nvSpPr>
        <p:spPr>
          <a:xfrm>
            <a:off x="9299120" y="2932067"/>
            <a:ext cx="1926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6" name="Google Shape;246;gf9a511f4f6_3_6"/>
          <p:cNvSpPr txBox="1">
            <a:spLocks noGrp="1"/>
          </p:cNvSpPr>
          <p:nvPr>
            <p:ph type="subTitle" idx="7"/>
          </p:nvPr>
        </p:nvSpPr>
        <p:spPr>
          <a:xfrm>
            <a:off x="8683341" y="3482931"/>
            <a:ext cx="25420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47" name="Google Shape;247;gf9a511f4f6_3_6"/>
          <p:cNvSpPr txBox="1">
            <a:spLocks noGrp="1"/>
          </p:cNvSpPr>
          <p:nvPr>
            <p:ph type="title" idx="8"/>
          </p:nvPr>
        </p:nvSpPr>
        <p:spPr>
          <a:xfrm>
            <a:off x="8886942" y="2161263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Font typeface="Fira Sans Extra Condensed Medium"/>
              <a:buNone/>
              <a:defRPr sz="6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Font typeface="Fira Sans Extra Condensed Medium"/>
              <a:buNone/>
              <a:defRPr sz="6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Font typeface="Fira Sans Extra Condensed Medium"/>
              <a:buNone/>
              <a:defRPr sz="6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Font typeface="Fira Sans Extra Condensed Medium"/>
              <a:buNone/>
              <a:defRPr sz="6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Font typeface="Fira Sans Extra Condensed Medium"/>
              <a:buNone/>
              <a:defRPr sz="6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Font typeface="Fira Sans Extra Condensed Medium"/>
              <a:buNone/>
              <a:defRPr sz="6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Font typeface="Fira Sans Extra Condensed Medium"/>
              <a:buNone/>
              <a:defRPr sz="6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Font typeface="Fira Sans Extra Condensed Medium"/>
              <a:buNone/>
              <a:defRPr sz="6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8" name="Google Shape;248;gf9a511f4f6_3_6"/>
          <p:cNvSpPr txBox="1">
            <a:spLocks noGrp="1"/>
          </p:cNvSpPr>
          <p:nvPr>
            <p:ph type="ctrTitle" idx="9"/>
          </p:nvPr>
        </p:nvSpPr>
        <p:spPr>
          <a:xfrm>
            <a:off x="967501" y="5046535"/>
            <a:ext cx="15600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9" name="Google Shape;249;gf9a511f4f6_3_6"/>
          <p:cNvSpPr txBox="1">
            <a:spLocks noGrp="1"/>
          </p:cNvSpPr>
          <p:nvPr>
            <p:ph type="subTitle" idx="13"/>
          </p:nvPr>
        </p:nvSpPr>
        <p:spPr>
          <a:xfrm>
            <a:off x="967500" y="5599945"/>
            <a:ext cx="25420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50" name="Google Shape;250;gf9a511f4f6_3_6"/>
          <p:cNvSpPr txBox="1">
            <a:spLocks noGrp="1"/>
          </p:cNvSpPr>
          <p:nvPr>
            <p:ph type="title" idx="14"/>
          </p:nvPr>
        </p:nvSpPr>
        <p:spPr>
          <a:xfrm>
            <a:off x="967516" y="4293324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51" name="Google Shape;251;gf9a511f4f6_3_6"/>
          <p:cNvSpPr txBox="1">
            <a:spLocks noGrp="1"/>
          </p:cNvSpPr>
          <p:nvPr>
            <p:ph type="ctrTitle" idx="15"/>
          </p:nvPr>
        </p:nvSpPr>
        <p:spPr>
          <a:xfrm>
            <a:off x="3827467" y="5042002"/>
            <a:ext cx="15048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2" name="Google Shape;252;gf9a511f4f6_3_6"/>
          <p:cNvSpPr txBox="1">
            <a:spLocks noGrp="1"/>
          </p:cNvSpPr>
          <p:nvPr>
            <p:ph type="subTitle" idx="16"/>
          </p:nvPr>
        </p:nvSpPr>
        <p:spPr>
          <a:xfrm>
            <a:off x="3827461" y="5592891"/>
            <a:ext cx="26356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53" name="Google Shape;253;gf9a511f4f6_3_6"/>
          <p:cNvSpPr txBox="1">
            <a:spLocks noGrp="1"/>
          </p:cNvSpPr>
          <p:nvPr>
            <p:ph type="title" idx="17"/>
          </p:nvPr>
        </p:nvSpPr>
        <p:spPr>
          <a:xfrm>
            <a:off x="3827483" y="4288792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54" name="Google Shape;254;gf9a511f4f6_3_6"/>
          <p:cNvSpPr txBox="1">
            <a:spLocks noGrp="1"/>
          </p:cNvSpPr>
          <p:nvPr>
            <p:ph type="ctrTitle" idx="18"/>
          </p:nvPr>
        </p:nvSpPr>
        <p:spPr>
          <a:xfrm>
            <a:off x="6687433" y="5042035"/>
            <a:ext cx="12220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5" name="Google Shape;255;gf9a511f4f6_3_6"/>
          <p:cNvSpPr txBox="1">
            <a:spLocks noGrp="1"/>
          </p:cNvSpPr>
          <p:nvPr>
            <p:ph type="subTitle" idx="19"/>
          </p:nvPr>
        </p:nvSpPr>
        <p:spPr>
          <a:xfrm>
            <a:off x="6687433" y="5592912"/>
            <a:ext cx="25420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56" name="Google Shape;256;gf9a511f4f6_3_6"/>
          <p:cNvSpPr txBox="1">
            <a:spLocks noGrp="1"/>
          </p:cNvSpPr>
          <p:nvPr>
            <p:ph type="title" idx="20"/>
          </p:nvPr>
        </p:nvSpPr>
        <p:spPr>
          <a:xfrm>
            <a:off x="6687449" y="4288805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57" name="Google Shape;257;gf9a511f4f6_3_6"/>
          <p:cNvSpPr/>
          <p:nvPr/>
        </p:nvSpPr>
        <p:spPr>
          <a:xfrm>
            <a:off x="983867" y="730300"/>
            <a:ext cx="999600" cy="64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f9a511f4f6_3_6"/>
          <p:cNvSpPr txBox="1">
            <a:spLocks noGrp="1"/>
          </p:cNvSpPr>
          <p:nvPr>
            <p:ph type="ctrTitle" idx="21"/>
          </p:nvPr>
        </p:nvSpPr>
        <p:spPr>
          <a:xfrm>
            <a:off x="964800" y="627496"/>
            <a:ext cx="2338400" cy="1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9" name="Google Shape;259;gf9a511f4f6_3_6"/>
          <p:cNvSpPr/>
          <p:nvPr/>
        </p:nvSpPr>
        <p:spPr>
          <a:xfrm>
            <a:off x="-132083" y="4147480"/>
            <a:ext cx="10158000" cy="64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16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9a511f4f6_3_42"/>
          <p:cNvSpPr txBox="1">
            <a:spLocks noGrp="1"/>
          </p:cNvSpPr>
          <p:nvPr>
            <p:ph type="subTitle" idx="1"/>
          </p:nvPr>
        </p:nvSpPr>
        <p:spPr>
          <a:xfrm>
            <a:off x="1246221" y="3192433"/>
            <a:ext cx="3836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700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275" name="Google Shape;275;gf9a511f4f6_3_42"/>
          <p:cNvSpPr txBox="1">
            <a:spLocks noGrp="1"/>
          </p:cNvSpPr>
          <p:nvPr>
            <p:ph type="subTitle" idx="2"/>
          </p:nvPr>
        </p:nvSpPr>
        <p:spPr>
          <a:xfrm>
            <a:off x="1246221" y="3429000"/>
            <a:ext cx="3836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300">
                <a:solidFill>
                  <a:srgbClr val="B7B7B7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>
                <a:solidFill>
                  <a:srgbClr val="B7B7B7"/>
                </a:solidFill>
              </a:defRPr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>
                <a:solidFill>
                  <a:srgbClr val="B7B7B7"/>
                </a:solidFill>
              </a:defRPr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>
                <a:solidFill>
                  <a:srgbClr val="B7B7B7"/>
                </a:solidFill>
              </a:defRPr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>
                <a:solidFill>
                  <a:srgbClr val="B7B7B7"/>
                </a:solidFill>
              </a:defRPr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>
                <a:solidFill>
                  <a:srgbClr val="B7B7B7"/>
                </a:solidFill>
              </a:defRPr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>
                <a:solidFill>
                  <a:srgbClr val="B7B7B7"/>
                </a:solidFill>
              </a:defRPr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>
                <a:solidFill>
                  <a:srgbClr val="B7B7B7"/>
                </a:solidFill>
              </a:defRPr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None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gf9a511f4f6_3_42"/>
          <p:cNvSpPr txBox="1">
            <a:spLocks noGrp="1"/>
          </p:cNvSpPr>
          <p:nvPr>
            <p:ph type="subTitle" idx="3"/>
          </p:nvPr>
        </p:nvSpPr>
        <p:spPr>
          <a:xfrm>
            <a:off x="7161720" y="3192433"/>
            <a:ext cx="3836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7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277" name="Google Shape;277;gf9a511f4f6_3_42"/>
          <p:cNvSpPr txBox="1">
            <a:spLocks noGrp="1"/>
          </p:cNvSpPr>
          <p:nvPr>
            <p:ph type="subTitle" idx="4"/>
          </p:nvPr>
        </p:nvSpPr>
        <p:spPr>
          <a:xfrm>
            <a:off x="7161720" y="3429000"/>
            <a:ext cx="3836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3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_1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9a511f4f6_3_68"/>
          <p:cNvSpPr txBox="1">
            <a:spLocks noGrp="1"/>
          </p:cNvSpPr>
          <p:nvPr>
            <p:ph type="ctrTitle"/>
          </p:nvPr>
        </p:nvSpPr>
        <p:spPr>
          <a:xfrm>
            <a:off x="964800" y="627500"/>
            <a:ext cx="1996800" cy="1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6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7">
    <p:bg>
      <p:bgPr>
        <a:solidFill>
          <a:schemeClr val="lt1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9a511f4f6_3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M Serif Display"/>
              <a:buNone/>
              <a:defRPr sz="37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M Serif Display"/>
              <a:buNone/>
              <a:defRPr sz="37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M Serif Display"/>
              <a:buNone/>
              <a:defRPr sz="37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M Serif Display"/>
              <a:buNone/>
              <a:defRPr sz="37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M Serif Display"/>
              <a:buNone/>
              <a:defRPr sz="37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M Serif Display"/>
              <a:buNone/>
              <a:defRPr sz="37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M Serif Display"/>
              <a:buNone/>
              <a:defRPr sz="37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M Serif Display"/>
              <a:buNone/>
              <a:defRPr sz="37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M Serif Display"/>
              <a:buNone/>
              <a:defRPr sz="37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233" name="Google Shape;233;gf9a511f4f6_3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●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○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■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●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○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■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●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○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Font typeface="Open Sans Light"/>
              <a:buChar char="■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2" r:id="rId3"/>
    <p:sldLayoutId id="2147483686" r:id="rId4"/>
    <p:sldLayoutId id="2147483697" r:id="rId5"/>
    <p:sldLayoutId id="214748369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lab.research.google.com/drive/11XpTl4wWikqVHWsHZHIA_8KiSv02-x2B#scrollTo=qYzNOjB3f8q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vestopedia.com/terms/v/vix.as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i.org/10.1057/s41260-018-00102-4" TargetMode="External"/><Relationship Id="rId5" Type="http://schemas.openxmlformats.org/officeDocument/2006/relationships/hyperlink" Target="https://papers.ssrn.com/sol3/papers.cfm?abstract_id=533583" TargetMode="External"/><Relationship Id="rId4" Type="http://schemas.openxmlformats.org/officeDocument/2006/relationships/hyperlink" Target="https://theprofittakeover.com/the-vix-my-big%20gest-moneymaker-in-20-years-of-tradin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9a511f4f6_3_127"/>
          <p:cNvSpPr/>
          <p:nvPr/>
        </p:nvSpPr>
        <p:spPr>
          <a:xfrm rot="10800000">
            <a:off x="10376000" y="490533"/>
            <a:ext cx="1270000" cy="1101700"/>
          </a:xfrm>
          <a:custGeom>
            <a:avLst/>
            <a:gdLst/>
            <a:ahLst/>
            <a:cxnLst/>
            <a:rect l="l" t="t" r="r" b="b"/>
            <a:pathLst>
              <a:path w="38100" h="33051" extrusionOk="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gf9a511f4f6_3_127"/>
          <p:cNvSpPr/>
          <p:nvPr/>
        </p:nvSpPr>
        <p:spPr>
          <a:xfrm>
            <a:off x="508100" y="5265751"/>
            <a:ext cx="1270000" cy="1101700"/>
          </a:xfrm>
          <a:custGeom>
            <a:avLst/>
            <a:gdLst/>
            <a:ahLst/>
            <a:cxnLst/>
            <a:rect l="l" t="t" r="r" b="b"/>
            <a:pathLst>
              <a:path w="38100" h="33051" extrusionOk="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gf9a511f4f6_3_127"/>
          <p:cNvSpPr txBox="1"/>
          <p:nvPr/>
        </p:nvSpPr>
        <p:spPr>
          <a:xfrm>
            <a:off x="2568903" y="1554852"/>
            <a:ext cx="70542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Predicting Volatility</a:t>
            </a:r>
            <a:endParaRPr sz="4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f9a511f4f6_3_127"/>
          <p:cNvSpPr txBox="1"/>
          <p:nvPr/>
        </p:nvSpPr>
        <p:spPr>
          <a:xfrm>
            <a:off x="2568895" y="2804745"/>
            <a:ext cx="7054200" cy="390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DM Serif Display"/>
              </a:rPr>
              <a:t>Group 3</a:t>
            </a:r>
            <a:endParaRPr sz="2400" dirty="0">
              <a:solidFill>
                <a:schemeClr val="lt1"/>
              </a:solidFill>
              <a:latin typeface="DM Serif Displ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DM Serif Displ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DM Serif Display"/>
              </a:rPr>
              <a:t>Lanli Feng</a:t>
            </a:r>
            <a:endParaRPr sz="2400" dirty="0">
              <a:solidFill>
                <a:schemeClr val="lt1"/>
              </a:solidFill>
              <a:latin typeface="DM Serif Displ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lt1"/>
                </a:solidFill>
                <a:latin typeface="DM Serif Display"/>
              </a:rPr>
              <a:t>Xiwei</a:t>
            </a:r>
            <a:r>
              <a:rPr lang="en-US" sz="2400" dirty="0">
                <a:solidFill>
                  <a:schemeClr val="lt1"/>
                </a:solidFill>
                <a:latin typeface="DM Serif Display"/>
              </a:rPr>
              <a:t> Liu</a:t>
            </a:r>
            <a:endParaRPr sz="2400" dirty="0">
              <a:solidFill>
                <a:schemeClr val="lt1"/>
              </a:solidFill>
              <a:latin typeface="DM Serif Displ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dirty="0" err="1">
                <a:solidFill>
                  <a:schemeClr val="lt1"/>
                </a:solidFill>
                <a:latin typeface="DM Serif Display"/>
              </a:rPr>
              <a:t>Shiyi</a:t>
            </a:r>
            <a:r>
              <a:rPr lang="en-US" sz="2400" dirty="0">
                <a:solidFill>
                  <a:schemeClr val="lt1"/>
                </a:solidFill>
                <a:latin typeface="DM Serif Display"/>
              </a:rPr>
              <a:t> Liu</a:t>
            </a:r>
            <a:endParaRPr sz="2400" dirty="0">
              <a:solidFill>
                <a:schemeClr val="lt1"/>
              </a:solidFill>
              <a:latin typeface="DM Serif Displ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DM Serif Display"/>
              </a:rPr>
              <a:t>Viktor </a:t>
            </a:r>
            <a:r>
              <a:rPr lang="en-US" sz="2400" dirty="0" err="1">
                <a:solidFill>
                  <a:schemeClr val="lt1"/>
                </a:solidFill>
                <a:latin typeface="DM Serif Display"/>
              </a:rPr>
              <a:t>Aghajanyan</a:t>
            </a:r>
            <a:endParaRPr sz="2400" dirty="0">
              <a:solidFill>
                <a:schemeClr val="lt1"/>
              </a:solidFill>
              <a:latin typeface="DM Serif Displ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lt1"/>
                </a:solidFill>
                <a:latin typeface="DM Serif Display"/>
              </a:rPr>
              <a:t>Shaoyu</a:t>
            </a:r>
            <a:r>
              <a:rPr lang="en-US" sz="2400" dirty="0">
                <a:solidFill>
                  <a:schemeClr val="lt1"/>
                </a:solidFill>
                <a:latin typeface="DM Serif Display"/>
              </a:rPr>
              <a:t> Cheng</a:t>
            </a:r>
            <a:endParaRPr sz="2400" dirty="0">
              <a:solidFill>
                <a:schemeClr val="lt1"/>
              </a:solidFill>
              <a:latin typeface="DM Serif Displ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dirty="0">
              <a:solidFill>
                <a:schemeClr val="lt1"/>
              </a:solidFill>
            </a:endParaRPr>
          </a:p>
        </p:txBody>
      </p:sp>
      <p:sp>
        <p:nvSpPr>
          <p:cNvPr id="374" name="Google Shape;374;gf9a511f4f6_3_127"/>
          <p:cNvSpPr txBox="1"/>
          <p:nvPr/>
        </p:nvSpPr>
        <p:spPr>
          <a:xfrm>
            <a:off x="9391945" y="5539617"/>
            <a:ext cx="214482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DM Serif Display"/>
              </a:rPr>
              <a:t>Oct. 21, 2021</a:t>
            </a:r>
            <a:endParaRPr sz="2400" dirty="0">
              <a:solidFill>
                <a:schemeClr val="lt1"/>
              </a:solidFill>
              <a:latin typeface="DM Serif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9a511f4f6_3_561"/>
          <p:cNvSpPr txBox="1">
            <a:spLocks noGrp="1"/>
          </p:cNvSpPr>
          <p:nvPr>
            <p:ph type="ctrTitle"/>
          </p:nvPr>
        </p:nvSpPr>
        <p:spPr>
          <a:xfrm>
            <a:off x="467713" y="200235"/>
            <a:ext cx="9245734" cy="244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600" dirty="0"/>
              <a:t>04 Model Selection: ARCH vs GARCH </a:t>
            </a:r>
            <a:br>
              <a:rPr lang="en-US" sz="3600" dirty="0"/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GARCH</a:t>
            </a:r>
            <a:r>
              <a:rPr lang="en-US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2-0  Model </a:t>
            </a:r>
            <a:br>
              <a:rPr lang="en-US" b="1" dirty="0">
                <a:solidFill>
                  <a:srgbClr val="3F3F3F"/>
                </a:solidFill>
              </a:rPr>
            </a:br>
            <a:br>
              <a:rPr lang="en-US" sz="3600" b="1" dirty="0">
                <a:solidFill>
                  <a:srgbClr val="3F3F3F"/>
                </a:solidFill>
              </a:rPr>
            </a:b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600" dirty="0"/>
          </a:p>
        </p:txBody>
      </p:sp>
      <p:sp>
        <p:nvSpPr>
          <p:cNvPr id="11" name="Google Shape;491;gf9a511ed87_4_16">
            <a:extLst>
              <a:ext uri="{FF2B5EF4-FFF2-40B4-BE49-F238E27FC236}">
                <a16:creationId xmlns:a16="http://schemas.microsoft.com/office/drawing/2014/main" id="{366F5BC9-9575-4A54-B97F-B94D1BB28DCA}"/>
              </a:ext>
            </a:extLst>
          </p:cNvPr>
          <p:cNvSpPr txBox="1"/>
          <p:nvPr/>
        </p:nvSpPr>
        <p:spPr>
          <a:xfrm>
            <a:off x="467713" y="2705345"/>
            <a:ext cx="32643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bg1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ARCH model has done a pretty good job in predicting the spikes in VIX over the 2020 as can be evidenced later in the profitable trading strategy that we designed.</a:t>
            </a:r>
            <a:endParaRPr sz="21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12" name="Google Shape;490;gf9a511ed87_4_16">
            <a:extLst>
              <a:ext uri="{FF2B5EF4-FFF2-40B4-BE49-F238E27FC236}">
                <a16:creationId xmlns:a16="http://schemas.microsoft.com/office/drawing/2014/main" id="{28B0C492-4855-45FB-AFFD-E1529BB700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625" y="1579887"/>
            <a:ext cx="8395375" cy="3698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42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9a511f4f6_3_561"/>
          <p:cNvSpPr txBox="1">
            <a:spLocks noGrp="1"/>
          </p:cNvSpPr>
          <p:nvPr>
            <p:ph type="ctrTitle"/>
          </p:nvPr>
        </p:nvSpPr>
        <p:spPr>
          <a:xfrm>
            <a:off x="467713" y="200235"/>
            <a:ext cx="9245734" cy="867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600" dirty="0"/>
              <a:t>05 Investment Strategy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b="1" dirty="0">
                <a:solidFill>
                  <a:srgbClr val="3F3F3F"/>
                </a:solidFill>
              </a:rPr>
            </a:br>
            <a:br>
              <a:rPr lang="en-US" sz="3600" b="1" dirty="0">
                <a:solidFill>
                  <a:srgbClr val="3F3F3F"/>
                </a:solidFill>
              </a:rPr>
            </a:b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600" dirty="0"/>
          </a:p>
        </p:txBody>
      </p:sp>
      <p:pic>
        <p:nvPicPr>
          <p:cNvPr id="5" name="Google Shape;497;gf9a511ed87_4_0">
            <a:extLst>
              <a:ext uri="{FF2B5EF4-FFF2-40B4-BE49-F238E27FC236}">
                <a16:creationId xmlns:a16="http://schemas.microsoft.com/office/drawing/2014/main" id="{C855FB8C-6D9B-48BD-AF4E-E1A588FAAB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99" y="1656713"/>
            <a:ext cx="5840167" cy="380281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28723D9-442E-46C5-97E9-494539B29894}"/>
              </a:ext>
            </a:extLst>
          </p:cNvPr>
          <p:cNvSpPr txBox="1"/>
          <p:nvPr/>
        </p:nvSpPr>
        <p:spPr>
          <a:xfrm>
            <a:off x="564486" y="962193"/>
            <a:ext cx="9045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VIX</a:t>
            </a:r>
          </a:p>
        </p:txBody>
      </p:sp>
      <p:sp>
        <p:nvSpPr>
          <p:cNvPr id="14" name="Google Shape;493;gf9a511ed87_4_0">
            <a:extLst>
              <a:ext uri="{FF2B5EF4-FFF2-40B4-BE49-F238E27FC236}">
                <a16:creationId xmlns:a16="http://schemas.microsoft.com/office/drawing/2014/main" id="{DF4FFB8A-7652-4238-8580-1BD1E846E6AC}"/>
              </a:ext>
            </a:extLst>
          </p:cNvPr>
          <p:cNvSpPr txBox="1">
            <a:spLocks/>
          </p:cNvSpPr>
          <p:nvPr/>
        </p:nvSpPr>
        <p:spPr>
          <a:xfrm>
            <a:off x="7105337" y="2435571"/>
            <a:ext cx="4969200" cy="207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06400">
              <a:lnSpc>
                <a:spcPct val="115000"/>
              </a:lnSpc>
              <a:spcBef>
                <a:spcPts val="1000"/>
              </a:spcBef>
              <a:buSzPts val="2800"/>
              <a:buFont typeface="Arial"/>
              <a:buChar char="●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daily returns</a:t>
            </a:r>
          </a:p>
          <a:p>
            <a:pPr marL="457200" indent="-406400">
              <a:lnSpc>
                <a:spcPct val="115000"/>
              </a:lnSpc>
              <a:buSzPts val="2800"/>
              <a:buFont typeface="Arial"/>
              <a:buChar char="●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VIX</a:t>
            </a:r>
          </a:p>
        </p:txBody>
      </p:sp>
      <p:sp>
        <p:nvSpPr>
          <p:cNvPr id="15" name="Google Shape;494;gf9a511ed87_4_0">
            <a:extLst>
              <a:ext uri="{FF2B5EF4-FFF2-40B4-BE49-F238E27FC236}">
                <a16:creationId xmlns:a16="http://schemas.microsoft.com/office/drawing/2014/main" id="{07524A73-7006-45C3-8FEE-5172E58ED47B}"/>
              </a:ext>
            </a:extLst>
          </p:cNvPr>
          <p:cNvSpPr txBox="1">
            <a:spLocks/>
          </p:cNvSpPr>
          <p:nvPr/>
        </p:nvSpPr>
        <p:spPr>
          <a:xfrm>
            <a:off x="7197912" y="1275571"/>
            <a:ext cx="5172000" cy="110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 model</a:t>
            </a:r>
          </a:p>
          <a:p>
            <a:pPr>
              <a:spcBef>
                <a:spcPts val="1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trend of price changes</a:t>
            </a:r>
          </a:p>
        </p:txBody>
      </p:sp>
      <p:sp>
        <p:nvSpPr>
          <p:cNvPr id="16" name="Google Shape;495;gf9a511ed87_4_0">
            <a:extLst>
              <a:ext uri="{FF2B5EF4-FFF2-40B4-BE49-F238E27FC236}">
                <a16:creationId xmlns:a16="http://schemas.microsoft.com/office/drawing/2014/main" id="{313CC946-4FE7-4EED-9E7A-8A3890AE8ED6}"/>
              </a:ext>
            </a:extLst>
          </p:cNvPr>
          <p:cNvSpPr/>
          <p:nvPr/>
        </p:nvSpPr>
        <p:spPr>
          <a:xfrm>
            <a:off x="8713262" y="2528079"/>
            <a:ext cx="238200" cy="45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96;gf9a511ed87_4_0">
            <a:extLst>
              <a:ext uri="{FF2B5EF4-FFF2-40B4-BE49-F238E27FC236}">
                <a16:creationId xmlns:a16="http://schemas.microsoft.com/office/drawing/2014/main" id="{9FF5EC87-F90C-4E07-9688-034595D27053}"/>
              </a:ext>
            </a:extLst>
          </p:cNvPr>
          <p:cNvSpPr txBox="1">
            <a:spLocks/>
          </p:cNvSpPr>
          <p:nvPr/>
        </p:nvSpPr>
        <p:spPr>
          <a:xfrm>
            <a:off x="6958927" y="4323029"/>
            <a:ext cx="3658200" cy="125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>
              <a:lnSpc>
                <a:spcPct val="115000"/>
              </a:lnSpc>
              <a:spcBef>
                <a:spcPts val="1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VIX predictions</a:t>
            </a:r>
          </a:p>
        </p:txBody>
      </p:sp>
      <p:sp>
        <p:nvSpPr>
          <p:cNvPr id="18" name="Google Shape;497;gf9a511ed87_4_0">
            <a:extLst>
              <a:ext uri="{FF2B5EF4-FFF2-40B4-BE49-F238E27FC236}">
                <a16:creationId xmlns:a16="http://schemas.microsoft.com/office/drawing/2014/main" id="{BDA04888-D5BD-4574-85AA-997FADC8A553}"/>
              </a:ext>
            </a:extLst>
          </p:cNvPr>
          <p:cNvSpPr/>
          <p:nvPr/>
        </p:nvSpPr>
        <p:spPr>
          <a:xfrm>
            <a:off x="8713262" y="4238667"/>
            <a:ext cx="238200" cy="45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85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9a511f4f6_3_561"/>
          <p:cNvSpPr txBox="1">
            <a:spLocks noGrp="1"/>
          </p:cNvSpPr>
          <p:nvPr>
            <p:ph type="ctrTitle"/>
          </p:nvPr>
        </p:nvSpPr>
        <p:spPr>
          <a:xfrm>
            <a:off x="467713" y="200235"/>
            <a:ext cx="9245734" cy="867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600" dirty="0"/>
              <a:t>05 Investment Strategy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b="1" dirty="0">
                <a:solidFill>
                  <a:srgbClr val="3F3F3F"/>
                </a:solidFill>
              </a:rPr>
            </a:br>
            <a:br>
              <a:rPr lang="en-US" sz="3600" b="1" dirty="0">
                <a:solidFill>
                  <a:srgbClr val="3F3F3F"/>
                </a:solidFill>
              </a:rPr>
            </a:b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8723D9-442E-46C5-97E9-494539B29894}"/>
              </a:ext>
            </a:extLst>
          </p:cNvPr>
          <p:cNvSpPr txBox="1"/>
          <p:nvPr/>
        </p:nvSpPr>
        <p:spPr>
          <a:xfrm>
            <a:off x="567677" y="836880"/>
            <a:ext cx="9045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Bollinger Band</a:t>
            </a:r>
          </a:p>
        </p:txBody>
      </p:sp>
      <p:sp>
        <p:nvSpPr>
          <p:cNvPr id="24" name="Google Shape;502;gf9a511ed87_4_7">
            <a:extLst>
              <a:ext uri="{FF2B5EF4-FFF2-40B4-BE49-F238E27FC236}">
                <a16:creationId xmlns:a16="http://schemas.microsoft.com/office/drawing/2014/main" id="{78A1592B-A545-44D1-9878-71537884B1A1}"/>
              </a:ext>
            </a:extLst>
          </p:cNvPr>
          <p:cNvSpPr txBox="1"/>
          <p:nvPr/>
        </p:nvSpPr>
        <p:spPr>
          <a:xfrm>
            <a:off x="8873975" y="2317075"/>
            <a:ext cx="3000000" cy="139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Bollinger Band: </a:t>
            </a:r>
            <a:r>
              <a:rPr lang="en-US" sz="23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MA20</a:t>
            </a:r>
            <a:r>
              <a:rPr lang="en-US" sz="2300" dirty="0">
                <a:solidFill>
                  <a:srgbClr val="674E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±2*σ</a:t>
            </a:r>
            <a:endParaRPr sz="2300" dirty="0">
              <a:solidFill>
                <a:srgbClr val="674EA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mean-converging</a:t>
            </a:r>
            <a:endParaRPr sz="23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Google Shape;503;gf9a511ed87_4_7">
            <a:extLst>
              <a:ext uri="{FF2B5EF4-FFF2-40B4-BE49-F238E27FC236}">
                <a16:creationId xmlns:a16="http://schemas.microsoft.com/office/drawing/2014/main" id="{CB72460F-1814-4746-9DEE-F35D0A3C24B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25" y="4066724"/>
            <a:ext cx="8238300" cy="26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504;gf9a511ed87_4_7">
            <a:extLst>
              <a:ext uri="{FF2B5EF4-FFF2-40B4-BE49-F238E27FC236}">
                <a16:creationId xmlns:a16="http://schemas.microsoft.com/office/drawing/2014/main" id="{162871E0-8915-4FBE-AB14-81101B06CA5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88" y="1302338"/>
            <a:ext cx="7912624" cy="27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505;gf9a511ed87_4_7">
            <a:extLst>
              <a:ext uri="{FF2B5EF4-FFF2-40B4-BE49-F238E27FC236}">
                <a16:creationId xmlns:a16="http://schemas.microsoft.com/office/drawing/2014/main" id="{B0E7F1E9-8E9C-43D9-A089-3B01FECF0101}"/>
              </a:ext>
            </a:extLst>
          </p:cNvPr>
          <p:cNvSpPr/>
          <p:nvPr/>
        </p:nvSpPr>
        <p:spPr>
          <a:xfrm rot="-3783350">
            <a:off x="4557287" y="3236924"/>
            <a:ext cx="486624" cy="1160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9885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06;gf9a511ed87_4_7">
            <a:extLst>
              <a:ext uri="{FF2B5EF4-FFF2-40B4-BE49-F238E27FC236}">
                <a16:creationId xmlns:a16="http://schemas.microsoft.com/office/drawing/2014/main" id="{DEA5AD20-0F24-4F57-A558-572C7993D11A}"/>
              </a:ext>
            </a:extLst>
          </p:cNvPr>
          <p:cNvSpPr/>
          <p:nvPr/>
        </p:nvSpPr>
        <p:spPr>
          <a:xfrm rot="2270268">
            <a:off x="2746820" y="2010375"/>
            <a:ext cx="486609" cy="1161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07;gf9a511ed87_4_7">
            <a:extLst>
              <a:ext uri="{FF2B5EF4-FFF2-40B4-BE49-F238E27FC236}">
                <a16:creationId xmlns:a16="http://schemas.microsoft.com/office/drawing/2014/main" id="{DCFD8CAE-FBFB-49C2-943E-98816F26D2EB}"/>
              </a:ext>
            </a:extLst>
          </p:cNvPr>
          <p:cNvSpPr txBox="1"/>
          <p:nvPr/>
        </p:nvSpPr>
        <p:spPr>
          <a:xfrm>
            <a:off x="1917925" y="4066725"/>
            <a:ext cx="844500" cy="65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0000"/>
                </a:solidFill>
              </a:rPr>
              <a:t>put</a:t>
            </a:r>
            <a:endParaRPr sz="2500" dirty="0">
              <a:solidFill>
                <a:srgbClr val="FF0000"/>
              </a:solidFill>
            </a:endParaRPr>
          </a:p>
        </p:txBody>
      </p:sp>
      <p:sp>
        <p:nvSpPr>
          <p:cNvPr id="30" name="Google Shape;508;gf9a511ed87_4_7">
            <a:extLst>
              <a:ext uri="{FF2B5EF4-FFF2-40B4-BE49-F238E27FC236}">
                <a16:creationId xmlns:a16="http://schemas.microsoft.com/office/drawing/2014/main" id="{CF878BFD-27A2-4C35-ADE2-9084F773C033}"/>
              </a:ext>
            </a:extLst>
          </p:cNvPr>
          <p:cNvSpPr txBox="1"/>
          <p:nvPr/>
        </p:nvSpPr>
        <p:spPr>
          <a:xfrm>
            <a:off x="2998775" y="6174588"/>
            <a:ext cx="3000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9885A"/>
                </a:solidFill>
              </a:rPr>
              <a:t>long</a:t>
            </a:r>
            <a:endParaRPr sz="2500">
              <a:solidFill>
                <a:srgbClr val="09885A"/>
              </a:solidFill>
            </a:endParaRPr>
          </a:p>
        </p:txBody>
      </p:sp>
      <p:cxnSp>
        <p:nvCxnSpPr>
          <p:cNvPr id="31" name="Google Shape;510;gf9a511ed87_4_7">
            <a:extLst>
              <a:ext uri="{FF2B5EF4-FFF2-40B4-BE49-F238E27FC236}">
                <a16:creationId xmlns:a16="http://schemas.microsoft.com/office/drawing/2014/main" id="{9EB385B3-8FD8-4C0D-95FD-754C0B71A3A8}"/>
              </a:ext>
            </a:extLst>
          </p:cNvPr>
          <p:cNvCxnSpPr>
            <a:stCxn id="28" idx="1"/>
            <a:endCxn id="29" idx="3"/>
          </p:cNvCxnSpPr>
          <p:nvPr/>
        </p:nvCxnSpPr>
        <p:spPr>
          <a:xfrm flipH="1">
            <a:off x="2762425" y="1919182"/>
            <a:ext cx="35550" cy="24771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511;gf9a511ed87_4_7">
            <a:extLst>
              <a:ext uri="{FF2B5EF4-FFF2-40B4-BE49-F238E27FC236}">
                <a16:creationId xmlns:a16="http://schemas.microsoft.com/office/drawing/2014/main" id="{87520828-640B-4306-8964-01B42331AF21}"/>
              </a:ext>
            </a:extLst>
          </p:cNvPr>
          <p:cNvCxnSpPr>
            <a:endCxn id="27" idx="1"/>
          </p:cNvCxnSpPr>
          <p:nvPr/>
        </p:nvCxnSpPr>
        <p:spPr>
          <a:xfrm rot="10800000">
            <a:off x="4690349" y="3511851"/>
            <a:ext cx="125700" cy="28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512;gf9a511ed87_4_7">
            <a:extLst>
              <a:ext uri="{FF2B5EF4-FFF2-40B4-BE49-F238E27FC236}">
                <a16:creationId xmlns:a16="http://schemas.microsoft.com/office/drawing/2014/main" id="{B2946312-18FD-469A-B969-97C06BAC323F}"/>
              </a:ext>
            </a:extLst>
          </p:cNvPr>
          <p:cNvSpPr txBox="1"/>
          <p:nvPr/>
        </p:nvSpPr>
        <p:spPr>
          <a:xfrm>
            <a:off x="8896625" y="4521513"/>
            <a:ext cx="3000000" cy="139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sz="23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position:</a:t>
            </a:r>
            <a:endParaRPr sz="23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374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300"/>
              <a:buChar char="●"/>
            </a:pPr>
            <a:r>
              <a:rPr lang="en-US" sz="23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upper Band</a:t>
            </a:r>
            <a:endParaRPr sz="23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300"/>
              <a:buChar char="●"/>
            </a:pPr>
            <a:r>
              <a:rPr lang="en-US" sz="23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sz="23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order:long</a:t>
            </a:r>
            <a:endParaRPr sz="23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1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9a511f4f6_3_561"/>
          <p:cNvSpPr txBox="1">
            <a:spLocks noGrp="1"/>
          </p:cNvSpPr>
          <p:nvPr>
            <p:ph type="ctrTitle"/>
          </p:nvPr>
        </p:nvSpPr>
        <p:spPr>
          <a:xfrm>
            <a:off x="467713" y="200235"/>
            <a:ext cx="9245734" cy="867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600" dirty="0"/>
              <a:t>05 Investment Strategy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b="1" dirty="0">
                <a:solidFill>
                  <a:srgbClr val="3F3F3F"/>
                </a:solidFill>
              </a:rPr>
            </a:br>
            <a:br>
              <a:rPr lang="en-US" sz="3600" b="1" dirty="0">
                <a:solidFill>
                  <a:srgbClr val="3F3F3F"/>
                </a:solidFill>
              </a:rPr>
            </a:b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8723D9-442E-46C5-97E9-494539B29894}"/>
              </a:ext>
            </a:extLst>
          </p:cNvPr>
          <p:cNvSpPr txBox="1"/>
          <p:nvPr/>
        </p:nvSpPr>
        <p:spPr>
          <a:xfrm>
            <a:off x="564486" y="962193"/>
            <a:ext cx="9045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VIX</a:t>
            </a:r>
          </a:p>
        </p:txBody>
      </p:sp>
      <p:pic>
        <p:nvPicPr>
          <p:cNvPr id="17" name="Google Shape;533;gf9a511ed87_4_78">
            <a:extLst>
              <a:ext uri="{FF2B5EF4-FFF2-40B4-BE49-F238E27FC236}">
                <a16:creationId xmlns:a16="http://schemas.microsoft.com/office/drawing/2014/main" id="{C2422EB2-E5F4-46AE-94D1-D4990756566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150" y="2254637"/>
            <a:ext cx="6604475" cy="223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532;gf9a511ed87_4_78">
            <a:hlinkClick r:id="rId4"/>
            <a:extLst>
              <a:ext uri="{FF2B5EF4-FFF2-40B4-BE49-F238E27FC236}">
                <a16:creationId xmlns:a16="http://schemas.microsoft.com/office/drawing/2014/main" id="{A245A05F-07A7-4825-B6DD-5E973D4BA468}"/>
              </a:ext>
            </a:extLst>
          </p:cNvPr>
          <p:cNvSpPr txBox="1">
            <a:spLocks/>
          </p:cNvSpPr>
          <p:nvPr/>
        </p:nvSpPr>
        <p:spPr>
          <a:xfrm>
            <a:off x="480954" y="5440234"/>
            <a:ext cx="11573100" cy="7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1600">
                <a:solidFill>
                  <a:schemeClr val="dk1"/>
                </a:solidFill>
              </a:rPr>
              <a:t>https://colab.research.google.com/drive/11XpTl4wWikqVHWsHZHIA_8KiSv02-x2B#scrollTo=qYzNOjB3f8qI</a:t>
            </a:r>
            <a:endParaRPr lang="en-US" sz="1300" dirty="0"/>
          </a:p>
        </p:txBody>
      </p:sp>
      <p:grpSp>
        <p:nvGrpSpPr>
          <p:cNvPr id="19" name="Google Shape;518;gf9a511ed87_4_78">
            <a:extLst>
              <a:ext uri="{FF2B5EF4-FFF2-40B4-BE49-F238E27FC236}">
                <a16:creationId xmlns:a16="http://schemas.microsoft.com/office/drawing/2014/main" id="{15101D86-69F1-413D-8F2D-1920062CE4DF}"/>
              </a:ext>
            </a:extLst>
          </p:cNvPr>
          <p:cNvGrpSpPr/>
          <p:nvPr/>
        </p:nvGrpSpPr>
        <p:grpSpPr>
          <a:xfrm>
            <a:off x="1339767" y="2768922"/>
            <a:ext cx="1478665" cy="1204743"/>
            <a:chOff x="3734285" y="2846931"/>
            <a:chExt cx="1119692" cy="1014350"/>
          </a:xfrm>
        </p:grpSpPr>
        <p:grpSp>
          <p:nvGrpSpPr>
            <p:cNvPr id="20" name="Google Shape;519;gf9a511ed87_4_78">
              <a:extLst>
                <a:ext uri="{FF2B5EF4-FFF2-40B4-BE49-F238E27FC236}">
                  <a16:creationId xmlns:a16="http://schemas.microsoft.com/office/drawing/2014/main" id="{DE968198-F3B6-4A8E-827E-A2C25E1C9F21}"/>
                </a:ext>
              </a:extLst>
            </p:cNvPr>
            <p:cNvGrpSpPr/>
            <p:nvPr/>
          </p:nvGrpSpPr>
          <p:grpSpPr>
            <a:xfrm>
              <a:off x="3734285" y="3060373"/>
              <a:ext cx="1119692" cy="800908"/>
              <a:chOff x="3734285" y="3060373"/>
              <a:chExt cx="1119692" cy="800908"/>
            </a:xfrm>
          </p:grpSpPr>
          <p:sp>
            <p:nvSpPr>
              <p:cNvPr id="28" name="Google Shape;520;gf9a511ed87_4_78">
                <a:extLst>
                  <a:ext uri="{FF2B5EF4-FFF2-40B4-BE49-F238E27FC236}">
                    <a16:creationId xmlns:a16="http://schemas.microsoft.com/office/drawing/2014/main" id="{391A4BED-18F0-4ED3-8DE1-C7BDC745D7B8}"/>
                  </a:ext>
                </a:extLst>
              </p:cNvPr>
              <p:cNvSpPr/>
              <p:nvPr/>
            </p:nvSpPr>
            <p:spPr>
              <a:xfrm>
                <a:off x="3734285" y="3585834"/>
                <a:ext cx="158400" cy="27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521;gf9a511ed87_4_78">
                <a:extLst>
                  <a:ext uri="{FF2B5EF4-FFF2-40B4-BE49-F238E27FC236}">
                    <a16:creationId xmlns:a16="http://schemas.microsoft.com/office/drawing/2014/main" id="{DA4C36D6-8F57-4879-8C42-F2F330B8FEE2}"/>
                  </a:ext>
                </a:extLst>
              </p:cNvPr>
              <p:cNvSpPr/>
              <p:nvPr/>
            </p:nvSpPr>
            <p:spPr>
              <a:xfrm>
                <a:off x="3974608" y="3317251"/>
                <a:ext cx="158400" cy="54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522;gf9a511ed87_4_78">
                <a:extLst>
                  <a:ext uri="{FF2B5EF4-FFF2-40B4-BE49-F238E27FC236}">
                    <a16:creationId xmlns:a16="http://schemas.microsoft.com/office/drawing/2014/main" id="{9F3FE6EE-EC9D-4DA3-A0F8-86E499E75068}"/>
                  </a:ext>
                </a:extLst>
              </p:cNvPr>
              <p:cNvSpPr/>
              <p:nvPr/>
            </p:nvSpPr>
            <p:spPr>
              <a:xfrm>
                <a:off x="4214931" y="3455681"/>
                <a:ext cx="158400" cy="405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523;gf9a511ed87_4_78">
                <a:extLst>
                  <a:ext uri="{FF2B5EF4-FFF2-40B4-BE49-F238E27FC236}">
                    <a16:creationId xmlns:a16="http://schemas.microsoft.com/office/drawing/2014/main" id="{945459B1-60D2-40BE-B33C-D0E808A02673}"/>
                  </a:ext>
                </a:extLst>
              </p:cNvPr>
              <p:cNvSpPr/>
              <p:nvPr/>
            </p:nvSpPr>
            <p:spPr>
              <a:xfrm>
                <a:off x="4455254" y="3326642"/>
                <a:ext cx="158400" cy="534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524;gf9a511ed87_4_78">
                <a:extLst>
                  <a:ext uri="{FF2B5EF4-FFF2-40B4-BE49-F238E27FC236}">
                    <a16:creationId xmlns:a16="http://schemas.microsoft.com/office/drawing/2014/main" id="{18314194-9191-4308-B7CF-D052BDF4CA8F}"/>
                  </a:ext>
                </a:extLst>
              </p:cNvPr>
              <p:cNvSpPr/>
              <p:nvPr/>
            </p:nvSpPr>
            <p:spPr>
              <a:xfrm>
                <a:off x="4695577" y="3060373"/>
                <a:ext cx="158400" cy="80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" name="Google Shape;525;gf9a511ed87_4_78">
              <a:extLst>
                <a:ext uri="{FF2B5EF4-FFF2-40B4-BE49-F238E27FC236}">
                  <a16:creationId xmlns:a16="http://schemas.microsoft.com/office/drawing/2014/main" id="{779F5ADF-562B-492A-B8B6-6D2AE9AF1798}"/>
                </a:ext>
              </a:extLst>
            </p:cNvPr>
            <p:cNvGrpSpPr/>
            <p:nvPr/>
          </p:nvGrpSpPr>
          <p:grpSpPr>
            <a:xfrm>
              <a:off x="3767143" y="2846931"/>
              <a:ext cx="1053692" cy="634957"/>
              <a:chOff x="3767143" y="2846931"/>
              <a:chExt cx="1053692" cy="634957"/>
            </a:xfrm>
          </p:grpSpPr>
          <p:sp>
            <p:nvSpPr>
              <p:cNvPr id="22" name="Google Shape;526;gf9a511ed87_4_78">
                <a:extLst>
                  <a:ext uri="{FF2B5EF4-FFF2-40B4-BE49-F238E27FC236}">
                    <a16:creationId xmlns:a16="http://schemas.microsoft.com/office/drawing/2014/main" id="{CF932FAF-1D14-48AF-8F8B-EE07C5B04E68}"/>
                  </a:ext>
                </a:extLst>
              </p:cNvPr>
              <p:cNvSpPr/>
              <p:nvPr/>
            </p:nvSpPr>
            <p:spPr>
              <a:xfrm>
                <a:off x="3813737" y="2889799"/>
                <a:ext cx="967795" cy="543968"/>
              </a:xfrm>
              <a:custGeom>
                <a:avLst/>
                <a:gdLst/>
                <a:ahLst/>
                <a:cxnLst/>
                <a:rect l="l" t="t" r="r" b="b"/>
                <a:pathLst>
                  <a:path w="967795" h="543968" extrusionOk="0">
                    <a:moveTo>
                      <a:pt x="0" y="543968"/>
                    </a:moveTo>
                    <a:lnTo>
                      <a:pt x="230044" y="233606"/>
                    </a:lnTo>
                    <a:lnTo>
                      <a:pt x="480336" y="430652"/>
                    </a:lnTo>
                    <a:lnTo>
                      <a:pt x="724178" y="280327"/>
                    </a:lnTo>
                    <a:lnTo>
                      <a:pt x="967795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527;gf9a511ed87_4_78">
                <a:extLst>
                  <a:ext uri="{FF2B5EF4-FFF2-40B4-BE49-F238E27FC236}">
                    <a16:creationId xmlns:a16="http://schemas.microsoft.com/office/drawing/2014/main" id="{B38AC83E-2519-41D4-AE20-E171883B56FD}"/>
                  </a:ext>
                </a:extLst>
              </p:cNvPr>
              <p:cNvSpPr/>
              <p:nvPr/>
            </p:nvSpPr>
            <p:spPr>
              <a:xfrm>
                <a:off x="3767143" y="3389488"/>
                <a:ext cx="92400" cy="924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528;gf9a511ed87_4_78">
                <a:extLst>
                  <a:ext uri="{FF2B5EF4-FFF2-40B4-BE49-F238E27FC236}">
                    <a16:creationId xmlns:a16="http://schemas.microsoft.com/office/drawing/2014/main" id="{11B9BF60-2005-4C34-9596-5C32EAFCF355}"/>
                  </a:ext>
                </a:extLst>
              </p:cNvPr>
              <p:cNvSpPr/>
              <p:nvPr/>
            </p:nvSpPr>
            <p:spPr>
              <a:xfrm>
                <a:off x="4000642" y="3081351"/>
                <a:ext cx="92400" cy="924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9;gf9a511ed87_4_78">
                <a:extLst>
                  <a:ext uri="{FF2B5EF4-FFF2-40B4-BE49-F238E27FC236}">
                    <a16:creationId xmlns:a16="http://schemas.microsoft.com/office/drawing/2014/main" id="{39AF220C-0935-4029-9E23-95A31DF1F770}"/>
                  </a:ext>
                </a:extLst>
              </p:cNvPr>
              <p:cNvSpPr/>
              <p:nvPr/>
            </p:nvSpPr>
            <p:spPr>
              <a:xfrm>
                <a:off x="4247789" y="3267775"/>
                <a:ext cx="92400" cy="924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530;gf9a511ed87_4_78">
                <a:extLst>
                  <a:ext uri="{FF2B5EF4-FFF2-40B4-BE49-F238E27FC236}">
                    <a16:creationId xmlns:a16="http://schemas.microsoft.com/office/drawing/2014/main" id="{8CC93B9C-6467-42F5-ACD1-D9CC789BC221}"/>
                  </a:ext>
                </a:extLst>
              </p:cNvPr>
              <p:cNvSpPr/>
              <p:nvPr/>
            </p:nvSpPr>
            <p:spPr>
              <a:xfrm>
                <a:off x="4488112" y="3127624"/>
                <a:ext cx="92400" cy="924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531;gf9a511ed87_4_78">
                <a:extLst>
                  <a:ext uri="{FF2B5EF4-FFF2-40B4-BE49-F238E27FC236}">
                    <a16:creationId xmlns:a16="http://schemas.microsoft.com/office/drawing/2014/main" id="{0FA87D62-19DB-424F-B492-683129F19F2D}"/>
                  </a:ext>
                </a:extLst>
              </p:cNvPr>
              <p:cNvSpPr/>
              <p:nvPr/>
            </p:nvSpPr>
            <p:spPr>
              <a:xfrm>
                <a:off x="4728435" y="2846931"/>
                <a:ext cx="92400" cy="924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7529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9a511f4f6_3_561"/>
          <p:cNvSpPr txBox="1">
            <a:spLocks noGrp="1"/>
          </p:cNvSpPr>
          <p:nvPr>
            <p:ph type="ctrTitle"/>
          </p:nvPr>
        </p:nvSpPr>
        <p:spPr>
          <a:xfrm>
            <a:off x="467713" y="200235"/>
            <a:ext cx="9245734" cy="867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600" dirty="0"/>
              <a:t>References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b="1" dirty="0">
                <a:solidFill>
                  <a:srgbClr val="3F3F3F"/>
                </a:solidFill>
              </a:rPr>
            </a:br>
            <a:br>
              <a:rPr lang="en-US" sz="3600" b="1" dirty="0">
                <a:solidFill>
                  <a:srgbClr val="3F3F3F"/>
                </a:solidFill>
              </a:rPr>
            </a:b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600" dirty="0"/>
          </a:p>
        </p:txBody>
      </p:sp>
      <p:sp>
        <p:nvSpPr>
          <p:cNvPr id="33" name="Google Shape;539;gf9a511ed87_4_115">
            <a:extLst>
              <a:ext uri="{FF2B5EF4-FFF2-40B4-BE49-F238E27FC236}">
                <a16:creationId xmlns:a16="http://schemas.microsoft.com/office/drawing/2014/main" id="{2D8B09FE-26EB-456E-8D3B-85B0AC7DF11C}"/>
              </a:ext>
            </a:extLst>
          </p:cNvPr>
          <p:cNvSpPr txBox="1"/>
          <p:nvPr/>
        </p:nvSpPr>
        <p:spPr>
          <a:xfrm>
            <a:off x="256875" y="624230"/>
            <a:ext cx="11667300" cy="6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9850" marR="67310" lvl="0" indent="146684" algn="l" rtl="0">
              <a:lnSpc>
                <a:spcPct val="105833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Kuepper</a:t>
            </a:r>
            <a:r>
              <a:rPr lang="en-US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J. (2021, October 14). </a:t>
            </a:r>
            <a:r>
              <a:rPr lang="en-US" sz="12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Cboe</a:t>
            </a:r>
            <a:r>
              <a:rPr lang="en-US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volatility index (VIX). Investopedia. Retrieved October 17, 2021, from </a:t>
            </a:r>
            <a:r>
              <a:rPr lang="en-US" sz="1200" dirty="0">
                <a:solidFill>
                  <a:schemeClr val="dk1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https://www.investopedia.com/terms/v/vix.asp.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9850" marR="67310" lvl="0" indent="146684" algn="l" rtl="0">
              <a:lnSpc>
                <a:spcPct val="105833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Investopedia Team. (2021, June 11) GARCH. Investopedia. Retrieved from https://www.investopedia.com/terms/g/garch.asp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9850" marR="67310" lvl="0" indent="146684" algn="l" rtl="0">
              <a:lnSpc>
                <a:spcPct val="105833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VIX: My biggest moneymaker in 20 years of trading. The Profit Takeover. (2021, June 15). Retrieved October 17, 2021, from </a:t>
            </a:r>
            <a:r>
              <a:rPr lang="en-US" sz="1100" dirty="0">
                <a:solidFill>
                  <a:schemeClr val="dk1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https://theprofittakeover.com/the-vix-my-big gest-moneymaker-in-20-years-of-trading/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9850" marR="67310" lvl="0" indent="146684" algn="l" rtl="0">
              <a:lnSpc>
                <a:spcPct val="105833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Hao J., Zhang J.E. </a:t>
            </a:r>
            <a:r>
              <a:rPr lang="en-US" sz="11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(2013) </a:t>
            </a:r>
            <a:r>
              <a:rPr lang="en-US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GARCH option pricing models, the CBOE VIX and variance risk premium. </a:t>
            </a:r>
            <a:r>
              <a:rPr lang="en-US" sz="11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Journal of Financial </a:t>
            </a:r>
            <a:r>
              <a:rPr lang="en-US" sz="11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Econometircs</a:t>
            </a:r>
            <a:r>
              <a:rPr lang="en-US" sz="11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11, pp. 556-580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9850" marR="67310" lvl="0" indent="146684" algn="l" rtl="0">
              <a:lnSpc>
                <a:spcPct val="105833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Majmudar</a:t>
            </a:r>
            <a:r>
              <a:rPr lang="en-US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U., &amp; Banerjee, A. (2004, April 21). </a:t>
            </a:r>
            <a:r>
              <a:rPr lang="en-US" sz="12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Vix</a:t>
            </a:r>
            <a:r>
              <a:rPr lang="en-US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forecasting. SSRN. Retrieved from </a:t>
            </a:r>
            <a:r>
              <a:rPr lang="en-US" sz="1100" dirty="0">
                <a:solidFill>
                  <a:schemeClr val="dk1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https://papers.ssrn.com/sol3/papers.cfm?abstract_id=533583</a:t>
            </a:r>
            <a:r>
              <a:rPr lang="en-US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9850" marR="67310" lvl="0" indent="146684" algn="l" rtl="0">
              <a:lnSpc>
                <a:spcPct val="105833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Liu</a:t>
            </a:r>
            <a:r>
              <a:rPr lang="en-US" sz="11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Q., Guo S., </a:t>
            </a:r>
            <a:r>
              <a:rPr lang="en-US" sz="12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Qiao</a:t>
            </a:r>
            <a:r>
              <a:rPr lang="en-US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G., (2015) VIX forecasting and variance risk premium: A new GARCH approach. North American Journal of Economics and Finance, 34, pp. 314-322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9850" marR="67310" lvl="0" indent="146684" algn="l" rtl="0">
              <a:lnSpc>
                <a:spcPct val="105833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Saha</a:t>
            </a:r>
            <a:r>
              <a:rPr lang="en-US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A., </a:t>
            </a:r>
            <a:r>
              <a:rPr lang="en-US" sz="12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Malkiel</a:t>
            </a:r>
            <a:r>
              <a:rPr lang="en-US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B.G. &amp; </a:t>
            </a:r>
            <a:r>
              <a:rPr lang="en-US" sz="12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Rinaudo</a:t>
            </a:r>
            <a:r>
              <a:rPr lang="en-US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A. (2019) Has the VIX index been manipulated?. J Asset </a:t>
            </a:r>
            <a:r>
              <a:rPr lang="en-US" sz="12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Manag</a:t>
            </a:r>
            <a:r>
              <a:rPr lang="en-US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20, 1–14 (2019). </a:t>
            </a:r>
            <a:r>
              <a:rPr lang="en-US" sz="1200" dirty="0">
                <a:solidFill>
                  <a:schemeClr val="dk1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https://doi.org/10.1057/s41260-018-00102-4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9850" marR="67310" lvl="0" indent="146684" algn="l" rtl="0">
              <a:lnSpc>
                <a:spcPct val="105833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FRED. (2021) Unemployment Rate [Data file].   Retrieved from https://fred.stlouisfed.org/series/UNRATE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9850" marR="67310" lvl="0" indent="146684" algn="l" rtl="0">
              <a:lnSpc>
                <a:spcPct val="105833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FRED. (2021) CPI [Data file].   Retrieved from https://fred.stlouisfed.org/series/CPIAUCSL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9850" marR="67310" lvl="0" indent="146684" algn="l" rtl="0">
              <a:lnSpc>
                <a:spcPct val="105833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U.S. Bureau of Labor Statistics. (2021) PPI [Data file].  Retrieved from https://www.bls.gov/ppi/#data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9850" marR="67310" lvl="0" indent="146684" algn="l" rtl="0">
              <a:lnSpc>
                <a:spcPct val="105833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FRED. (2021) 10-Year Treasury Constant Maturity Minus 3-Month Treasury Constant Maturity (T10Y3M) [Data file]. Retrieved from  https://fred.stlouisfed.org/series/T10Y3M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9850" marR="67310" lvl="0" indent="146684" algn="l" rtl="0">
              <a:lnSpc>
                <a:spcPct val="105833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FRED. (2021) IORR Interest Rate Spread [Data file]. Retrieved from https://fred.stlouisfed.org/series/IORR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9850" marR="67310" lvl="0" indent="146684" algn="l" rtl="0">
              <a:lnSpc>
                <a:spcPct val="105833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Github</a:t>
            </a:r>
            <a:r>
              <a:rPr lang="en-US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(2021) COVID death data[Data file]. 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9850" marR="67310" lvl="0" indent="146684" algn="l" rtl="0">
              <a:lnSpc>
                <a:spcPct val="105833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Yahoo Finance.(2021) Bitcoin Closing Price [Data file]. Retrieved from https://finance.yahoo.com/quote/BTC-USD/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9850" marR="67310" lvl="0" indent="146684" algn="l" rtl="0">
              <a:lnSpc>
                <a:spcPct val="105833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Yahoo Finance.(2021) Crude Oil prices [Data file]. Retrieved from https://finance.yahoo.com/quote/CL=F/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9850" marR="67310" lvl="0" indent="146684" algn="l" rtl="0">
              <a:lnSpc>
                <a:spcPct val="105833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Yahoo Finance.(2021) S&amp;P Close [Data file]. Retrieved from https://finance.yahoo.com/quote/%5EGSPC?p=%5EGSPC</a:t>
            </a:r>
            <a:endParaRPr sz="12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084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gf9a511f4f6_3_187"/>
          <p:cNvPicPr preferRelativeResize="0"/>
          <p:nvPr/>
        </p:nvPicPr>
        <p:blipFill rotWithShape="1">
          <a:blip r:embed="rId3">
            <a:alphaModFix/>
          </a:blip>
          <a:srcRect l="636" t="7910" r="2828" b="11365"/>
          <a:stretch/>
        </p:blipFill>
        <p:spPr>
          <a:xfrm>
            <a:off x="-26900" y="0"/>
            <a:ext cx="12218961" cy="6861568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gf9a511f4f6_3_187"/>
          <p:cNvSpPr txBox="1">
            <a:spLocks noGrp="1"/>
          </p:cNvSpPr>
          <p:nvPr>
            <p:ph type="subTitle" idx="1"/>
          </p:nvPr>
        </p:nvSpPr>
        <p:spPr>
          <a:xfrm>
            <a:off x="5061215" y="3707390"/>
            <a:ext cx="3836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600"/>
              <a:buNone/>
            </a:pPr>
            <a:r>
              <a:rPr lang="en-US" sz="8000" dirty="0">
                <a:solidFill>
                  <a:schemeClr val="bg1"/>
                </a:solidFill>
              </a:rPr>
              <a:t>Q&amp;A</a:t>
            </a:r>
            <a:endParaRPr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9a511f4f6_3_135"/>
          <p:cNvSpPr txBox="1">
            <a:spLocks noGrp="1"/>
          </p:cNvSpPr>
          <p:nvPr>
            <p:ph type="title" idx="8"/>
          </p:nvPr>
        </p:nvSpPr>
        <p:spPr>
          <a:xfrm>
            <a:off x="7615941" y="2178824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n-US" sz="1900" dirty="0"/>
              <a:t>03</a:t>
            </a:r>
            <a:endParaRPr sz="1900" dirty="0"/>
          </a:p>
        </p:txBody>
      </p:sp>
      <p:sp>
        <p:nvSpPr>
          <p:cNvPr id="382" name="Google Shape;382;gf9a511f4f6_3_135"/>
          <p:cNvSpPr txBox="1">
            <a:spLocks noGrp="1"/>
          </p:cNvSpPr>
          <p:nvPr>
            <p:ph type="ctrTitle" idx="21"/>
          </p:nvPr>
        </p:nvSpPr>
        <p:spPr>
          <a:xfrm>
            <a:off x="964800" y="627496"/>
            <a:ext cx="2338400" cy="1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4400" dirty="0"/>
              <a:t>Outline</a:t>
            </a:r>
            <a:endParaRPr sz="4400" dirty="0"/>
          </a:p>
        </p:txBody>
      </p:sp>
      <p:sp>
        <p:nvSpPr>
          <p:cNvPr id="383" name="Google Shape;383;gf9a511f4f6_3_135"/>
          <p:cNvSpPr txBox="1">
            <a:spLocks noGrp="1"/>
          </p:cNvSpPr>
          <p:nvPr>
            <p:ph type="ctrTitle"/>
          </p:nvPr>
        </p:nvSpPr>
        <p:spPr>
          <a:xfrm>
            <a:off x="2653567" y="2801378"/>
            <a:ext cx="19263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300" dirty="0"/>
              <a:t>Introduction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900" dirty="0">
                <a:solidFill>
                  <a:srgbClr val="254C6D"/>
                </a:solidFill>
                <a:latin typeface="Open Sans Light"/>
                <a:ea typeface="Open Sans Light"/>
                <a:cs typeface="Open Sans Light"/>
              </a:rPr>
              <a:t>Lanli Feng</a:t>
            </a:r>
            <a:endParaRPr sz="1900" dirty="0">
              <a:solidFill>
                <a:srgbClr val="254C6D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384" name="Google Shape;384;gf9a511f4f6_3_135"/>
          <p:cNvSpPr txBox="1">
            <a:spLocks noGrp="1"/>
          </p:cNvSpPr>
          <p:nvPr>
            <p:ph type="title" idx="2"/>
          </p:nvPr>
        </p:nvSpPr>
        <p:spPr>
          <a:xfrm>
            <a:off x="1431502" y="2179476"/>
            <a:ext cx="23385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n-US" sz="1900" dirty="0"/>
              <a:t>01</a:t>
            </a:r>
            <a:endParaRPr sz="1900" dirty="0"/>
          </a:p>
        </p:txBody>
      </p:sp>
      <p:sp>
        <p:nvSpPr>
          <p:cNvPr id="387" name="Google Shape;387;gf9a511f4f6_3_135"/>
          <p:cNvSpPr txBox="1">
            <a:spLocks noGrp="1"/>
          </p:cNvSpPr>
          <p:nvPr>
            <p:ph type="title" idx="5"/>
          </p:nvPr>
        </p:nvSpPr>
        <p:spPr>
          <a:xfrm>
            <a:off x="4395004" y="2194363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n-US" sz="1900" dirty="0"/>
              <a:t>02</a:t>
            </a:r>
            <a:endParaRPr sz="1900" dirty="0"/>
          </a:p>
        </p:txBody>
      </p:sp>
      <p:sp>
        <p:nvSpPr>
          <p:cNvPr id="390" name="Google Shape;390;gf9a511f4f6_3_135"/>
          <p:cNvSpPr txBox="1">
            <a:spLocks noGrp="1"/>
          </p:cNvSpPr>
          <p:nvPr>
            <p:ph type="title" idx="14"/>
          </p:nvPr>
        </p:nvSpPr>
        <p:spPr>
          <a:xfrm>
            <a:off x="4672006" y="4256551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 sz="1900" dirty="0"/>
              <a:t>04</a:t>
            </a:r>
            <a:endParaRPr sz="1900" dirty="0"/>
          </a:p>
        </p:txBody>
      </p:sp>
      <p:sp>
        <p:nvSpPr>
          <p:cNvPr id="393" name="Google Shape;393;gf9a511f4f6_3_135"/>
          <p:cNvSpPr txBox="1">
            <a:spLocks noGrp="1"/>
          </p:cNvSpPr>
          <p:nvPr>
            <p:ph type="title" idx="17"/>
          </p:nvPr>
        </p:nvSpPr>
        <p:spPr>
          <a:xfrm>
            <a:off x="8174988" y="4256551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 sz="1900" dirty="0"/>
              <a:t>05</a:t>
            </a:r>
            <a:endParaRPr sz="1900" dirty="0"/>
          </a:p>
        </p:txBody>
      </p:sp>
      <p:sp>
        <p:nvSpPr>
          <p:cNvPr id="36" name="Google Shape;383;gf9a511f4f6_3_135">
            <a:extLst>
              <a:ext uri="{FF2B5EF4-FFF2-40B4-BE49-F238E27FC236}">
                <a16:creationId xmlns:a16="http://schemas.microsoft.com/office/drawing/2014/main" id="{825269F9-1378-4C37-A13C-2FE5F871121F}"/>
              </a:ext>
            </a:extLst>
          </p:cNvPr>
          <p:cNvSpPr txBox="1">
            <a:spLocks/>
          </p:cNvSpPr>
          <p:nvPr/>
        </p:nvSpPr>
        <p:spPr>
          <a:xfrm>
            <a:off x="5627911" y="2777475"/>
            <a:ext cx="352868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algn="l"/>
            <a:r>
              <a:rPr lang="en-US" sz="2300" dirty="0"/>
              <a:t>Data Description</a:t>
            </a:r>
          </a:p>
          <a:p>
            <a:pPr algn="l"/>
            <a:r>
              <a:rPr lang="en-US" sz="1900" dirty="0" err="1">
                <a:solidFill>
                  <a:srgbClr val="254C6D"/>
                </a:solidFill>
                <a:latin typeface="Open Sans Light"/>
                <a:ea typeface="Open Sans Light"/>
                <a:cs typeface="Open Sans Light"/>
              </a:rPr>
              <a:t>Xiwei</a:t>
            </a:r>
            <a:r>
              <a:rPr lang="en-US" sz="1900" dirty="0">
                <a:solidFill>
                  <a:srgbClr val="254C6D"/>
                </a:solidFill>
                <a:latin typeface="Open Sans Light"/>
                <a:ea typeface="Open Sans Light"/>
                <a:cs typeface="Open Sans Light"/>
              </a:rPr>
              <a:t> Liu</a:t>
            </a:r>
          </a:p>
        </p:txBody>
      </p:sp>
      <p:sp>
        <p:nvSpPr>
          <p:cNvPr id="41" name="Google Shape;383;gf9a511f4f6_3_135">
            <a:extLst>
              <a:ext uri="{FF2B5EF4-FFF2-40B4-BE49-F238E27FC236}">
                <a16:creationId xmlns:a16="http://schemas.microsoft.com/office/drawing/2014/main" id="{5F9567BC-5CFA-4419-B591-B4E2A33FE7FE}"/>
              </a:ext>
            </a:extLst>
          </p:cNvPr>
          <p:cNvSpPr txBox="1">
            <a:spLocks/>
          </p:cNvSpPr>
          <p:nvPr/>
        </p:nvSpPr>
        <p:spPr>
          <a:xfrm>
            <a:off x="8893924" y="3043800"/>
            <a:ext cx="3238929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algn="l"/>
            <a:r>
              <a:rPr lang="en-US" sz="2300" dirty="0"/>
              <a:t>Linear regression model </a:t>
            </a:r>
          </a:p>
          <a:p>
            <a:pPr algn="l"/>
            <a:r>
              <a:rPr lang="en-US" sz="1900" dirty="0" err="1">
                <a:solidFill>
                  <a:srgbClr val="254C6D"/>
                </a:solidFill>
                <a:latin typeface="Open Sans Light"/>
                <a:ea typeface="Open Sans Light"/>
                <a:cs typeface="Open Sans Light"/>
              </a:rPr>
              <a:t>Shiyi</a:t>
            </a:r>
            <a:r>
              <a:rPr lang="en-US" sz="1900" dirty="0">
                <a:solidFill>
                  <a:srgbClr val="254C6D"/>
                </a:solidFill>
                <a:latin typeface="Open Sans Light"/>
                <a:ea typeface="Open Sans Light"/>
                <a:cs typeface="Open Sans Light"/>
              </a:rPr>
              <a:t> Liu</a:t>
            </a:r>
          </a:p>
        </p:txBody>
      </p:sp>
      <p:sp>
        <p:nvSpPr>
          <p:cNvPr id="42" name="Google Shape;383;gf9a511f4f6_3_135">
            <a:extLst>
              <a:ext uri="{FF2B5EF4-FFF2-40B4-BE49-F238E27FC236}">
                <a16:creationId xmlns:a16="http://schemas.microsoft.com/office/drawing/2014/main" id="{8720CB10-E6B8-4A80-ACE1-35F7A62039E0}"/>
              </a:ext>
            </a:extLst>
          </p:cNvPr>
          <p:cNvSpPr txBox="1">
            <a:spLocks/>
          </p:cNvSpPr>
          <p:nvPr/>
        </p:nvSpPr>
        <p:spPr>
          <a:xfrm>
            <a:off x="4123502" y="4905676"/>
            <a:ext cx="3008818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algn="l"/>
            <a:r>
              <a:rPr lang="en-US" sz="2300" dirty="0"/>
              <a:t>GARCH model</a:t>
            </a:r>
          </a:p>
          <a:p>
            <a:pPr algn="l"/>
            <a:r>
              <a:rPr lang="en-US" sz="1900" dirty="0">
                <a:solidFill>
                  <a:srgbClr val="254C6D"/>
                </a:solidFill>
                <a:latin typeface="Open Sans Light"/>
                <a:ea typeface="Open Sans Light"/>
                <a:cs typeface="Open Sans Light"/>
              </a:rPr>
              <a:t>Viktor </a:t>
            </a:r>
            <a:r>
              <a:rPr lang="en-US" sz="1900" dirty="0" err="1">
                <a:solidFill>
                  <a:srgbClr val="254C6D"/>
                </a:solidFill>
                <a:latin typeface="Open Sans Light"/>
                <a:ea typeface="Open Sans Light"/>
                <a:cs typeface="Open Sans Light"/>
              </a:rPr>
              <a:t>Aghajanyan</a:t>
            </a:r>
            <a:endParaRPr lang="en-US" sz="1900" dirty="0">
              <a:solidFill>
                <a:srgbClr val="254C6D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3" name="Google Shape;383;gf9a511f4f6_3_135">
            <a:extLst>
              <a:ext uri="{FF2B5EF4-FFF2-40B4-BE49-F238E27FC236}">
                <a16:creationId xmlns:a16="http://schemas.microsoft.com/office/drawing/2014/main" id="{0A70DFE5-F657-4A6E-BBAC-54428E707A08}"/>
              </a:ext>
            </a:extLst>
          </p:cNvPr>
          <p:cNvSpPr txBox="1">
            <a:spLocks/>
          </p:cNvSpPr>
          <p:nvPr/>
        </p:nvSpPr>
        <p:spPr>
          <a:xfrm>
            <a:off x="7472973" y="4905676"/>
            <a:ext cx="2624336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algn="l"/>
            <a:r>
              <a:rPr lang="en-US" sz="2300" dirty="0"/>
              <a:t>Trading Strategy</a:t>
            </a:r>
          </a:p>
          <a:p>
            <a:pPr algn="l"/>
            <a:r>
              <a:rPr lang="en-US" sz="1900" dirty="0" err="1">
                <a:solidFill>
                  <a:srgbClr val="254C6D"/>
                </a:solidFill>
                <a:latin typeface="Open Sans Light"/>
                <a:ea typeface="Open Sans Light"/>
                <a:cs typeface="Open Sans Light"/>
              </a:rPr>
              <a:t>Shaoyu</a:t>
            </a:r>
            <a:r>
              <a:rPr lang="en-US" sz="1900" dirty="0">
                <a:solidFill>
                  <a:srgbClr val="254C6D"/>
                </a:solidFill>
                <a:latin typeface="Open Sans Light"/>
                <a:ea typeface="Open Sans Light"/>
                <a:cs typeface="Open Sans Light"/>
              </a:rPr>
              <a:t> Cheng</a:t>
            </a:r>
          </a:p>
        </p:txBody>
      </p:sp>
    </p:spTree>
    <p:extLst>
      <p:ext uri="{BB962C8B-B14F-4D97-AF65-F5344CB8AC3E}">
        <p14:creationId xmlns:p14="http://schemas.microsoft.com/office/powerpoint/2010/main" val="239815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9a511f4f6_3_561"/>
          <p:cNvSpPr txBox="1">
            <a:spLocks noGrp="1"/>
          </p:cNvSpPr>
          <p:nvPr>
            <p:ph type="ctrTitle"/>
          </p:nvPr>
        </p:nvSpPr>
        <p:spPr>
          <a:xfrm>
            <a:off x="467713" y="260465"/>
            <a:ext cx="3978504" cy="103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600" dirty="0"/>
              <a:t>01 Introduction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6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BD9DD54-7E10-4CA4-9F45-42C7B7A0B317}"/>
              </a:ext>
            </a:extLst>
          </p:cNvPr>
          <p:cNvSpPr txBox="1"/>
          <p:nvPr/>
        </p:nvSpPr>
        <p:spPr>
          <a:xfrm>
            <a:off x="182880" y="1420101"/>
            <a:ext cx="6096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VIX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Chicago Board Options Exchange’s (CBOE) volatility index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S&amp;P 500 option prices to determine expectations of the stock market 30-days-ahead volatility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gauge of the level of risk, fear, or stress in the market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Google Shape;423;gf9a511ed87_5_0">
            <a:extLst>
              <a:ext uri="{FF2B5EF4-FFF2-40B4-BE49-F238E27FC236}">
                <a16:creationId xmlns:a16="http://schemas.microsoft.com/office/drawing/2014/main" id="{2A5659AE-5109-4EA4-8ED6-91221AED9D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2768"/>
          <a:stretch/>
        </p:blipFill>
        <p:spPr>
          <a:xfrm>
            <a:off x="734821" y="3052835"/>
            <a:ext cx="10526153" cy="35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424;gf9a511ed87_5_0">
            <a:extLst>
              <a:ext uri="{FF2B5EF4-FFF2-40B4-BE49-F238E27FC236}">
                <a16:creationId xmlns:a16="http://schemas.microsoft.com/office/drawing/2014/main" id="{4DD27652-2E1F-4D9D-879E-CC49EC58BCC5}"/>
              </a:ext>
            </a:extLst>
          </p:cNvPr>
          <p:cNvSpPr txBox="1"/>
          <p:nvPr/>
        </p:nvSpPr>
        <p:spPr>
          <a:xfrm>
            <a:off x="637342" y="6534865"/>
            <a:ext cx="2381071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Source: Yahoo Finance</a:t>
            </a:r>
            <a:endParaRPr sz="9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CB6C07-75BA-4EED-8E1F-46709CF388E5}"/>
              </a:ext>
            </a:extLst>
          </p:cNvPr>
          <p:cNvSpPr txBox="1"/>
          <p:nvPr/>
        </p:nvSpPr>
        <p:spPr>
          <a:xfrm>
            <a:off x="4335181" y="3019865"/>
            <a:ext cx="1240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Oct.2008 </a:t>
            </a:r>
            <a:endParaRPr lang="de-DE" sz="11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FD76EF-2413-431E-B41E-701E5A939E52}"/>
              </a:ext>
            </a:extLst>
          </p:cNvPr>
          <p:cNvSpPr txBox="1"/>
          <p:nvPr/>
        </p:nvSpPr>
        <p:spPr>
          <a:xfrm>
            <a:off x="9631679" y="3242107"/>
            <a:ext cx="1206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Mar. 2020</a:t>
            </a:r>
            <a:endParaRPr lang="de-DE" sz="1100" dirty="0"/>
          </a:p>
        </p:txBody>
      </p:sp>
      <p:sp>
        <p:nvSpPr>
          <p:cNvPr id="42" name="Google Shape;1171;gf9a511f4f6_3_751">
            <a:extLst>
              <a:ext uri="{FF2B5EF4-FFF2-40B4-BE49-F238E27FC236}">
                <a16:creationId xmlns:a16="http://schemas.microsoft.com/office/drawing/2014/main" id="{5A2A8636-850F-428A-A5EA-5A9F2DF83FBD}"/>
              </a:ext>
            </a:extLst>
          </p:cNvPr>
          <p:cNvSpPr/>
          <p:nvPr/>
        </p:nvSpPr>
        <p:spPr>
          <a:xfrm>
            <a:off x="6234135" y="1419560"/>
            <a:ext cx="6035451" cy="14533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98470A2-E59A-4A01-AD24-05B1086428CF}"/>
              </a:ext>
            </a:extLst>
          </p:cNvPr>
          <p:cNvSpPr txBox="1"/>
          <p:nvPr/>
        </p:nvSpPr>
        <p:spPr>
          <a:xfrm>
            <a:off x="6322272" y="1419560"/>
            <a:ext cx="549064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Autoregressive Conditional Heteroskedasticity (GARCH)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model for volatility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for time series data where the variance of the error term is serially autocorrelated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to forecast VIX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4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9a511f4f6_3_561"/>
          <p:cNvSpPr txBox="1">
            <a:spLocks noGrp="1"/>
          </p:cNvSpPr>
          <p:nvPr>
            <p:ph type="ctrTitle"/>
          </p:nvPr>
        </p:nvSpPr>
        <p:spPr>
          <a:xfrm>
            <a:off x="467713" y="260465"/>
            <a:ext cx="4619676" cy="103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600" dirty="0"/>
              <a:t>02 Data Description</a:t>
            </a:r>
            <a:br>
              <a:rPr lang="en-US" sz="3600" dirty="0"/>
            </a:b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CA49B2-2BD7-429B-8A28-2FE334F58507}"/>
              </a:ext>
            </a:extLst>
          </p:cNvPr>
          <p:cNvSpPr txBox="1"/>
          <p:nvPr/>
        </p:nvSpPr>
        <p:spPr>
          <a:xfrm>
            <a:off x="467713" y="1119620"/>
            <a:ext cx="417269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Period:</a:t>
            </a:r>
            <a:r>
              <a:rPr lang="en-US" sz="14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 1, 2015 - now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Data: </a:t>
            </a:r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VIX, S&amp;P 500, unemployment rate, CPI, PPI, oil price, federal required reserve rate, and a yield curve indicator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Yahoo Finance and public information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1400" b="1" dirty="0">
              <a:solidFill>
                <a:srgbClr val="3F3F3F"/>
              </a:solidFill>
            </a:endParaRPr>
          </a:p>
        </p:txBody>
      </p:sp>
      <p:sp>
        <p:nvSpPr>
          <p:cNvPr id="12" name="Google Shape;432;p5">
            <a:extLst>
              <a:ext uri="{FF2B5EF4-FFF2-40B4-BE49-F238E27FC236}">
                <a16:creationId xmlns:a16="http://schemas.microsoft.com/office/drawing/2014/main" id="{442F39FF-49C4-4C25-98F3-6B2E4DFA9E76}"/>
              </a:ext>
            </a:extLst>
          </p:cNvPr>
          <p:cNvSpPr txBox="1"/>
          <p:nvPr/>
        </p:nvSpPr>
        <p:spPr>
          <a:xfrm>
            <a:off x="-792485" y="2950981"/>
            <a:ext cx="4782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Information - VIX</a:t>
            </a:r>
            <a:endParaRPr sz="1600" b="1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Google Shape;433;p5">
            <a:extLst>
              <a:ext uri="{FF2B5EF4-FFF2-40B4-BE49-F238E27FC236}">
                <a16:creationId xmlns:a16="http://schemas.microsoft.com/office/drawing/2014/main" id="{93F5BA9B-53CB-4CF5-A33E-F2551403E0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8080863"/>
              </p:ext>
            </p:extLst>
          </p:nvPr>
        </p:nvGraphicFramePr>
        <p:xfrm>
          <a:off x="467713" y="3322238"/>
          <a:ext cx="3900742" cy="2803920"/>
        </p:xfrm>
        <a:graphic>
          <a:graphicData uri="http://schemas.openxmlformats.org/drawingml/2006/table">
            <a:tbl>
              <a:tblPr>
                <a:noFill/>
                <a:tableStyleId>{704B7698-D9C5-4F99-BB50-3D70FE3DDD20}</a:tableStyleId>
              </a:tblPr>
              <a:tblGrid>
                <a:gridCol w="167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Count</a:t>
                      </a:r>
                      <a:endParaRPr sz="11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1710</a:t>
                      </a:r>
                      <a:endParaRPr sz="11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Mean</a:t>
                      </a:r>
                      <a:endParaRPr sz="11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17.757158</a:t>
                      </a:r>
                      <a:endParaRPr sz="11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Std</a:t>
                      </a:r>
                      <a:endParaRPr sz="11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7.892246</a:t>
                      </a:r>
                      <a:endParaRPr sz="11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Min</a:t>
                      </a:r>
                      <a:endParaRPr sz="11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9.14</a:t>
                      </a:r>
                      <a:endParaRPr sz="11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Max</a:t>
                      </a:r>
                      <a:endParaRPr sz="11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82.690002</a:t>
                      </a:r>
                      <a:endParaRPr sz="11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25%</a:t>
                      </a:r>
                      <a:endParaRPr sz="11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12.8325</a:t>
                      </a:r>
                      <a:endParaRPr sz="11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50%</a:t>
                      </a:r>
                      <a:endParaRPr sz="11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15.6</a:t>
                      </a:r>
                      <a:endParaRPr sz="11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75%</a:t>
                      </a:r>
                      <a:endParaRPr sz="11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20.557499</a:t>
                      </a:r>
                      <a:endParaRPr sz="11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4" name="Google Shape;439;gf99c0b915e_0_1">
            <a:extLst>
              <a:ext uri="{FF2B5EF4-FFF2-40B4-BE49-F238E27FC236}">
                <a16:creationId xmlns:a16="http://schemas.microsoft.com/office/drawing/2014/main" id="{9944A3AF-5E7B-4CD4-9660-A1D6EFF4AE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983"/>
          <a:stretch/>
        </p:blipFill>
        <p:spPr>
          <a:xfrm>
            <a:off x="5048272" y="1828800"/>
            <a:ext cx="7099099" cy="418554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440;gf99c0b915e_0_1">
            <a:extLst>
              <a:ext uri="{FF2B5EF4-FFF2-40B4-BE49-F238E27FC236}">
                <a16:creationId xmlns:a16="http://schemas.microsoft.com/office/drawing/2014/main" id="{B969A5AA-4044-427A-8757-44DA48942D60}"/>
              </a:ext>
            </a:extLst>
          </p:cNvPr>
          <p:cNvSpPr txBox="1"/>
          <p:nvPr/>
        </p:nvSpPr>
        <p:spPr>
          <a:xfrm>
            <a:off x="5386323" y="5926058"/>
            <a:ext cx="786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Blue Line: </a:t>
            </a:r>
            <a:r>
              <a:rPr lang="en-US" dirty="0"/>
              <a:t>VIX       </a:t>
            </a:r>
            <a:r>
              <a:rPr lang="en-US" dirty="0">
                <a:solidFill>
                  <a:srgbClr val="FF6600"/>
                </a:solidFill>
              </a:rPr>
              <a:t>Red Line: </a:t>
            </a:r>
            <a:r>
              <a:rPr lang="en-US" dirty="0"/>
              <a:t>S&amp;P 500</a:t>
            </a:r>
            <a:endParaRPr dirty="0"/>
          </a:p>
        </p:txBody>
      </p:sp>
      <p:sp>
        <p:nvSpPr>
          <p:cNvPr id="16" name="Google Shape;1171;gf9a511f4f6_3_751">
            <a:extLst>
              <a:ext uri="{FF2B5EF4-FFF2-40B4-BE49-F238E27FC236}">
                <a16:creationId xmlns:a16="http://schemas.microsoft.com/office/drawing/2014/main" id="{2A939AED-BFF1-4105-987D-E7786E1D3894}"/>
              </a:ext>
            </a:extLst>
          </p:cNvPr>
          <p:cNvSpPr/>
          <p:nvPr/>
        </p:nvSpPr>
        <p:spPr>
          <a:xfrm>
            <a:off x="-149629" y="1030398"/>
            <a:ext cx="5004262" cy="56086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DCD2C8-ED5A-424D-90F8-24DCEB4A102C}"/>
              </a:ext>
            </a:extLst>
          </p:cNvPr>
          <p:cNvSpPr txBox="1"/>
          <p:nvPr/>
        </p:nvSpPr>
        <p:spPr>
          <a:xfrm>
            <a:off x="7582592" y="1516890"/>
            <a:ext cx="70187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VIX VS SPY Close Price</a:t>
            </a:r>
          </a:p>
        </p:txBody>
      </p:sp>
    </p:spTree>
    <p:extLst>
      <p:ext uri="{BB962C8B-B14F-4D97-AF65-F5344CB8AC3E}">
        <p14:creationId xmlns:p14="http://schemas.microsoft.com/office/powerpoint/2010/main" val="351806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9a511f4f6_3_561"/>
          <p:cNvSpPr txBox="1">
            <a:spLocks noGrp="1"/>
          </p:cNvSpPr>
          <p:nvPr>
            <p:ph type="ctrTitle"/>
          </p:nvPr>
        </p:nvSpPr>
        <p:spPr>
          <a:xfrm>
            <a:off x="467713" y="260465"/>
            <a:ext cx="4619676" cy="103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600" dirty="0"/>
              <a:t>02 Data Description</a:t>
            </a:r>
            <a:br>
              <a:rPr lang="en-US" sz="3600" dirty="0"/>
            </a:b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600" dirty="0"/>
          </a:p>
        </p:txBody>
      </p:sp>
      <p:pic>
        <p:nvPicPr>
          <p:cNvPr id="9" name="Google Shape;446;p7">
            <a:extLst>
              <a:ext uri="{FF2B5EF4-FFF2-40B4-BE49-F238E27FC236}">
                <a16:creationId xmlns:a16="http://schemas.microsoft.com/office/drawing/2014/main" id="{24960EBB-DC30-4098-9984-BC68C3C93CA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895"/>
          <a:stretch/>
        </p:blipFill>
        <p:spPr>
          <a:xfrm>
            <a:off x="664951" y="1784995"/>
            <a:ext cx="10389981" cy="435298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280BB0C-4439-4A77-969E-DBE284891D9B}"/>
              </a:ext>
            </a:extLst>
          </p:cNvPr>
          <p:cNvSpPr txBox="1"/>
          <p:nvPr/>
        </p:nvSpPr>
        <p:spPr>
          <a:xfrm>
            <a:off x="2128329" y="1216596"/>
            <a:ext cx="90458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</a:t>
            </a:r>
            <a:r>
              <a:rPr lang="en-US" sz="2400" b="1" dirty="0">
                <a:solidFill>
                  <a:srgbClr val="3F3F3F"/>
                </a:solidFill>
              </a:rPr>
              <a:t> Volatilities </a:t>
            </a:r>
            <a:r>
              <a:rPr lang="en-US" sz="2400" dirty="0">
                <a:solidFill>
                  <a:srgbClr val="3F3F3F"/>
                </a:solidFill>
              </a:rPr>
              <a:t>of different rolling window length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400" b="1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71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9a511f4f6_3_561"/>
          <p:cNvSpPr txBox="1">
            <a:spLocks noGrp="1"/>
          </p:cNvSpPr>
          <p:nvPr>
            <p:ph type="ctrTitle"/>
          </p:nvPr>
        </p:nvSpPr>
        <p:spPr>
          <a:xfrm>
            <a:off x="467713" y="200235"/>
            <a:ext cx="4619676" cy="103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600" dirty="0"/>
              <a:t>03 Regression Model</a:t>
            </a:r>
            <a:br>
              <a:rPr lang="en-US" sz="3600" dirty="0"/>
            </a:br>
            <a:r>
              <a:rPr lang="en-US" sz="3600" dirty="0"/>
              <a:t> </a:t>
            </a:r>
            <a:br>
              <a:rPr lang="en-US" sz="3600" dirty="0"/>
            </a:b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280BB0C-4439-4A77-969E-DBE284891D9B}"/>
              </a:ext>
            </a:extLst>
          </p:cNvPr>
          <p:cNvSpPr txBox="1"/>
          <p:nvPr/>
        </p:nvSpPr>
        <p:spPr>
          <a:xfrm>
            <a:off x="890877" y="1109264"/>
            <a:ext cx="9045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One</a:t>
            </a:r>
          </a:p>
        </p:txBody>
      </p:sp>
      <p:pic>
        <p:nvPicPr>
          <p:cNvPr id="5" name="Google Shape;453;gf9a511ed87_0_0">
            <a:extLst>
              <a:ext uri="{FF2B5EF4-FFF2-40B4-BE49-F238E27FC236}">
                <a16:creationId xmlns:a16="http://schemas.microsoft.com/office/drawing/2014/main" id="{F67CFE9B-D328-4DC0-96CD-F9D248F65B4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9853" b="7968"/>
          <a:stretch/>
        </p:blipFill>
        <p:spPr>
          <a:xfrm>
            <a:off x="890877" y="1525683"/>
            <a:ext cx="9720543" cy="843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52;gf9a511ed87_0_0">
            <a:extLst>
              <a:ext uri="{FF2B5EF4-FFF2-40B4-BE49-F238E27FC236}">
                <a16:creationId xmlns:a16="http://schemas.microsoft.com/office/drawing/2014/main" id="{21112E4A-8365-4CBF-B9A2-FF2C79C03CB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877" y="2368902"/>
            <a:ext cx="9720543" cy="380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74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9a511f4f6_3_561"/>
          <p:cNvSpPr txBox="1">
            <a:spLocks noGrp="1"/>
          </p:cNvSpPr>
          <p:nvPr>
            <p:ph type="ctrTitle"/>
          </p:nvPr>
        </p:nvSpPr>
        <p:spPr>
          <a:xfrm>
            <a:off x="467713" y="200235"/>
            <a:ext cx="4619676" cy="103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600" dirty="0"/>
              <a:t>03 Regression Model</a:t>
            </a:r>
            <a:br>
              <a:rPr lang="en-US" sz="3600" dirty="0"/>
            </a:br>
            <a:r>
              <a:rPr lang="en-US" sz="3600" dirty="0"/>
              <a:t> </a:t>
            </a:r>
            <a:br>
              <a:rPr lang="en-US" sz="3600" dirty="0"/>
            </a:b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280BB0C-4439-4A77-969E-DBE284891D9B}"/>
              </a:ext>
            </a:extLst>
          </p:cNvPr>
          <p:cNvSpPr txBox="1"/>
          <p:nvPr/>
        </p:nvSpPr>
        <p:spPr>
          <a:xfrm>
            <a:off x="564486" y="962193"/>
            <a:ext cx="9045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Two</a:t>
            </a:r>
          </a:p>
        </p:txBody>
      </p:sp>
      <p:pic>
        <p:nvPicPr>
          <p:cNvPr id="7" name="Google Shape;459;gf9a511ed87_2_0">
            <a:extLst>
              <a:ext uri="{FF2B5EF4-FFF2-40B4-BE49-F238E27FC236}">
                <a16:creationId xmlns:a16="http://schemas.microsoft.com/office/drawing/2014/main" id="{7748245C-928C-49A1-8DEC-A72B8A84873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1917" b="15284"/>
          <a:stretch/>
        </p:blipFill>
        <p:spPr>
          <a:xfrm>
            <a:off x="2897592" y="1054350"/>
            <a:ext cx="8014249" cy="32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60;gf9a511ed87_2_0">
            <a:extLst>
              <a:ext uri="{FF2B5EF4-FFF2-40B4-BE49-F238E27FC236}">
                <a16:creationId xmlns:a16="http://schemas.microsoft.com/office/drawing/2014/main" id="{928E998B-3119-4F1A-8BC6-12DEEF49EEE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63" y="1423858"/>
            <a:ext cx="9517186" cy="225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67;gf9a511ed87_2_9">
            <a:extLst>
              <a:ext uri="{FF2B5EF4-FFF2-40B4-BE49-F238E27FC236}">
                <a16:creationId xmlns:a16="http://schemas.microsoft.com/office/drawing/2014/main" id="{8F8223C0-D0F6-460D-BC6F-7C358728418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7592" y="3670570"/>
            <a:ext cx="8612764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66;gf9a511ed87_2_9">
            <a:extLst>
              <a:ext uri="{FF2B5EF4-FFF2-40B4-BE49-F238E27FC236}">
                <a16:creationId xmlns:a16="http://schemas.microsoft.com/office/drawing/2014/main" id="{E76753EF-FEA2-4B9E-8637-A31744E0477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b="5598"/>
          <a:stretch/>
        </p:blipFill>
        <p:spPr>
          <a:xfrm>
            <a:off x="614364" y="4170465"/>
            <a:ext cx="9517185" cy="2396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06C02A2-6600-4D2C-BB78-06A4DDEDF092}"/>
              </a:ext>
            </a:extLst>
          </p:cNvPr>
          <p:cNvSpPr txBox="1"/>
          <p:nvPr/>
        </p:nvSpPr>
        <p:spPr>
          <a:xfrm>
            <a:off x="564486" y="371210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COVID&amp;Bitcon</a:t>
            </a:r>
            <a:endParaRPr lang="de-DE" sz="2400" b="1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3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9a511f4f6_3_561"/>
          <p:cNvSpPr txBox="1">
            <a:spLocks noGrp="1"/>
          </p:cNvSpPr>
          <p:nvPr>
            <p:ph type="ctrTitle"/>
          </p:nvPr>
        </p:nvSpPr>
        <p:spPr>
          <a:xfrm>
            <a:off x="467713" y="200235"/>
            <a:ext cx="9245734" cy="103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600" dirty="0"/>
              <a:t>04 Model Selection: ARCH vs GARCH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</a:t>
            </a:r>
            <a:br>
              <a:rPr lang="en-US" sz="3600" dirty="0"/>
            </a:b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600" dirty="0"/>
          </a:p>
        </p:txBody>
      </p:sp>
      <p:sp>
        <p:nvSpPr>
          <p:cNvPr id="7" name="Google Shape;474;gf9a511ed87_6_19">
            <a:extLst>
              <a:ext uri="{FF2B5EF4-FFF2-40B4-BE49-F238E27FC236}">
                <a16:creationId xmlns:a16="http://schemas.microsoft.com/office/drawing/2014/main" id="{8A360C8D-3852-46AD-B15F-4951C562F5F8}"/>
              </a:ext>
            </a:extLst>
          </p:cNvPr>
          <p:cNvSpPr txBox="1"/>
          <p:nvPr/>
        </p:nvSpPr>
        <p:spPr>
          <a:xfrm>
            <a:off x="766842" y="1544802"/>
            <a:ext cx="42294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VIX is a good candidate for the ARCH/GARCH process because there are periods of much higher volatility compared to general volatility in the chosen period.</a:t>
            </a:r>
            <a:endParaRPr sz="21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oogle Shape;475;gf9a511ed87_6_19">
            <a:extLst>
              <a:ext uri="{FF2B5EF4-FFF2-40B4-BE49-F238E27FC236}">
                <a16:creationId xmlns:a16="http://schemas.microsoft.com/office/drawing/2014/main" id="{7CC6EC83-9ACC-4483-98C1-B7BBA322EDC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72" y="3268102"/>
            <a:ext cx="4741876" cy="3187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73;gf9a511ed87_6_19">
            <a:extLst>
              <a:ext uri="{FF2B5EF4-FFF2-40B4-BE49-F238E27FC236}">
                <a16:creationId xmlns:a16="http://schemas.microsoft.com/office/drawing/2014/main" id="{F7FCEFA7-462E-4BB0-A173-9E5A39DE4EE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533" y="850158"/>
            <a:ext cx="6831150" cy="295963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76;gf9a511ed87_6_19">
            <a:extLst>
              <a:ext uri="{FF2B5EF4-FFF2-40B4-BE49-F238E27FC236}">
                <a16:creationId xmlns:a16="http://schemas.microsoft.com/office/drawing/2014/main" id="{FEDB94CD-F933-4163-8889-15609BE83EB2}"/>
              </a:ext>
            </a:extLst>
          </p:cNvPr>
          <p:cNvSpPr txBox="1"/>
          <p:nvPr/>
        </p:nvSpPr>
        <p:spPr>
          <a:xfrm>
            <a:off x="5910596" y="3848118"/>
            <a:ext cx="3846900" cy="206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We can see that in PACF it is pretty strong until 2 and then shuts off. This hinges us to choose GARCH (2,0) model.</a:t>
            </a:r>
            <a:endParaRPr sz="19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22457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9a511f4f6_3_561"/>
          <p:cNvSpPr txBox="1">
            <a:spLocks noGrp="1"/>
          </p:cNvSpPr>
          <p:nvPr>
            <p:ph type="ctrTitle"/>
          </p:nvPr>
        </p:nvSpPr>
        <p:spPr>
          <a:xfrm>
            <a:off x="467713" y="200235"/>
            <a:ext cx="9245734" cy="103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600" dirty="0"/>
              <a:t>04 Model Selection: ARCH vs GARCH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</a:t>
            </a:r>
            <a:br>
              <a:rPr lang="en-US" sz="3600" dirty="0"/>
            </a:b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600" dirty="0"/>
          </a:p>
        </p:txBody>
      </p:sp>
      <p:sp>
        <p:nvSpPr>
          <p:cNvPr id="11" name="Google Shape;482;gf9a511ed87_6_1">
            <a:extLst>
              <a:ext uri="{FF2B5EF4-FFF2-40B4-BE49-F238E27FC236}">
                <a16:creationId xmlns:a16="http://schemas.microsoft.com/office/drawing/2014/main" id="{5A32525F-359C-4E0C-A9A2-CBFC759481AE}"/>
              </a:ext>
            </a:extLst>
          </p:cNvPr>
          <p:cNvSpPr txBox="1"/>
          <p:nvPr/>
        </p:nvSpPr>
        <p:spPr>
          <a:xfrm>
            <a:off x="152400" y="3567275"/>
            <a:ext cx="7251300" cy="2848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921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To fit the actual GARCH model, we used ARCH python library with:</a:t>
            </a:r>
            <a:endParaRPr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  <a:p>
            <a:pPr marL="495300" marR="635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dirty="0">
                <a:solidFill>
                  <a:schemeClr val="bg1">
                    <a:lumMod val="10000"/>
                  </a:schemeClr>
                </a:solidFill>
                <a:highlight>
                  <a:srgbClr val="FFFFFE"/>
                </a:highlight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·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highlight>
                  <a:srgbClr val="FFFFFE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	</a:t>
            </a:r>
            <a:r>
              <a:rPr lang="en-US" sz="1450" dirty="0">
                <a:solidFill>
                  <a:schemeClr val="bg1">
                    <a:lumMod val="10000"/>
                  </a:schemeClr>
                </a:solidFill>
                <a:highlight>
                  <a:srgbClr val="FFFFFE"/>
                </a:highlight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model = </a:t>
            </a:r>
            <a:r>
              <a:rPr lang="en-US" sz="1450" dirty="0" err="1">
                <a:solidFill>
                  <a:schemeClr val="bg1">
                    <a:lumMod val="10000"/>
                  </a:schemeClr>
                </a:solidFill>
                <a:highlight>
                  <a:srgbClr val="FFFFFE"/>
                </a:highlight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arch_model</a:t>
            </a:r>
            <a:r>
              <a:rPr lang="en-US" sz="1450" dirty="0">
                <a:solidFill>
                  <a:schemeClr val="bg1">
                    <a:lumMod val="10000"/>
                  </a:schemeClr>
                </a:solidFill>
                <a:highlight>
                  <a:srgbClr val="FFFFFE"/>
                </a:highlight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(returns, p=2, q=2)</a:t>
            </a:r>
            <a:endParaRPr sz="1450" dirty="0">
              <a:solidFill>
                <a:schemeClr val="bg1">
                  <a:lumMod val="10000"/>
                </a:schemeClr>
              </a:solidFill>
              <a:highlight>
                <a:srgbClr val="FFFFFE"/>
              </a:highlight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marL="495300" marR="635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We can see that the choice of GARCH (2,2) model was wrong given that alpha [2], beta [1], and beta [2] all have p values larger than 0.05. Next, we dropped the complexity of the model from GARCH (2,2) to just ARCH (2,0)</a:t>
            </a:r>
            <a:r>
              <a:rPr lang="en-US" sz="1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.</a:t>
            </a:r>
            <a:endParaRPr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" name="Google Shape;484;gf9a511ed87_6_1">
            <a:extLst>
              <a:ext uri="{FF2B5EF4-FFF2-40B4-BE49-F238E27FC236}">
                <a16:creationId xmlns:a16="http://schemas.microsoft.com/office/drawing/2014/main" id="{F9FF69A6-4655-42CE-A1E6-DE00778373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6101"/>
            <a:ext cx="7251323" cy="21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483;gf9a511ed87_6_1">
            <a:extLst>
              <a:ext uri="{FF2B5EF4-FFF2-40B4-BE49-F238E27FC236}">
                <a16:creationId xmlns:a16="http://schemas.microsoft.com/office/drawing/2014/main" id="{F35C20BD-5BE0-440C-B5A5-2908AA41606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725" y="1173428"/>
            <a:ext cx="4788276" cy="5131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77882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St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A5D62"/>
      </a:accent1>
      <a:accent2>
        <a:srgbClr val="4A7886"/>
      </a:accent2>
      <a:accent3>
        <a:srgbClr val="88BABE"/>
      </a:accent3>
      <a:accent4>
        <a:srgbClr val="9CCCD2"/>
      </a:accent4>
      <a:accent5>
        <a:srgbClr val="70AD47"/>
      </a:accent5>
      <a:accent6>
        <a:srgbClr val="EA0000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vesment Business Plan by Slidego">
  <a:themeElements>
    <a:clrScheme name="Simple Light">
      <a:dk1>
        <a:srgbClr val="254C6D"/>
      </a:dk1>
      <a:lt1>
        <a:srgbClr val="F3F3F3"/>
      </a:lt1>
      <a:dk2>
        <a:srgbClr val="254C6D"/>
      </a:dk2>
      <a:lt2>
        <a:srgbClr val="EEEEEE"/>
      </a:lt2>
      <a:accent1>
        <a:srgbClr val="254C6D"/>
      </a:accent1>
      <a:accent2>
        <a:srgbClr val="254C6D"/>
      </a:accent2>
      <a:accent3>
        <a:srgbClr val="254C6D"/>
      </a:accent3>
      <a:accent4>
        <a:srgbClr val="254C6D"/>
      </a:accent4>
      <a:accent5>
        <a:srgbClr val="254C6D"/>
      </a:accent5>
      <a:accent6>
        <a:srgbClr val="254C6D"/>
      </a:accent6>
      <a:hlink>
        <a:srgbClr val="254C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</Words>
  <Application>Microsoft Office PowerPoint</Application>
  <PresentationFormat>宽屏</PresentationFormat>
  <Paragraphs>117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Georgia</vt:lpstr>
      <vt:lpstr>Open Sans Light</vt:lpstr>
      <vt:lpstr>DM Serif Display</vt:lpstr>
      <vt:lpstr>Fira Sans Extra Condensed Medium</vt:lpstr>
      <vt:lpstr>Times New Roman</vt:lpstr>
      <vt:lpstr>Cover and End Slide Master</vt:lpstr>
      <vt:lpstr>Invesment Business Plan by Slidego</vt:lpstr>
      <vt:lpstr>PowerPoint 演示文稿</vt:lpstr>
      <vt:lpstr>03</vt:lpstr>
      <vt:lpstr>01 Introduction  </vt:lpstr>
      <vt:lpstr>02 Data Description   </vt:lpstr>
      <vt:lpstr>02 Data Description   </vt:lpstr>
      <vt:lpstr>03 Regression Model     </vt:lpstr>
      <vt:lpstr>03 Regression Model     </vt:lpstr>
      <vt:lpstr>04 Model Selection: ARCH vs GARCH       </vt:lpstr>
      <vt:lpstr>04 Model Selection: ARCH vs GARCH       </vt:lpstr>
      <vt:lpstr>04 Model Selection: ARCH vs GARCH   GARCH 2-0  Model     </vt:lpstr>
      <vt:lpstr>05 Investment Strategy       </vt:lpstr>
      <vt:lpstr>05 Investment Strategy       </vt:lpstr>
      <vt:lpstr>05 Investment Strategy       </vt:lpstr>
      <vt:lpstr>References       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Allppt.com;Googleslidesppt.com</dc:creator>
  <cp:lastModifiedBy>Feng Lanli</cp:lastModifiedBy>
  <cp:revision>18</cp:revision>
  <dcterms:created xsi:type="dcterms:W3CDTF">2018-04-24T17:14:44Z</dcterms:created>
  <dcterms:modified xsi:type="dcterms:W3CDTF">2021-10-20T05:48:31Z</dcterms:modified>
</cp:coreProperties>
</file>