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75" r:id="rId5"/>
    <p:sldId id="272" r:id="rId6"/>
    <p:sldId id="259" r:id="rId7"/>
    <p:sldId id="276" r:id="rId8"/>
    <p:sldId id="264" r:id="rId9"/>
    <p:sldId id="261" r:id="rId10"/>
    <p:sldId id="265" r:id="rId11"/>
    <p:sldId id="263" r:id="rId12"/>
    <p:sldId id="262" r:id="rId13"/>
    <p:sldId id="258" r:id="rId14"/>
    <p:sldId id="266" r:id="rId15"/>
    <p:sldId id="267" r:id="rId16"/>
    <p:sldId id="268" r:id="rId17"/>
  </p:sldIdLst>
  <p:sldSz cx="18288000" cy="10287000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Clear Sans Regular" charset="0"/>
      <p:regular r:id="rId23"/>
    </p:embeddedFont>
    <p:embeddedFont>
      <p:font typeface="HK Grotesk Bold" charset="0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CE6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6542" autoAdjust="0"/>
  </p:normalViewPr>
  <p:slideViewPr>
    <p:cSldViewPr>
      <p:cViewPr varScale="1">
        <p:scale>
          <a:sx n="53" d="100"/>
          <a:sy n="53" d="100"/>
        </p:scale>
        <p:origin x="-114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Vadim\Desktop\&#1040;&#1088;&#1093;&#1080;&#1087;&#1077;&#1083;&#1072;&#107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lear Sans Regular" panose="020B0604020202020204" charset="0"/>
                <a:ea typeface="+mn-ea"/>
                <a:cs typeface="Clear Sans Regular" panose="020B0604020202020204" charset="0"/>
              </a:defRPr>
            </a:pPr>
            <a:r>
              <a:rPr lang="ru-RU" sz="2000">
                <a:latin typeface="Clear Sans Regular" panose="020B0604020202020204" charset="0"/>
                <a:cs typeface="Clear Sans Regular" panose="020B0604020202020204" charset="0"/>
              </a:rPr>
              <a:t>ГРАФИК</a:t>
            </a:r>
            <a:r>
              <a:rPr lang="ru-RU" sz="2000" baseline="0">
                <a:latin typeface="Clear Sans Regular" panose="020B0604020202020204" charset="0"/>
                <a:cs typeface="Clear Sans Regular" panose="020B0604020202020204" charset="0"/>
              </a:rPr>
              <a:t> ДЕНЕЖНОГО ПОТОКА</a:t>
            </a:r>
            <a:endParaRPr lang="ru-RU" sz="2000">
              <a:latin typeface="Clear Sans Regular" panose="020B0604020202020204" charset="0"/>
              <a:cs typeface="Clear Sans Regular" panose="020B0604020202020204" charset="0"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tx>
            <c:strRef>
              <c:f>График!$A$2</c:f>
              <c:strCache>
                <c:ptCount val="1"/>
                <c:pt idx="0">
                  <c:v>Оттоки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val>
            <c:numRef>
              <c:f>График!$D$2:$H$2</c:f>
              <c:numCache>
                <c:formatCode>General</c:formatCode>
                <c:ptCount val="5"/>
                <c:pt idx="0">
                  <c:v>-5412289.1900000004</c:v>
                </c:pt>
                <c:pt idx="1">
                  <c:v>-3435941.8862319607</c:v>
                </c:pt>
                <c:pt idx="2">
                  <c:v>-2944291.0047519901</c:v>
                </c:pt>
                <c:pt idx="3">
                  <c:v>-2522818.674869895</c:v>
                </c:pt>
                <c:pt idx="4">
                  <c:v>-2161900.4095093948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498-40A4-952A-F5BCEA40A6B9}"/>
            </c:ext>
          </c:extLst>
        </c:ser>
        <c:ser>
          <c:idx val="1"/>
          <c:order val="1"/>
          <c:tx>
            <c:strRef>
              <c:f>График!$A$3</c:f>
              <c:strCache>
                <c:ptCount val="1"/>
                <c:pt idx="0">
                  <c:v>Притоки</c:v>
                </c:pt>
              </c:strCache>
            </c:strRef>
          </c:tx>
          <c:spPr>
            <a:solidFill>
              <a:srgbClr val="1CE6D2"/>
            </a:solidFill>
            <a:ln>
              <a:solidFill>
                <a:srgbClr val="1CE6D2"/>
              </a:solidFill>
            </a:ln>
            <a:effectLst/>
          </c:spPr>
          <c:val>
            <c:numRef>
              <c:f>График!$D$3:$H$3</c:f>
              <c:numCache>
                <c:formatCode>General</c:formatCode>
                <c:ptCount val="5"/>
                <c:pt idx="0">
                  <c:v>0</c:v>
                </c:pt>
                <c:pt idx="1">
                  <c:v>4770488.5137680396</c:v>
                </c:pt>
                <c:pt idx="2">
                  <c:v>4087876.5952480095</c:v>
                </c:pt>
                <c:pt idx="3">
                  <c:v>3502701.1251301053</c:v>
                </c:pt>
                <c:pt idx="4">
                  <c:v>3001599.3904906046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498-40A4-952A-F5BCEA40A6B9}"/>
            </c:ext>
          </c:extLst>
        </c:ser>
        <c:dLbls/>
        <c:overlap val="100"/>
        <c:axId val="127030784"/>
        <c:axId val="127032320"/>
      </c:barChart>
      <c:lineChart>
        <c:grouping val="standard"/>
        <c:ser>
          <c:idx val="2"/>
          <c:order val="2"/>
          <c:tx>
            <c:strRef>
              <c:f>График!$A$4</c:f>
              <c:strCache>
                <c:ptCount val="1"/>
                <c:pt idx="0">
                  <c:v>Деженый поток с нарастающим итогом</c:v>
                </c:pt>
              </c:strCache>
            </c:strRef>
          </c:tx>
          <c:spPr>
            <a:ln w="571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График!$D$4:$H$4</c:f>
              <c:numCache>
                <c:formatCode>0.00</c:formatCode>
                <c:ptCount val="5"/>
                <c:pt idx="0" formatCode="General">
                  <c:v>-5412289.1900000004</c:v>
                </c:pt>
                <c:pt idx="1">
                  <c:v>-641800.67623195972</c:v>
                </c:pt>
                <c:pt idx="2">
                  <c:v>3446075.9190160497</c:v>
                </c:pt>
                <c:pt idx="3" formatCode="General">
                  <c:v>6948777.0441461541</c:v>
                </c:pt>
                <c:pt idx="4" formatCode="General">
                  <c:v>9950376.4346367605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498-40A4-952A-F5BCEA40A6B9}"/>
            </c:ext>
          </c:extLst>
        </c:ser>
        <c:dLbls/>
        <c:marker val="1"/>
        <c:axId val="127030784"/>
        <c:axId val="127032320"/>
      </c:lineChart>
      <c:catAx>
        <c:axId val="1270307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Clear Sans Regular" panose="020B0604020202020204" charset="0"/>
                <a:ea typeface="+mn-ea"/>
                <a:cs typeface="Clear Sans Regular" panose="020B0604020202020204" charset="0"/>
              </a:defRPr>
            </a:pPr>
            <a:endParaRPr lang="ru-RU"/>
          </a:p>
        </c:txPr>
        <c:crossAx val="127032320"/>
        <c:crosses val="autoZero"/>
        <c:auto val="1"/>
        <c:lblAlgn val="ctr"/>
        <c:lblOffset val="100"/>
      </c:catAx>
      <c:valAx>
        <c:axId val="1270323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lear Sans Regular" panose="020B0604020202020204" charset="0"/>
                <a:ea typeface="+mn-ea"/>
                <a:cs typeface="Clear Sans Regular" panose="020B0604020202020204" charset="0"/>
              </a:defRPr>
            </a:pPr>
            <a:endParaRPr lang="ru-RU"/>
          </a:p>
        </c:txPr>
        <c:crossAx val="12703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lear Sans Regular" panose="020B0604020202020204" charset="0"/>
              <a:ea typeface="+mn-ea"/>
              <a:cs typeface="Clear Sans Regular" panose="020B0604020202020204" charset="0"/>
            </a:defRPr>
          </a:pPr>
          <a:endParaRPr lang="ru-RU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1C989-5684-4537-B776-116A34904B93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1DA39-15B6-41F0-9701-9CCA5BEFF50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883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Подредачить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818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926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704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Текст в квадрат белый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493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809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078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1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319273"/>
            <a:ext cx="13686264" cy="63420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202091" y="2131515"/>
            <a:ext cx="13687147" cy="635949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15998826" y="7151501"/>
            <a:ext cx="2614358" cy="4052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028700" y="1028700"/>
            <a:ext cx="2605103" cy="37774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952730" y="3425123"/>
            <a:ext cx="12762234" cy="3908008"/>
            <a:chOff x="0" y="180975"/>
            <a:chExt cx="16247824" cy="5210678"/>
          </a:xfrm>
        </p:grpSpPr>
        <p:sp>
          <p:nvSpPr>
            <p:cNvPr id="7" name="TextBox 7"/>
            <p:cNvSpPr txBox="1"/>
            <p:nvPr/>
          </p:nvSpPr>
          <p:spPr>
            <a:xfrm>
              <a:off x="0" y="180975"/>
              <a:ext cx="16247824" cy="4491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987"/>
                </a:lnSpc>
              </a:pPr>
              <a:r>
                <a:rPr lang="ru-RU" sz="9600" spc="-123" dirty="0">
                  <a:solidFill>
                    <a:srgbClr val="000000"/>
                  </a:solidFill>
                  <a:latin typeface="HK Grotesk Bold Bold"/>
                </a:rPr>
                <a:t>Система теплового контроля </a:t>
              </a:r>
              <a:r>
                <a:rPr lang="en-US" sz="9600" spc="-12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</a:t>
              </a:r>
              <a:r>
                <a:rPr lang="en-US" sz="9600" spc="-123" dirty="0">
                  <a:solidFill>
                    <a:srgbClr val="000000"/>
                  </a:solidFill>
                  <a:latin typeface="HK Grotesk Bold Bold"/>
                </a:rPr>
                <a:t>ESHome</a:t>
              </a:r>
              <a:r>
                <a:rPr lang="en-US" sz="12369" spc="-12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» </a:t>
              </a:r>
              <a:endParaRPr lang="en-US" sz="12369" spc="-123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768846"/>
              <a:ext cx="16247824" cy="622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3"/>
                </a:lnSpc>
              </a:pPr>
              <a:r>
                <a:rPr lang="ru-RU" sz="2748" spc="-27" dirty="0">
                  <a:solidFill>
                    <a:srgbClr val="000000"/>
                  </a:solidFill>
                  <a:latin typeface="Clear Sans Regular"/>
                </a:rPr>
                <a:t>Для онлайн-интенсива Архипелаг 20</a:t>
              </a:r>
              <a:r>
                <a:rPr lang="en-US" sz="2748" spc="-27" dirty="0">
                  <a:solidFill>
                    <a:srgbClr val="000000"/>
                  </a:solidFill>
                  <a:latin typeface="Clear Sans Regular"/>
                </a:rPr>
                <a:t>.</a:t>
              </a:r>
              <a:r>
                <a:rPr lang="ru-RU" sz="2748" spc="-27" dirty="0">
                  <a:solidFill>
                    <a:srgbClr val="000000"/>
                  </a:solidFill>
                  <a:latin typeface="Clear Sans Regular"/>
                </a:rPr>
                <a:t>35</a:t>
              </a:r>
              <a:endParaRPr lang="en-US" sz="2748" spc="-27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1418024">
            <a:off x="13794724" y="704221"/>
            <a:ext cx="3362853" cy="2454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12611100" y="3121748"/>
            <a:ext cx="4933950" cy="3910578"/>
            <a:chOff x="-108189" y="1224120"/>
            <a:chExt cx="9340279" cy="1503664"/>
          </a:xfrm>
        </p:grpSpPr>
        <p:sp>
          <p:nvSpPr>
            <p:cNvPr id="20" name="TextBox 20"/>
            <p:cNvSpPr txBox="1"/>
            <p:nvPr/>
          </p:nvSpPr>
          <p:spPr>
            <a:xfrm>
              <a:off x="-108189" y="1224120"/>
              <a:ext cx="9304216" cy="144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29"/>
                </a:lnSpc>
                <a:spcBef>
                  <a:spcPct val="0"/>
                </a:spcBef>
              </a:pPr>
              <a:r>
                <a:rPr lang="en-US" sz="4000" u="none" spc="-20" dirty="0" smtClean="0">
                  <a:solidFill>
                    <a:srgbClr val="000000"/>
                  </a:solidFill>
                  <a:latin typeface="HK Grotesk Bold Bold"/>
                </a:rPr>
                <a:t>NPV = </a:t>
              </a:r>
              <a:r>
                <a:rPr lang="ru-RU" sz="4000" u="none" spc="-20" dirty="0" smtClean="0">
                  <a:solidFill>
                    <a:srgbClr val="000000"/>
                  </a:solidFill>
                  <a:latin typeface="HK Grotesk Bold Bold"/>
                </a:rPr>
                <a:t>14291140 руб.</a:t>
              </a:r>
              <a:endParaRPr lang="en-US" sz="4000" u="none" spc="-20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-72126" y="1678920"/>
              <a:ext cx="9304216" cy="144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29"/>
                </a:lnSpc>
                <a:spcBef>
                  <a:spcPct val="0"/>
                </a:spcBef>
              </a:pPr>
              <a:r>
                <a:rPr lang="en-US" sz="4000" u="none" spc="-20" dirty="0" smtClean="0">
                  <a:solidFill>
                    <a:srgbClr val="000000"/>
                  </a:solidFill>
                  <a:latin typeface="HK Grotesk Bold Bold"/>
                </a:rPr>
                <a:t>IRR = 56%</a:t>
              </a:r>
              <a:endParaRPr lang="en-US" sz="4000" u="none" spc="-20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-72126" y="2130977"/>
              <a:ext cx="9304216" cy="144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29"/>
                </a:lnSpc>
                <a:spcBef>
                  <a:spcPct val="0"/>
                </a:spcBef>
              </a:pPr>
              <a:r>
                <a:rPr lang="en-US" sz="4000" u="none" spc="-20" dirty="0" smtClean="0">
                  <a:solidFill>
                    <a:srgbClr val="000000"/>
                  </a:solidFill>
                  <a:latin typeface="HK Grotesk Bold Bold"/>
                </a:rPr>
                <a:t>PI = 1,84</a:t>
              </a:r>
              <a:endParaRPr lang="en-US" sz="4000" u="none" spc="-20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-72126" y="2583034"/>
              <a:ext cx="9304216" cy="144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29"/>
                </a:lnSpc>
                <a:spcBef>
                  <a:spcPct val="0"/>
                </a:spcBef>
              </a:pPr>
              <a:r>
                <a:rPr lang="en-US" sz="4000" spc="-20" dirty="0" smtClean="0">
                  <a:solidFill>
                    <a:srgbClr val="000000"/>
                  </a:solidFill>
                  <a:latin typeface="HK Grotesk Bold Bold"/>
                </a:rPr>
                <a:t>PP = 11,66 </a:t>
              </a:r>
              <a:r>
                <a:rPr lang="ru-RU" sz="4000" spc="-20" dirty="0" smtClean="0">
                  <a:solidFill>
                    <a:srgbClr val="000000"/>
                  </a:solidFill>
                  <a:latin typeface="HK Grotesk Bold Bold"/>
                </a:rPr>
                <a:t>месяцев</a:t>
              </a:r>
              <a:endParaRPr lang="en-US" sz="4000" u="none" spc="-20" dirty="0">
                <a:solidFill>
                  <a:srgbClr val="000000"/>
                </a:solidFill>
                <a:latin typeface="HK Grotesk Bold Bold"/>
              </a:endParaRPr>
            </a:p>
          </p:txBody>
        </p:sp>
      </p:grp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xmlns="" id="{BC9422E8-A178-4B01-A49E-2FCB70D743EE}"/>
              </a:ext>
            </a:extLst>
          </p:cNvPr>
          <p:cNvCxnSpPr/>
          <p:nvPr/>
        </p:nvCxnSpPr>
        <p:spPr>
          <a:xfrm>
            <a:off x="723900" y="9486900"/>
            <a:ext cx="1684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3FD5F34-0D86-4DB5-A103-BB115D1999CD}"/>
              </a:ext>
            </a:extLst>
          </p:cNvPr>
          <p:cNvSpPr txBox="1"/>
          <p:nvPr/>
        </p:nvSpPr>
        <p:spPr>
          <a:xfrm>
            <a:off x="425648" y="9621512"/>
            <a:ext cx="98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10</a:t>
            </a:r>
            <a:endParaRPr lang="en-US" sz="3600" b="1" dirty="0">
              <a:latin typeface="HK Grotesk Bol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76E399B-2DAF-42A1-B9E4-FB2FCAD63670}"/>
              </a:ext>
            </a:extLst>
          </p:cNvPr>
          <p:cNvSpPr txBox="1"/>
          <p:nvPr/>
        </p:nvSpPr>
        <p:spPr>
          <a:xfrm>
            <a:off x="1836162" y="9602569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Экономика</a:t>
            </a:r>
            <a:endParaRPr lang="en-US" sz="3600" dirty="0">
              <a:latin typeface="HK Grotesk Bold"/>
            </a:endParaRPr>
          </a:p>
        </p:txBody>
      </p:sp>
      <p:pic>
        <p:nvPicPr>
          <p:cNvPr id="35" name="Picture 16">
            <a:extLst>
              <a:ext uri="{FF2B5EF4-FFF2-40B4-BE49-F238E27FC236}">
                <a16:creationId xmlns:a16="http://schemas.microsoft.com/office/drawing/2014/main" xmlns="" id="{4FFB2A24-8687-4F59-866F-61B9B9AE57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70974" y="9605350"/>
            <a:ext cx="572555" cy="567350"/>
          </a:xfrm>
          <a:prstGeom prst="rect">
            <a:avLst/>
          </a:prstGeom>
        </p:spPr>
      </p:pic>
      <p:graphicFrame>
        <p:nvGraphicFramePr>
          <p:cNvPr id="36" name="Диаграмма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43228365"/>
              </p:ext>
            </p:extLst>
          </p:nvPr>
        </p:nvGraphicFramePr>
        <p:xfrm>
          <a:off x="723900" y="1255408"/>
          <a:ext cx="11696700" cy="785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TextBox 2">
            <a:extLst>
              <a:ext uri="{FF2B5EF4-FFF2-40B4-BE49-F238E27FC236}">
                <a16:creationId xmlns:a16="http://schemas.microsoft.com/office/drawing/2014/main" xmlns="" id="{3B117D8C-E7E0-4E3C-9BAA-F69D555C232A}"/>
              </a:ext>
            </a:extLst>
          </p:cNvPr>
          <p:cNvSpPr txBox="1"/>
          <p:nvPr/>
        </p:nvSpPr>
        <p:spPr>
          <a:xfrm>
            <a:off x="3093359" y="126642"/>
            <a:ext cx="12101282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75"/>
              </a:lnSpc>
            </a:pPr>
            <a:r>
              <a:rPr lang="ru-RU" sz="6000" b="1" spc="-75" dirty="0" smtClean="0">
                <a:solidFill>
                  <a:srgbClr val="000000"/>
                </a:solidFill>
                <a:latin typeface="HK Grotesk Bold Bold"/>
              </a:rPr>
              <a:t>Экономическая эффективность</a:t>
            </a:r>
            <a:endParaRPr lang="en-US" sz="6000" b="1" spc="-75" dirty="0">
              <a:solidFill>
                <a:srgbClr val="000000"/>
              </a:solidFill>
              <a:latin typeface="HK Grotesk Bol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257156"/>
            <a:ext cx="7609508" cy="35862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3779816" y="1028700"/>
            <a:ext cx="5064059" cy="3633942"/>
          </a:xfrm>
          <a:prstGeom prst="rect">
            <a:avLst/>
          </a:prstGeom>
          <a:solidFill>
            <a:schemeClr val="bg1"/>
          </a:solidFill>
          <a:ln w="57150">
            <a:solidFill>
              <a:srgbClr val="1CE6D2"/>
            </a:solidFill>
          </a:ln>
        </p:spPr>
      </p:sp>
      <p:sp>
        <p:nvSpPr>
          <p:cNvPr id="4" name="TextBox 4"/>
          <p:cNvSpPr txBox="1"/>
          <p:nvPr/>
        </p:nvSpPr>
        <p:spPr>
          <a:xfrm>
            <a:off x="4166180" y="1916628"/>
            <a:ext cx="4264547" cy="177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000000"/>
                </a:solidFill>
                <a:latin typeface="Clear Sans Regular"/>
              </a:rPr>
              <a:t>Презентации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являются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средствами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коммуникации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,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которые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могут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быть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демонстрациями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,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лекциями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,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выступлениями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,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докладами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и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многим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другим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699" y="2294534"/>
            <a:ext cx="2751118" cy="206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Конструкторское бюро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 АГАВА</a:t>
            </a:r>
            <a:endParaRPr lang="ru-RU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9444124" y="1257156"/>
            <a:ext cx="7609508" cy="35862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" name="AutoShape 9"/>
          <p:cNvSpPr/>
          <p:nvPr/>
        </p:nvSpPr>
        <p:spPr>
          <a:xfrm>
            <a:off x="12168454" y="1028700"/>
            <a:ext cx="5090846" cy="3633942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0" name="TextBox 10"/>
          <p:cNvSpPr txBox="1"/>
          <p:nvPr/>
        </p:nvSpPr>
        <p:spPr>
          <a:xfrm>
            <a:off x="12581603" y="1916628"/>
            <a:ext cx="4264547" cy="177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lear Sans Regular"/>
              </a:rPr>
              <a:t>Презентации</a:t>
            </a:r>
            <a:r>
              <a:rPr lang="en-US" sz="2000" u="none">
                <a:solidFill>
                  <a:srgbClr val="000000"/>
                </a:solidFill>
                <a:latin typeface="Clear Sans Regular"/>
              </a:rPr>
              <a:t> являются средствами коммуникации, которые могут быть демонстрациями, лекциями, выступлениями, докладами и многим другим.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028700" y="5672079"/>
            <a:ext cx="7609508" cy="35862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" name="AutoShape 12"/>
          <p:cNvSpPr/>
          <p:nvPr/>
        </p:nvSpPr>
        <p:spPr>
          <a:xfrm>
            <a:off x="3753030" y="5443624"/>
            <a:ext cx="5090846" cy="3633942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3" name="TextBox 13"/>
          <p:cNvSpPr txBox="1"/>
          <p:nvPr/>
        </p:nvSpPr>
        <p:spPr>
          <a:xfrm>
            <a:off x="4166180" y="6347824"/>
            <a:ext cx="4264547" cy="177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lear Sans Regular"/>
              </a:rPr>
              <a:t>Презентации</a:t>
            </a:r>
            <a:r>
              <a:rPr lang="en-US" sz="2000" u="none">
                <a:solidFill>
                  <a:srgbClr val="000000"/>
                </a:solidFill>
                <a:latin typeface="Clear Sans Regular"/>
              </a:rPr>
              <a:t> являются средствами коммуникации, которые могут быть демонстрациями, лекциями, выступлениями, докладами и многим другим.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9444124" y="5672079"/>
            <a:ext cx="7609508" cy="35862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5" name="AutoShape 15"/>
          <p:cNvSpPr/>
          <p:nvPr/>
        </p:nvSpPr>
        <p:spPr>
          <a:xfrm>
            <a:off x="12168454" y="5443624"/>
            <a:ext cx="5090846" cy="3633942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6" name="TextBox 16"/>
          <p:cNvSpPr txBox="1"/>
          <p:nvPr/>
        </p:nvSpPr>
        <p:spPr>
          <a:xfrm>
            <a:off x="12581603" y="6347824"/>
            <a:ext cx="4264547" cy="177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lear Sans Regular"/>
              </a:rPr>
              <a:t>Презентации</a:t>
            </a:r>
            <a:r>
              <a:rPr lang="en-US" sz="2000" u="none">
                <a:solidFill>
                  <a:srgbClr val="000000"/>
                </a:solidFill>
                <a:latin typeface="Clear Sans Regular"/>
              </a:rPr>
              <a:t> являются средствами коммуникации, которые могут быть демонстрациями, лекциями, выступлениями, докладами и многим другим.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44125" y="2294534"/>
            <a:ext cx="2724330" cy="206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Международный концерн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Danfoss</a:t>
            </a:r>
            <a:endParaRPr lang="en-US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601537" y="6308622"/>
            <a:ext cx="2566918" cy="2461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ru-RU" sz="2800" dirty="0">
                <a:solidFill>
                  <a:schemeClr val="bg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Разработчик</a:t>
            </a:r>
            <a:r>
              <a:rPr lang="ru-RU" sz="2800" b="0" i="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Roboto"/>
              </a:rPr>
              <a:t> </a:t>
            </a:r>
          </a:p>
          <a:p>
            <a:pPr marL="0" lvl="0" indent="0" algn="ctr">
              <a:lnSpc>
                <a:spcPts val="3840"/>
              </a:lnSpc>
            </a:pPr>
            <a:r>
              <a:rPr lang="ru-RU" sz="2800" b="0" i="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Roboto"/>
              </a:rPr>
              <a:t> средств </a:t>
            </a:r>
            <a:r>
              <a:rPr lang="ru-RU" sz="2800" dirty="0">
                <a:solidFill>
                  <a:schemeClr val="bg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автоматизации</a:t>
            </a:r>
            <a:r>
              <a:rPr lang="ru-RU" sz="2800" b="0" i="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Roboto"/>
              </a:rPr>
              <a:t> </a:t>
            </a:r>
          </a:p>
          <a:p>
            <a:pPr marL="0" lvl="0" indent="0" algn="ctr">
              <a:lnSpc>
                <a:spcPts val="3840"/>
              </a:lnSpc>
            </a:pPr>
            <a:endParaRPr lang="ru-RU" sz="4400" b="1" dirty="0">
              <a:solidFill>
                <a:schemeClr val="bg1"/>
              </a:solidFill>
              <a:latin typeface="Clear Sans Regular" panose="020B0604020202020204" charset="0"/>
              <a:ea typeface="Arial"/>
              <a:cs typeface="Clear Sans Regular" panose="020B0604020202020204" charset="0"/>
              <a:sym typeface="Arial"/>
            </a:endParaRPr>
          </a:p>
          <a:p>
            <a:pPr marL="0" lvl="0" indent="0" algn="ctr">
              <a:lnSpc>
                <a:spcPts val="3840"/>
              </a:lnSpc>
            </a:pPr>
            <a:r>
              <a:rPr lang="ru-RU" sz="4400" b="1" dirty="0">
                <a:solidFill>
                  <a:schemeClr val="bg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ОВЕН</a:t>
            </a:r>
            <a:endParaRPr lang="en-US" sz="3200" b="1" dirty="0">
              <a:solidFill>
                <a:schemeClr val="bg1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27" name="Google Shape;81;p7">
            <a:extLst>
              <a:ext uri="{FF2B5EF4-FFF2-40B4-BE49-F238E27FC236}">
                <a16:creationId xmlns:a16="http://schemas.microsoft.com/office/drawing/2014/main" xmlns="" id="{E4B39102-B82F-4026-8D2D-DFAA6BD74C2F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3865358" y="1922579"/>
            <a:ext cx="4919764" cy="19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AutoShape 3">
            <a:extLst>
              <a:ext uri="{FF2B5EF4-FFF2-40B4-BE49-F238E27FC236}">
                <a16:creationId xmlns:a16="http://schemas.microsoft.com/office/drawing/2014/main" xmlns="" id="{2C1049D2-FD77-4105-83EE-E6CAC2326BC4}"/>
              </a:ext>
            </a:extLst>
          </p:cNvPr>
          <p:cNvSpPr/>
          <p:nvPr/>
        </p:nvSpPr>
        <p:spPr>
          <a:xfrm>
            <a:off x="12200099" y="1070979"/>
            <a:ext cx="5090846" cy="3633942"/>
          </a:xfrm>
          <a:prstGeom prst="rect">
            <a:avLst/>
          </a:prstGeom>
          <a:solidFill>
            <a:schemeClr val="bg1"/>
          </a:solidFill>
          <a:ln w="57150">
            <a:solidFill>
              <a:srgbClr val="1CE6D2"/>
            </a:solidFill>
          </a:ln>
        </p:spPr>
      </p:sp>
      <p:pic>
        <p:nvPicPr>
          <p:cNvPr id="29" name="Google Shape;85;p7">
            <a:extLst>
              <a:ext uri="{FF2B5EF4-FFF2-40B4-BE49-F238E27FC236}">
                <a16:creationId xmlns:a16="http://schemas.microsoft.com/office/drawing/2014/main" xmlns="" id="{C1207CD2-BF78-4337-8747-95FB1BD30B9D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2345978" y="2006996"/>
            <a:ext cx="4852661" cy="177791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AutoShape 3">
            <a:extLst>
              <a:ext uri="{FF2B5EF4-FFF2-40B4-BE49-F238E27FC236}">
                <a16:creationId xmlns:a16="http://schemas.microsoft.com/office/drawing/2014/main" xmlns="" id="{7DE7B663-55AB-43CB-BF57-8494E0A3B5C1}"/>
              </a:ext>
            </a:extLst>
          </p:cNvPr>
          <p:cNvSpPr/>
          <p:nvPr/>
        </p:nvSpPr>
        <p:spPr>
          <a:xfrm>
            <a:off x="3779817" y="5419810"/>
            <a:ext cx="5090846" cy="3633942"/>
          </a:xfrm>
          <a:prstGeom prst="rect">
            <a:avLst/>
          </a:prstGeom>
          <a:solidFill>
            <a:schemeClr val="bg1"/>
          </a:solidFill>
          <a:ln w="57150">
            <a:solidFill>
              <a:srgbClr val="1CE6D2"/>
            </a:solidFill>
          </a:ln>
        </p:spPr>
      </p:sp>
      <p:pic>
        <p:nvPicPr>
          <p:cNvPr id="33" name="Google Shape;87;p7">
            <a:extLst>
              <a:ext uri="{FF2B5EF4-FFF2-40B4-BE49-F238E27FC236}">
                <a16:creationId xmlns:a16="http://schemas.microsoft.com/office/drawing/2014/main" xmlns="" id="{E8CD955A-D6E3-4342-A916-6E0360B01C31}"/>
              </a:ext>
            </a:extLst>
          </p:cNvPr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3812825" y="6628410"/>
            <a:ext cx="4982795" cy="130967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AutoShape 3">
            <a:extLst>
              <a:ext uri="{FF2B5EF4-FFF2-40B4-BE49-F238E27FC236}">
                <a16:creationId xmlns:a16="http://schemas.microsoft.com/office/drawing/2014/main" xmlns="" id="{B39F5005-AF3E-43E1-A2D8-6065AFB7075B}"/>
              </a:ext>
            </a:extLst>
          </p:cNvPr>
          <p:cNvSpPr/>
          <p:nvPr/>
        </p:nvSpPr>
        <p:spPr>
          <a:xfrm>
            <a:off x="12195241" y="5471560"/>
            <a:ext cx="5090846" cy="3633942"/>
          </a:xfrm>
          <a:prstGeom prst="rect">
            <a:avLst/>
          </a:prstGeom>
          <a:solidFill>
            <a:schemeClr val="bg1"/>
          </a:solidFill>
          <a:ln w="57150">
            <a:solidFill>
              <a:srgbClr val="1CE6D2"/>
            </a:solidFill>
          </a:ln>
        </p:spPr>
      </p:sp>
      <p:pic>
        <p:nvPicPr>
          <p:cNvPr id="37" name="Google Shape;82;p7">
            <a:extLst>
              <a:ext uri="{FF2B5EF4-FFF2-40B4-BE49-F238E27FC236}">
                <a16:creationId xmlns:a16="http://schemas.microsoft.com/office/drawing/2014/main" xmlns="" id="{D7ADE71D-5E94-4DA3-8E33-9588C051AC86}"/>
              </a:ext>
            </a:extLst>
          </p:cNvPr>
          <p:cNvPicPr preferRelativeResize="0"/>
          <p:nvPr/>
        </p:nvPicPr>
        <p:blipFill rotWithShape="1">
          <a:blip r:embed="rId5" cstate="print">
            <a:alphaModFix/>
          </a:blip>
          <a:srcRect t="27189" b="23081"/>
          <a:stretch/>
        </p:blipFill>
        <p:spPr>
          <a:xfrm>
            <a:off x="12631190" y="6259014"/>
            <a:ext cx="4310316" cy="2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18">
            <a:extLst>
              <a:ext uri="{FF2B5EF4-FFF2-40B4-BE49-F238E27FC236}">
                <a16:creationId xmlns:a16="http://schemas.microsoft.com/office/drawing/2014/main" xmlns="" id="{136CB2F6-8B13-487B-A5E0-47432EBCB1CF}"/>
              </a:ext>
            </a:extLst>
          </p:cNvPr>
          <p:cNvSpPr txBox="1"/>
          <p:nvPr/>
        </p:nvSpPr>
        <p:spPr>
          <a:xfrm>
            <a:off x="992703" y="6628410"/>
            <a:ext cx="2724330" cy="206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Международный концерн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KAN</a:t>
            </a:r>
            <a:endParaRPr lang="en-US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xmlns="" id="{F02C6103-8452-414F-ABA7-72E23FFDD234}"/>
              </a:ext>
            </a:extLst>
          </p:cNvPr>
          <p:cNvCxnSpPr/>
          <p:nvPr/>
        </p:nvCxnSpPr>
        <p:spPr>
          <a:xfrm>
            <a:off x="723900" y="9486900"/>
            <a:ext cx="1684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C0EE8E1-413B-4AA7-8593-8D5DC7A873E4}"/>
              </a:ext>
            </a:extLst>
          </p:cNvPr>
          <p:cNvSpPr txBox="1"/>
          <p:nvPr/>
        </p:nvSpPr>
        <p:spPr>
          <a:xfrm>
            <a:off x="425648" y="9621512"/>
            <a:ext cx="98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11</a:t>
            </a:r>
            <a:endParaRPr lang="en-US" sz="3600" b="1" dirty="0">
              <a:latin typeface="HK Grotesk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EEF69ED-C6BA-46F5-A705-A2EAF2C9B4AF}"/>
              </a:ext>
            </a:extLst>
          </p:cNvPr>
          <p:cNvSpPr txBox="1"/>
          <p:nvPr/>
        </p:nvSpPr>
        <p:spPr>
          <a:xfrm>
            <a:off x="1836162" y="9602569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Конкуренты</a:t>
            </a:r>
            <a:endParaRPr lang="en-US" sz="3600" dirty="0">
              <a:latin typeface="HK Grotesk Bold"/>
            </a:endParaRPr>
          </a:p>
        </p:txBody>
      </p:sp>
      <p:pic>
        <p:nvPicPr>
          <p:cNvPr id="46" name="Picture 16">
            <a:extLst>
              <a:ext uri="{FF2B5EF4-FFF2-40B4-BE49-F238E27FC236}">
                <a16:creationId xmlns:a16="http://schemas.microsoft.com/office/drawing/2014/main" xmlns="" id="{8B99401E-0695-40A2-9E55-87C8D834566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070974" y="9605350"/>
            <a:ext cx="572555" cy="56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2197131" cy="2137037"/>
            <a:chOff x="0" y="0"/>
            <a:chExt cx="16262841" cy="2849383"/>
          </a:xfrm>
        </p:grpSpPr>
        <p:sp>
          <p:nvSpPr>
            <p:cNvPr id="3" name="TextBox 3"/>
            <p:cNvSpPr txBox="1"/>
            <p:nvPr/>
          </p:nvSpPr>
          <p:spPr>
            <a:xfrm>
              <a:off x="0" y="1386892"/>
              <a:ext cx="16262841" cy="1462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190"/>
                </a:lnSpc>
              </a:pPr>
              <a:r>
                <a:rPr lang="en-US" sz="7800" spc="-78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6702908" cy="811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112"/>
                </a:lnSpc>
              </a:pPr>
              <a:r>
                <a:rPr lang="en-US" sz="3600" spc="-36">
                  <a:solidFill>
                    <a:srgbClr val="000000"/>
                  </a:solidFill>
                  <a:latin typeface="Clear Sans Regular"/>
                </a:rPr>
                <a:t>Заголовок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6736284"/>
            <a:ext cx="15824000" cy="252201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AutoShape 6"/>
          <p:cNvSpPr/>
          <p:nvPr/>
        </p:nvSpPr>
        <p:spPr>
          <a:xfrm>
            <a:off x="1219700" y="6336693"/>
            <a:ext cx="16039600" cy="272122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TextBox 7"/>
          <p:cNvSpPr txBox="1"/>
          <p:nvPr/>
        </p:nvSpPr>
        <p:spPr>
          <a:xfrm>
            <a:off x="2171168" y="7085666"/>
            <a:ext cx="14136664" cy="1175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24"/>
              </a:lnSpc>
            </a:pPr>
            <a:r>
              <a:rPr lang="en-US" sz="2200" spc="-21">
                <a:solidFill>
                  <a:srgbClr val="000000"/>
                </a:solidFill>
                <a:latin typeface="Clear Sans Regular"/>
              </a:rPr>
              <a:t>Презентации</a:t>
            </a:r>
            <a:r>
              <a:rPr lang="en-US" sz="2200" u="none" spc="-21">
                <a:solidFill>
                  <a:srgbClr val="000000"/>
                </a:solidFill>
                <a:latin typeface="Clear Sans Regular"/>
              </a:rPr>
              <a:t> являются средствами коммуникации, которые могут быть демонстрациями, лекциями, выступлениями, докладами и многим другим. В большинстве случаев они демонстрируются перед аудиторией. Они многофункциональны, что делает их мощными инструментами для убеждения и обучения.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487994" y="1028700"/>
            <a:ext cx="2771306" cy="2376533"/>
            <a:chOff x="0" y="0"/>
            <a:chExt cx="3695075" cy="3168710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0" y="0"/>
              <a:ext cx="3695075" cy="2697405"/>
            </a:xfrm>
            <a:prstGeom prst="rect">
              <a:avLst/>
            </a:prstGeom>
          </p:spPr>
        </p:pic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2617428" y="2091064"/>
              <a:ext cx="1077647" cy="1077647"/>
              <a:chOff x="1371600" y="6705600"/>
              <a:chExt cx="10972800" cy="1097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21657" y="4075118"/>
            <a:ext cx="3420860" cy="3691111"/>
            <a:chOff x="0" y="0"/>
            <a:chExt cx="1797661" cy="19396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97661" cy="1939678"/>
            </a:xfrm>
            <a:custGeom>
              <a:avLst/>
              <a:gdLst/>
              <a:ahLst/>
              <a:cxnLst/>
              <a:rect l="l" t="t" r="r" b="b"/>
              <a:pathLst>
                <a:path w="1797661" h="1939678">
                  <a:moveTo>
                    <a:pt x="0" y="0"/>
                  </a:moveTo>
                  <a:lnTo>
                    <a:pt x="1797661" y="0"/>
                  </a:lnTo>
                  <a:lnTo>
                    <a:pt x="1797661" y="1939678"/>
                  </a:lnTo>
                  <a:lnTo>
                    <a:pt x="0" y="193967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10553" y="216721"/>
            <a:ext cx="3420860" cy="7549507"/>
            <a:chOff x="0" y="0"/>
            <a:chExt cx="814220" cy="179690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4219" cy="1796904"/>
            </a:xfrm>
            <a:custGeom>
              <a:avLst/>
              <a:gdLst/>
              <a:ahLst/>
              <a:cxnLst/>
              <a:rect l="l" t="t" r="r" b="b"/>
              <a:pathLst>
                <a:path w="814219" h="1796904">
                  <a:moveTo>
                    <a:pt x="0" y="0"/>
                  </a:moveTo>
                  <a:lnTo>
                    <a:pt x="814219" y="0"/>
                  </a:lnTo>
                  <a:lnTo>
                    <a:pt x="814219" y="1796904"/>
                  </a:lnTo>
                  <a:lnTo>
                    <a:pt x="0" y="17969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821657" y="216721"/>
            <a:ext cx="3420860" cy="3642037"/>
            <a:chOff x="0" y="0"/>
            <a:chExt cx="1797661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432761" y="216721"/>
            <a:ext cx="3420860" cy="7549507"/>
            <a:chOff x="0" y="0"/>
            <a:chExt cx="814220" cy="17969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4219" cy="1796904"/>
            </a:xfrm>
            <a:custGeom>
              <a:avLst/>
              <a:gdLst/>
              <a:ahLst/>
              <a:cxnLst/>
              <a:rect l="l" t="t" r="r" b="b"/>
              <a:pathLst>
                <a:path w="814219" h="1796904">
                  <a:moveTo>
                    <a:pt x="0" y="0"/>
                  </a:moveTo>
                  <a:lnTo>
                    <a:pt x="814219" y="0"/>
                  </a:lnTo>
                  <a:lnTo>
                    <a:pt x="814219" y="1796904"/>
                  </a:lnTo>
                  <a:lnTo>
                    <a:pt x="0" y="17969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043865" y="216721"/>
            <a:ext cx="3420860" cy="3642037"/>
            <a:chOff x="0" y="0"/>
            <a:chExt cx="1797661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043865" y="4075118"/>
            <a:ext cx="3420860" cy="3691111"/>
            <a:chOff x="0" y="0"/>
            <a:chExt cx="1797661" cy="193967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97661" cy="1939678"/>
            </a:xfrm>
            <a:custGeom>
              <a:avLst/>
              <a:gdLst/>
              <a:ahLst/>
              <a:cxnLst/>
              <a:rect l="l" t="t" r="r" b="b"/>
              <a:pathLst>
                <a:path w="1797661" h="1939678">
                  <a:moveTo>
                    <a:pt x="0" y="0"/>
                  </a:moveTo>
                  <a:lnTo>
                    <a:pt x="1797661" y="0"/>
                  </a:lnTo>
                  <a:lnTo>
                    <a:pt x="1797661" y="1939678"/>
                  </a:lnTo>
                  <a:lnTo>
                    <a:pt x="0" y="193967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4654969" y="216721"/>
            <a:ext cx="3420860" cy="7549507"/>
            <a:chOff x="0" y="0"/>
            <a:chExt cx="814220" cy="179690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4219" cy="1796904"/>
            </a:xfrm>
            <a:custGeom>
              <a:avLst/>
              <a:gdLst/>
              <a:ahLst/>
              <a:cxnLst/>
              <a:rect l="l" t="t" r="r" b="b"/>
              <a:pathLst>
                <a:path w="814219" h="1796904">
                  <a:moveTo>
                    <a:pt x="0" y="0"/>
                  </a:moveTo>
                  <a:lnTo>
                    <a:pt x="814219" y="0"/>
                  </a:lnTo>
                  <a:lnTo>
                    <a:pt x="814219" y="1796904"/>
                  </a:lnTo>
                  <a:lnTo>
                    <a:pt x="0" y="17969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3567405" y="4629066"/>
            <a:ext cx="2074554" cy="8788259"/>
            <a:chOff x="0" y="0"/>
            <a:chExt cx="569569" cy="241281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69569" cy="2412817"/>
            </a:xfrm>
            <a:custGeom>
              <a:avLst/>
              <a:gdLst/>
              <a:ahLst/>
              <a:cxnLst/>
              <a:rect l="l" t="t" r="r" b="b"/>
              <a:pathLst>
                <a:path w="569569" h="2412817">
                  <a:moveTo>
                    <a:pt x="0" y="0"/>
                  </a:moveTo>
                  <a:lnTo>
                    <a:pt x="569569" y="0"/>
                  </a:lnTo>
                  <a:lnTo>
                    <a:pt x="569569" y="2412817"/>
                  </a:lnTo>
                  <a:lnTo>
                    <a:pt x="0" y="241281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 rot="-5400000">
            <a:off x="12623925" y="4608569"/>
            <a:ext cx="2060969" cy="8842839"/>
            <a:chOff x="0" y="0"/>
            <a:chExt cx="588993" cy="252714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8993" cy="2527145"/>
            </a:xfrm>
            <a:custGeom>
              <a:avLst/>
              <a:gdLst/>
              <a:ahLst/>
              <a:cxnLst/>
              <a:rect l="l" t="t" r="r" b="b"/>
              <a:pathLst>
                <a:path w="588993" h="2527145">
                  <a:moveTo>
                    <a:pt x="0" y="0"/>
                  </a:moveTo>
                  <a:lnTo>
                    <a:pt x="588993" y="0"/>
                  </a:lnTo>
                  <a:lnTo>
                    <a:pt x="588993" y="2527145"/>
                  </a:lnTo>
                  <a:lnTo>
                    <a:pt x="0" y="25271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562092" y="491698"/>
            <a:ext cx="2717782" cy="1896862"/>
            <a:chOff x="0" y="0"/>
            <a:chExt cx="3623709" cy="2529150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28575"/>
              <a:ext cx="3623709" cy="511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19"/>
                </a:lnSpc>
                <a:spcBef>
                  <a:spcPct val="0"/>
                </a:spcBef>
              </a:pPr>
              <a:r>
                <a:rPr lang="en-US" sz="2399" spc="-23" dirty="0" err="1">
                  <a:solidFill>
                    <a:srgbClr val="000000"/>
                  </a:solidFill>
                  <a:latin typeface="HK Grotesk Bold Bold"/>
                </a:rPr>
                <a:t>Заголовок</a:t>
              </a:r>
              <a:endParaRPr lang="en-US" sz="2399" spc="-23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654931"/>
              <a:ext cx="3623709" cy="1874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173196" y="491698"/>
            <a:ext cx="2717782" cy="1896862"/>
            <a:chOff x="0" y="0"/>
            <a:chExt cx="3623709" cy="252915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8575"/>
              <a:ext cx="3623709" cy="511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19"/>
                </a:lnSpc>
                <a:spcBef>
                  <a:spcPct val="0"/>
                </a:spcBef>
              </a:pPr>
              <a:r>
                <a:rPr lang="en-US" sz="2399" spc="-23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54931"/>
              <a:ext cx="3623709" cy="1874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85109" y="491698"/>
            <a:ext cx="2717782" cy="1900405"/>
            <a:chOff x="0" y="0"/>
            <a:chExt cx="3623709" cy="2533874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3623709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659655"/>
              <a:ext cx="3623709" cy="1874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395404" y="491698"/>
            <a:ext cx="2717782" cy="1900405"/>
            <a:chOff x="0" y="0"/>
            <a:chExt cx="3623709" cy="2533874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28575"/>
              <a:ext cx="3623709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659655"/>
              <a:ext cx="3623709" cy="1874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5006508" y="509693"/>
            <a:ext cx="2717782" cy="1900405"/>
            <a:chOff x="0" y="0"/>
            <a:chExt cx="3623709" cy="2533874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28575"/>
              <a:ext cx="3623709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659655"/>
              <a:ext cx="3623709" cy="1874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62092" y="4075118"/>
            <a:ext cx="2717782" cy="1896862"/>
            <a:chOff x="0" y="0"/>
            <a:chExt cx="3623709" cy="2529150"/>
          </a:xfrm>
        </p:grpSpPr>
        <p:sp>
          <p:nvSpPr>
            <p:cNvPr id="36" name="TextBox 36"/>
            <p:cNvSpPr txBox="1"/>
            <p:nvPr/>
          </p:nvSpPr>
          <p:spPr>
            <a:xfrm>
              <a:off x="0" y="-28575"/>
              <a:ext cx="3623709" cy="511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19"/>
                </a:lnSpc>
                <a:spcBef>
                  <a:spcPct val="0"/>
                </a:spcBef>
              </a:pPr>
              <a:r>
                <a:rPr lang="en-US" sz="2399" spc="-23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654931"/>
              <a:ext cx="3623709" cy="1874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 dirty="0" err="1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—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это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средства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коммуникации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,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которые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могут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использоваться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в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качестве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лекций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.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4173196" y="4404535"/>
            <a:ext cx="2717782" cy="1896862"/>
            <a:chOff x="0" y="0"/>
            <a:chExt cx="3623709" cy="2529150"/>
          </a:xfrm>
        </p:grpSpPr>
        <p:sp>
          <p:nvSpPr>
            <p:cNvPr id="39" name="TextBox 39"/>
            <p:cNvSpPr txBox="1"/>
            <p:nvPr/>
          </p:nvSpPr>
          <p:spPr>
            <a:xfrm>
              <a:off x="0" y="-28575"/>
              <a:ext cx="3623709" cy="511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19"/>
                </a:lnSpc>
                <a:spcBef>
                  <a:spcPct val="0"/>
                </a:spcBef>
              </a:pPr>
              <a:r>
                <a:rPr lang="en-US" sz="2399" spc="-23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654931"/>
              <a:ext cx="3623709" cy="1874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 dirty="0" err="1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—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это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средства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коммуникации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,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которые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могут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использоваться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в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качестве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1599" u="none" dirty="0" err="1">
                  <a:solidFill>
                    <a:srgbClr val="000000"/>
                  </a:solidFill>
                  <a:latin typeface="Clear Sans Regular"/>
                </a:rPr>
                <a:t>лекций</a:t>
              </a:r>
              <a:r>
                <a:rPr lang="en-US" sz="1599" u="none" dirty="0">
                  <a:solidFill>
                    <a:srgbClr val="000000"/>
                  </a:solidFill>
                  <a:latin typeface="Clear Sans Regular"/>
                </a:rPr>
                <a:t>.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7784300" y="4075118"/>
            <a:ext cx="2717782" cy="1896862"/>
            <a:chOff x="0" y="0"/>
            <a:chExt cx="3623709" cy="2529150"/>
          </a:xfrm>
        </p:grpSpPr>
        <p:sp>
          <p:nvSpPr>
            <p:cNvPr id="42" name="TextBox 42"/>
            <p:cNvSpPr txBox="1"/>
            <p:nvPr/>
          </p:nvSpPr>
          <p:spPr>
            <a:xfrm>
              <a:off x="0" y="-28575"/>
              <a:ext cx="3623709" cy="511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19"/>
                </a:lnSpc>
                <a:spcBef>
                  <a:spcPct val="0"/>
                </a:spcBef>
              </a:pPr>
              <a:r>
                <a:rPr lang="en-US" sz="2399" spc="-23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654931"/>
              <a:ext cx="3623709" cy="1874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95404" y="4404535"/>
            <a:ext cx="2717782" cy="1896862"/>
            <a:chOff x="0" y="0"/>
            <a:chExt cx="3623709" cy="2529150"/>
          </a:xfrm>
        </p:grpSpPr>
        <p:sp>
          <p:nvSpPr>
            <p:cNvPr id="45" name="TextBox 45"/>
            <p:cNvSpPr txBox="1"/>
            <p:nvPr/>
          </p:nvSpPr>
          <p:spPr>
            <a:xfrm>
              <a:off x="0" y="-28575"/>
              <a:ext cx="3623709" cy="511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19"/>
                </a:lnSpc>
                <a:spcBef>
                  <a:spcPct val="0"/>
                </a:spcBef>
              </a:pPr>
              <a:r>
                <a:rPr lang="en-US" sz="2399" spc="-23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654931"/>
              <a:ext cx="3623709" cy="1874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5006508" y="4075118"/>
            <a:ext cx="2717782" cy="1900405"/>
            <a:chOff x="0" y="0"/>
            <a:chExt cx="3623709" cy="2533874"/>
          </a:xfrm>
        </p:grpSpPr>
        <p:sp>
          <p:nvSpPr>
            <p:cNvPr id="48" name="TextBox 48"/>
            <p:cNvSpPr txBox="1"/>
            <p:nvPr/>
          </p:nvSpPr>
          <p:spPr>
            <a:xfrm>
              <a:off x="0" y="-28575"/>
              <a:ext cx="3623709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659655"/>
              <a:ext cx="3623709" cy="1874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562092" y="8221264"/>
            <a:ext cx="8099034" cy="1039500"/>
            <a:chOff x="0" y="0"/>
            <a:chExt cx="10798713" cy="1386000"/>
          </a:xfrm>
        </p:grpSpPr>
        <p:sp>
          <p:nvSpPr>
            <p:cNvPr id="51" name="TextBox 51"/>
            <p:cNvSpPr txBox="1"/>
            <p:nvPr/>
          </p:nvSpPr>
          <p:spPr>
            <a:xfrm>
              <a:off x="0" y="-28575"/>
              <a:ext cx="10798713" cy="511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19"/>
                </a:lnSpc>
                <a:spcBef>
                  <a:spcPct val="0"/>
                </a:spcBef>
              </a:pPr>
              <a:r>
                <a:rPr lang="en-US" sz="2399" spc="-23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654931"/>
              <a:ext cx="10798713" cy="731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9604892" y="8221264"/>
            <a:ext cx="8099034" cy="1039500"/>
            <a:chOff x="0" y="0"/>
            <a:chExt cx="10798713" cy="1386000"/>
          </a:xfrm>
        </p:grpSpPr>
        <p:sp>
          <p:nvSpPr>
            <p:cNvPr id="54" name="TextBox 54"/>
            <p:cNvSpPr txBox="1"/>
            <p:nvPr/>
          </p:nvSpPr>
          <p:spPr>
            <a:xfrm>
              <a:off x="0" y="-28575"/>
              <a:ext cx="10798713" cy="511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19"/>
                </a:lnSpc>
                <a:spcBef>
                  <a:spcPct val="0"/>
                </a:spcBef>
              </a:pPr>
              <a:r>
                <a:rPr lang="en-US" sz="2399" spc="-23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654931"/>
              <a:ext cx="10798713" cy="731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1599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33475"/>
            <a:ext cx="12495520" cy="1112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8000" spc="-80">
                <a:solidFill>
                  <a:srgbClr val="000000"/>
                </a:solidFill>
                <a:latin typeface="HK Grotesk Bold Bold"/>
              </a:rPr>
              <a:t>ЗАГОЛОВОК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6736284"/>
            <a:ext cx="15824000" cy="252201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4"/>
          <p:cNvSpPr txBox="1"/>
          <p:nvPr/>
        </p:nvSpPr>
        <p:spPr>
          <a:xfrm>
            <a:off x="1642510" y="7639219"/>
            <a:ext cx="2106189" cy="630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112"/>
              </a:lnSpc>
            </a:pPr>
            <a:r>
              <a:rPr lang="en-US" sz="3600" spc="-36">
                <a:solidFill>
                  <a:srgbClr val="FFFFFF"/>
                </a:solidFill>
                <a:latin typeface="Clear Sans Regular"/>
              </a:rPr>
              <a:t>Описание</a:t>
            </a:r>
          </a:p>
        </p:txBody>
      </p:sp>
      <p:sp>
        <p:nvSpPr>
          <p:cNvPr id="5" name="AutoShape 5"/>
          <p:cNvSpPr/>
          <p:nvPr/>
        </p:nvSpPr>
        <p:spPr>
          <a:xfrm>
            <a:off x="4357180" y="6336693"/>
            <a:ext cx="12902120" cy="272122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TextBox 6"/>
          <p:cNvSpPr txBox="1"/>
          <p:nvPr/>
        </p:nvSpPr>
        <p:spPr>
          <a:xfrm>
            <a:off x="4985392" y="6932667"/>
            <a:ext cx="11645695" cy="1481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82"/>
              </a:lnSpc>
            </a:pPr>
            <a:r>
              <a:rPr lang="en-US" sz="2100" spc="-21">
                <a:solidFill>
                  <a:srgbClr val="000000"/>
                </a:solidFill>
                <a:latin typeface="Clear Sans Regular"/>
              </a:rPr>
              <a:t>Презентации</a:t>
            </a:r>
            <a:r>
              <a:rPr lang="en-US" sz="2100" u="none" spc="-21">
                <a:solidFill>
                  <a:srgbClr val="000000"/>
                </a:solidFill>
                <a:latin typeface="Clear Sans Regular"/>
              </a:rPr>
              <a:t> являются средствами коммуникации, которые могут быть демонстрациями, лекциями, выступлениями, докладами и многим другим. В большинстве случаев они демонстрируются перед аудиторией. Они многофункциональны, что делает их мощными инструментами для убеждения и обучения.</a:t>
            </a:r>
          </a:p>
        </p:txBody>
      </p:sp>
      <p:grpSp>
        <p:nvGrpSpPr>
          <p:cNvPr id="7" name="Group 7"/>
          <p:cNvGrpSpPr/>
          <p:nvPr/>
        </p:nvGrpSpPr>
        <p:grpSpPr>
          <a:xfrm rot="297757">
            <a:off x="14746488" y="1040798"/>
            <a:ext cx="2427328" cy="2081554"/>
            <a:chOff x="0" y="0"/>
            <a:chExt cx="3236437" cy="277540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0" y="0"/>
              <a:ext cx="3236437" cy="2362599"/>
            </a:xfrm>
            <a:prstGeom prst="rect">
              <a:avLst/>
            </a:prstGeom>
          </p:spPr>
        </p:pic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2292550" y="1831518"/>
              <a:ext cx="943888" cy="943888"/>
              <a:chOff x="1371600" y="6705600"/>
              <a:chExt cx="10972800" cy="1097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47577" y="1198288"/>
            <a:ext cx="16001354" cy="2381164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028700" y="1053133"/>
            <a:ext cx="11131169" cy="2393214"/>
          </a:xfrm>
          <a:prstGeom prst="rect">
            <a:avLst/>
          </a:prstGeom>
          <a:solidFill>
            <a:srgbClr val="1CE6D2"/>
          </a:solidFill>
        </p:spPr>
      </p:sp>
      <p:grpSp>
        <p:nvGrpSpPr>
          <p:cNvPr id="4" name="Group 4"/>
          <p:cNvGrpSpPr/>
          <p:nvPr/>
        </p:nvGrpSpPr>
        <p:grpSpPr>
          <a:xfrm>
            <a:off x="1635166" y="1560466"/>
            <a:ext cx="9918236" cy="1378549"/>
            <a:chOff x="0" y="0"/>
            <a:chExt cx="13224315" cy="1838066"/>
          </a:xfrm>
        </p:grpSpPr>
        <p:sp>
          <p:nvSpPr>
            <p:cNvPr id="5" name="TextBox 5"/>
            <p:cNvSpPr txBox="1"/>
            <p:nvPr/>
          </p:nvSpPr>
          <p:spPr>
            <a:xfrm>
              <a:off x="0" y="872081"/>
              <a:ext cx="13224315" cy="965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82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2100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3224315" cy="6543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730320" y="1623138"/>
            <a:ext cx="4037068" cy="1483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6710" lvl="1" indent="-173355">
              <a:lnSpc>
                <a:spcPts val="2982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lear Sans Regular"/>
              </a:rPr>
              <a:t>Пункт 1</a:t>
            </a:r>
          </a:p>
          <a:p>
            <a:pPr marL="346710" lvl="1" indent="-173355">
              <a:lnSpc>
                <a:spcPts val="2982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lear Sans Regular"/>
              </a:rPr>
              <a:t>Пункт 2</a:t>
            </a:r>
          </a:p>
          <a:p>
            <a:pPr marL="346710" lvl="1" indent="-173355">
              <a:lnSpc>
                <a:spcPts val="2982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lear Sans Regular"/>
              </a:rPr>
              <a:t>Пункт 3</a:t>
            </a:r>
          </a:p>
          <a:p>
            <a:pPr marL="346710" lvl="1" indent="-173355" algn="l">
              <a:lnSpc>
                <a:spcPts val="2982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lear Sans Regular"/>
              </a:rPr>
              <a:t>Пункт 4</a:t>
            </a:r>
          </a:p>
        </p:txBody>
      </p:sp>
      <p:sp>
        <p:nvSpPr>
          <p:cNvPr id="8" name="AutoShape 8"/>
          <p:cNvSpPr/>
          <p:nvPr/>
        </p:nvSpPr>
        <p:spPr>
          <a:xfrm>
            <a:off x="1257946" y="6877136"/>
            <a:ext cx="16001354" cy="2381164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" name="AutoShape 9"/>
          <p:cNvSpPr/>
          <p:nvPr/>
        </p:nvSpPr>
        <p:spPr>
          <a:xfrm>
            <a:off x="1039069" y="6731981"/>
            <a:ext cx="11131169" cy="2393214"/>
          </a:xfrm>
          <a:prstGeom prst="rect">
            <a:avLst/>
          </a:prstGeom>
          <a:solidFill>
            <a:srgbClr val="1CE6D2"/>
          </a:solidFill>
        </p:spPr>
      </p:sp>
      <p:grpSp>
        <p:nvGrpSpPr>
          <p:cNvPr id="10" name="Group 10"/>
          <p:cNvGrpSpPr/>
          <p:nvPr/>
        </p:nvGrpSpPr>
        <p:grpSpPr>
          <a:xfrm>
            <a:off x="1645536" y="7239313"/>
            <a:ext cx="9918236" cy="1378549"/>
            <a:chOff x="0" y="0"/>
            <a:chExt cx="13224315" cy="183806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72081"/>
              <a:ext cx="13224315" cy="965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82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2100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13224315" cy="6543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730320" y="7301986"/>
            <a:ext cx="4037068" cy="1483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6710" lvl="1" indent="-173355" algn="l">
              <a:lnSpc>
                <a:spcPts val="2982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lear Sans Regular"/>
              </a:rPr>
              <a:t>Пункт 1</a:t>
            </a:r>
          </a:p>
          <a:p>
            <a:pPr marL="346710" lvl="1" indent="-173355" algn="l">
              <a:lnSpc>
                <a:spcPts val="2982"/>
              </a:lnSpc>
              <a:buFont typeface="Arial"/>
              <a:buChar char="•"/>
            </a:pPr>
            <a:r>
              <a:rPr lang="en-US" sz="2100" u="none">
                <a:solidFill>
                  <a:srgbClr val="FFFFFF"/>
                </a:solidFill>
                <a:latin typeface="Clear Sans Regular"/>
              </a:rPr>
              <a:t>Пункт 2</a:t>
            </a:r>
          </a:p>
          <a:p>
            <a:pPr marL="346710" lvl="1" indent="-173355" algn="l">
              <a:lnSpc>
                <a:spcPts val="2982"/>
              </a:lnSpc>
              <a:buFont typeface="Arial"/>
              <a:buChar char="•"/>
            </a:pPr>
            <a:r>
              <a:rPr lang="en-US" sz="2100" u="none">
                <a:solidFill>
                  <a:srgbClr val="FFFFFF"/>
                </a:solidFill>
                <a:latin typeface="Clear Sans Regular"/>
              </a:rPr>
              <a:t>Пункт 3</a:t>
            </a:r>
          </a:p>
          <a:p>
            <a:pPr marL="346710" lvl="1" indent="-173355" algn="l">
              <a:lnSpc>
                <a:spcPts val="2982"/>
              </a:lnSpc>
              <a:buFont typeface="Arial"/>
              <a:buChar char="•"/>
            </a:pPr>
            <a:r>
              <a:rPr lang="en-US" sz="2100" u="none">
                <a:solidFill>
                  <a:srgbClr val="FFFFFF"/>
                </a:solidFill>
                <a:latin typeface="Clear Sans Regular"/>
              </a:rPr>
              <a:t>Пункт 4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257946" y="4025495"/>
            <a:ext cx="16001354" cy="2381164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5" name="AutoShape 15"/>
          <p:cNvSpPr/>
          <p:nvPr/>
        </p:nvSpPr>
        <p:spPr>
          <a:xfrm>
            <a:off x="1039069" y="3880341"/>
            <a:ext cx="11131169" cy="2393214"/>
          </a:xfrm>
          <a:prstGeom prst="rect">
            <a:avLst/>
          </a:prstGeom>
          <a:solidFill>
            <a:srgbClr val="1CE6D2"/>
          </a:solidFill>
        </p:spPr>
      </p:sp>
      <p:grpSp>
        <p:nvGrpSpPr>
          <p:cNvPr id="16" name="Group 16"/>
          <p:cNvGrpSpPr/>
          <p:nvPr/>
        </p:nvGrpSpPr>
        <p:grpSpPr>
          <a:xfrm>
            <a:off x="1645536" y="4387673"/>
            <a:ext cx="9918236" cy="1378549"/>
            <a:chOff x="0" y="0"/>
            <a:chExt cx="13224315" cy="183806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872081"/>
              <a:ext cx="13224315" cy="965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82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Clear Sans Regular"/>
                </a:rPr>
                <a:t>Презентации</a:t>
              </a:r>
              <a:r>
                <a:rPr lang="en-US" sz="2100" u="none">
                  <a:solidFill>
                    <a:srgbClr val="000000"/>
                  </a:solidFill>
                  <a:latin typeface="Clear Sans Regular"/>
                </a:rPr>
                <a:t> — это средства коммуникации, которые могут использоваться в качестве лекций.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13224315" cy="6543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HK Grotesk Bold Bold"/>
                </a:rPr>
                <a:t>Заголовок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40689" y="4450345"/>
            <a:ext cx="4037068" cy="1483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6710" lvl="1" indent="-173355" algn="l">
              <a:lnSpc>
                <a:spcPts val="2982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lear Sans Regular"/>
              </a:rPr>
              <a:t>Пункт 1</a:t>
            </a:r>
          </a:p>
          <a:p>
            <a:pPr marL="346710" lvl="1" indent="-173355" algn="l">
              <a:lnSpc>
                <a:spcPts val="2982"/>
              </a:lnSpc>
              <a:buFont typeface="Arial"/>
              <a:buChar char="•"/>
            </a:pPr>
            <a:r>
              <a:rPr lang="en-US" sz="2100" u="none">
                <a:solidFill>
                  <a:srgbClr val="FFFFFF"/>
                </a:solidFill>
                <a:latin typeface="Clear Sans Regular"/>
              </a:rPr>
              <a:t>Пункт 2</a:t>
            </a:r>
          </a:p>
          <a:p>
            <a:pPr marL="346710" lvl="1" indent="-173355" algn="l">
              <a:lnSpc>
                <a:spcPts val="2982"/>
              </a:lnSpc>
              <a:buFont typeface="Arial"/>
              <a:buChar char="•"/>
            </a:pPr>
            <a:r>
              <a:rPr lang="en-US" sz="2100" u="none">
                <a:solidFill>
                  <a:srgbClr val="FFFFFF"/>
                </a:solidFill>
                <a:latin typeface="Clear Sans Regular"/>
              </a:rPr>
              <a:t>Пункт 3</a:t>
            </a:r>
          </a:p>
          <a:p>
            <a:pPr marL="346710" lvl="1" indent="-173355" algn="l">
              <a:lnSpc>
                <a:spcPts val="2982"/>
              </a:lnSpc>
              <a:buFont typeface="Arial"/>
              <a:buChar char="•"/>
            </a:pPr>
            <a:r>
              <a:rPr lang="en-US" sz="2100" u="none">
                <a:solidFill>
                  <a:srgbClr val="FFFFFF"/>
                </a:solidFill>
                <a:latin typeface="Clear Sans Regular"/>
              </a:rPr>
              <a:t>Пункт 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824554" y="1028700"/>
            <a:ext cx="3434746" cy="1919027"/>
            <a:chOff x="0" y="0"/>
            <a:chExt cx="4579661" cy="255870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641290" y="0"/>
              <a:ext cx="2558703" cy="2558703"/>
              <a:chOff x="1371600" y="6705600"/>
              <a:chExt cx="10972800" cy="1097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 rot="-10800000">
              <a:off x="0" y="0"/>
              <a:ext cx="2558703" cy="2558703"/>
            </a:xfrm>
            <a:prstGeom prst="rect">
              <a:avLst/>
            </a:prstGeom>
          </p:spPr>
        </p:pic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3820326" y="899684"/>
              <a:ext cx="759335" cy="759335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4191000" y="3543300"/>
            <a:ext cx="11976726" cy="2172089"/>
            <a:chOff x="-176080" y="-85725"/>
            <a:chExt cx="15968968" cy="2896118"/>
          </a:xfrm>
        </p:grpSpPr>
        <p:sp>
          <p:nvSpPr>
            <p:cNvPr id="11" name="TextBox 11"/>
            <p:cNvSpPr txBox="1"/>
            <p:nvPr/>
          </p:nvSpPr>
          <p:spPr>
            <a:xfrm>
              <a:off x="-176080" y="1285358"/>
              <a:ext cx="15968968" cy="1525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25"/>
                </a:lnSpc>
              </a:pPr>
              <a:r>
                <a:rPr lang="ru-RU" sz="8500" spc="-85" dirty="0">
                  <a:solidFill>
                    <a:srgbClr val="000000"/>
                  </a:solidFill>
                  <a:latin typeface="HK Grotesk Bold Bold"/>
                </a:rPr>
                <a:t>Спасибо за внимание</a:t>
              </a:r>
              <a:endParaRPr lang="en-US" sz="8500" spc="-85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9116397" cy="811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112"/>
                </a:lnSpc>
              </a:pPr>
              <a:endParaRPr lang="en-US" sz="3600" spc="-36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7E147EE-C902-4316-8215-71A4826E8432}"/>
              </a:ext>
            </a:extLst>
          </p:cNvPr>
          <p:cNvSpPr txBox="1"/>
          <p:nvPr/>
        </p:nvSpPr>
        <p:spPr>
          <a:xfrm>
            <a:off x="457200" y="6970934"/>
            <a:ext cx="4572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lear Sans Regular" panose="020B0604020202020204" charset="0"/>
                <a:cs typeface="Clear Sans Regular" panose="020B0604020202020204" charset="0"/>
              </a:rPr>
              <a:t>Контакты</a:t>
            </a:r>
          </a:p>
          <a:p>
            <a:endParaRPr lang="ru-RU" sz="2000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r>
              <a:rPr lang="ru-RU" sz="2000" dirty="0">
                <a:latin typeface="Clear Sans Regular" panose="020B0604020202020204" charset="0"/>
                <a:cs typeface="Clear Sans Regular" panose="020B0604020202020204" charset="0"/>
              </a:rPr>
              <a:t>Анников Максим Владимирович</a:t>
            </a:r>
          </a:p>
          <a:p>
            <a:endParaRPr lang="ru-RU" sz="2000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r>
              <a:rPr lang="en-US" sz="2000" dirty="0">
                <a:latin typeface="Clear Sans Regular" panose="020B0604020202020204" charset="0"/>
                <a:cs typeface="Clear Sans Regular" panose="020B0604020202020204" charset="0"/>
              </a:rPr>
              <a:t>maksim.annikov@bk.ru</a:t>
            </a:r>
          </a:p>
          <a:p>
            <a:endParaRPr lang="en-US" sz="2000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r>
              <a:rPr lang="ru-RU" sz="2000" dirty="0">
                <a:latin typeface="Clear Sans Regular" panose="020B0604020202020204" charset="0"/>
                <a:cs typeface="Clear Sans Regular" panose="020B0604020202020204" charset="0"/>
              </a:rPr>
              <a:t>Тел. 7-904-682-66-92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xmlns="" id="{00A7E315-31B8-4ED7-BF06-2A0CE1955F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514600" y="6743700"/>
            <a:ext cx="962009" cy="7433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3"/>
          <p:cNvSpPr/>
          <p:nvPr/>
        </p:nvSpPr>
        <p:spPr>
          <a:xfrm>
            <a:off x="4785306" y="720790"/>
            <a:ext cx="7941909" cy="1703414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AutoShape 3"/>
          <p:cNvSpPr/>
          <p:nvPr/>
        </p:nvSpPr>
        <p:spPr>
          <a:xfrm>
            <a:off x="4856357" y="637709"/>
            <a:ext cx="7941909" cy="17034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884982" y="7987437"/>
            <a:ext cx="1619425" cy="1410179"/>
            <a:chOff x="0" y="0"/>
            <a:chExt cx="2159233" cy="188023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 rot="-10800000">
              <a:off x="0" y="0"/>
              <a:ext cx="1880238" cy="1880238"/>
            </a:xfrm>
            <a:prstGeom prst="rect">
              <a:avLst/>
            </a:prstGeom>
          </p:spPr>
        </p:pic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 rot="-10800000">
              <a:off x="1601243" y="661124"/>
              <a:ext cx="557990" cy="557990"/>
              <a:chOff x="1371600" y="6705600"/>
              <a:chExt cx="10972800" cy="1097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28700" y="1028700"/>
            <a:ext cx="1614254" cy="11784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5645046" y="8183376"/>
            <a:ext cx="1614254" cy="1178405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5639875" y="1034988"/>
            <a:ext cx="1619425" cy="1410179"/>
            <a:chOff x="0" y="0"/>
            <a:chExt cx="2159233" cy="1880238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278995" y="0"/>
              <a:ext cx="1880238" cy="1880238"/>
            </a:xfrm>
            <a:prstGeom prst="rect">
              <a:avLst/>
            </a:prstGeom>
          </p:spPr>
        </p:pic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661124"/>
              <a:ext cx="557990" cy="557990"/>
              <a:chOff x="1371600" y="6705600"/>
              <a:chExt cx="10972800" cy="1097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3240198" y="906765"/>
            <a:ext cx="11565022" cy="4867949"/>
            <a:chOff x="-323443" y="-2525116"/>
            <a:chExt cx="15420029" cy="649059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3429352"/>
              <a:ext cx="15096586" cy="53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07"/>
                </a:lnSpc>
              </a:pPr>
              <a:endParaRPr lang="en-US" sz="2399" u="none" spc="-23" dirty="0">
                <a:solidFill>
                  <a:srgbClr val="000000"/>
                </a:solidFill>
                <a:latin typeface="Clear Sans Regular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-323443" y="-2525116"/>
              <a:ext cx="15096586" cy="1521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25"/>
                </a:lnSpc>
              </a:pPr>
              <a:r>
                <a:rPr lang="ru-RU" sz="8500" spc="-85" dirty="0">
                  <a:latin typeface="HK Grotesk Bold Bold"/>
                </a:rPr>
                <a:t>КОМАНДА</a:t>
              </a:r>
              <a:endParaRPr lang="en-US" sz="8500" spc="-85" dirty="0">
                <a:latin typeface="HK Grotesk Bold Bold"/>
              </a:endParaRPr>
            </a:p>
          </p:txBody>
        </p:sp>
      </p:grpSp>
      <p:sp>
        <p:nvSpPr>
          <p:cNvPr id="29" name="AutoShape 2">
            <a:extLst>
              <a:ext uri="{FF2B5EF4-FFF2-40B4-BE49-F238E27FC236}">
                <a16:creationId xmlns:a16="http://schemas.microsoft.com/office/drawing/2014/main" xmlns="" id="{28B40939-4287-4BC3-B512-7405C81FBE62}"/>
              </a:ext>
            </a:extLst>
          </p:cNvPr>
          <p:cNvSpPr/>
          <p:nvPr/>
        </p:nvSpPr>
        <p:spPr>
          <a:xfrm>
            <a:off x="1054964" y="3338647"/>
            <a:ext cx="3256278" cy="3252653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1" name="AutoShape 3">
            <a:extLst>
              <a:ext uri="{FF2B5EF4-FFF2-40B4-BE49-F238E27FC236}">
                <a16:creationId xmlns:a16="http://schemas.microsoft.com/office/drawing/2014/main" xmlns="" id="{CAD67E87-C143-4DD9-93E0-CF053C63E79C}"/>
              </a:ext>
            </a:extLst>
          </p:cNvPr>
          <p:cNvSpPr/>
          <p:nvPr/>
        </p:nvSpPr>
        <p:spPr>
          <a:xfrm>
            <a:off x="909809" y="3095884"/>
            <a:ext cx="3253221" cy="3314703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xmlns="" id="{269C6CAD-BC7C-4A5C-8125-86D5BA617A1F}"/>
              </a:ext>
            </a:extLst>
          </p:cNvPr>
          <p:cNvSpPr/>
          <p:nvPr/>
        </p:nvSpPr>
        <p:spPr>
          <a:xfrm>
            <a:off x="5645140" y="3338647"/>
            <a:ext cx="3256278" cy="3252653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5" name="AutoShape 9">
            <a:extLst>
              <a:ext uri="{FF2B5EF4-FFF2-40B4-BE49-F238E27FC236}">
                <a16:creationId xmlns:a16="http://schemas.microsoft.com/office/drawing/2014/main" xmlns="" id="{33C2019D-286F-4469-82DE-9D2FDBCEFBD4}"/>
              </a:ext>
            </a:extLst>
          </p:cNvPr>
          <p:cNvSpPr/>
          <p:nvPr/>
        </p:nvSpPr>
        <p:spPr>
          <a:xfrm>
            <a:off x="5499985" y="3095884"/>
            <a:ext cx="3256278" cy="331781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xmlns="" id="{03EE7092-0BA9-44E8-9059-FF5164FB00A8}"/>
              </a:ext>
            </a:extLst>
          </p:cNvPr>
          <p:cNvSpPr/>
          <p:nvPr/>
        </p:nvSpPr>
        <p:spPr>
          <a:xfrm>
            <a:off x="10380471" y="3338647"/>
            <a:ext cx="3256278" cy="3252653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9" name="AutoShape 14">
            <a:extLst>
              <a:ext uri="{FF2B5EF4-FFF2-40B4-BE49-F238E27FC236}">
                <a16:creationId xmlns:a16="http://schemas.microsoft.com/office/drawing/2014/main" xmlns="" id="{51D58A5D-F77A-463C-87FF-84941F634C08}"/>
              </a:ext>
            </a:extLst>
          </p:cNvPr>
          <p:cNvSpPr/>
          <p:nvPr/>
        </p:nvSpPr>
        <p:spPr>
          <a:xfrm>
            <a:off x="10235316" y="3095884"/>
            <a:ext cx="3256278" cy="331781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41" name="AutoShape 13">
            <a:extLst>
              <a:ext uri="{FF2B5EF4-FFF2-40B4-BE49-F238E27FC236}">
                <a16:creationId xmlns:a16="http://schemas.microsoft.com/office/drawing/2014/main" xmlns="" id="{DBC9C68D-0D8E-41E4-895F-809BE21ADE77}"/>
              </a:ext>
            </a:extLst>
          </p:cNvPr>
          <p:cNvSpPr/>
          <p:nvPr/>
        </p:nvSpPr>
        <p:spPr>
          <a:xfrm>
            <a:off x="14851755" y="3338647"/>
            <a:ext cx="3256278" cy="3252653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3" name="AutoShape 14">
            <a:extLst>
              <a:ext uri="{FF2B5EF4-FFF2-40B4-BE49-F238E27FC236}">
                <a16:creationId xmlns:a16="http://schemas.microsoft.com/office/drawing/2014/main" xmlns="" id="{95DBA4E9-BFA8-42D4-A79F-F705BB3528AA}"/>
              </a:ext>
            </a:extLst>
          </p:cNvPr>
          <p:cNvSpPr/>
          <p:nvPr/>
        </p:nvSpPr>
        <p:spPr>
          <a:xfrm>
            <a:off x="14706600" y="3095884"/>
            <a:ext cx="3256278" cy="3317818"/>
          </a:xfrm>
          <a:prstGeom prst="rect">
            <a:avLst/>
          </a:prstGeom>
          <a:solidFill>
            <a:srgbClr val="1CE6D2"/>
          </a:solidFill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8D13276-0900-445A-8305-263CB09CB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519" r="8595" b="45702"/>
          <a:stretch/>
        </p:blipFill>
        <p:spPr bwMode="auto">
          <a:xfrm>
            <a:off x="906753" y="3214552"/>
            <a:ext cx="3256278" cy="31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B0F8B57-2405-4E3E-85E1-14B44EC7C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835" r="28976" b="42981"/>
          <a:stretch/>
        </p:blipFill>
        <p:spPr bwMode="auto">
          <a:xfrm>
            <a:off x="5526247" y="3222142"/>
            <a:ext cx="3230015" cy="31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E2301C9C-C76E-4951-97CF-0CD80442F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8" t="35181" r="30444" b="14154"/>
          <a:stretch/>
        </p:blipFill>
        <p:spPr bwMode="auto">
          <a:xfrm>
            <a:off x="10268403" y="3222141"/>
            <a:ext cx="3223191" cy="31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232087B-7D16-4331-9B77-C4FE0F965637}"/>
              </a:ext>
            </a:extLst>
          </p:cNvPr>
          <p:cNvSpPr txBox="1"/>
          <p:nvPr/>
        </p:nvSpPr>
        <p:spPr>
          <a:xfrm>
            <a:off x="1054964" y="6715395"/>
            <a:ext cx="3108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Clear Sans Regular" panose="020B0604020202020204" charset="0"/>
                <a:cs typeface="Clear Sans Regular" panose="020B0604020202020204" charset="0"/>
              </a:rPr>
              <a:t>Анников  Максим</a:t>
            </a:r>
          </a:p>
          <a:p>
            <a:pPr algn="ctr"/>
            <a:r>
              <a:rPr lang="ru-RU" sz="2400" dirty="0">
                <a:latin typeface="Clear Sans Regular" panose="020B0604020202020204" charset="0"/>
                <a:cs typeface="Clear Sans Regular" panose="020B0604020202020204" charset="0"/>
              </a:rPr>
              <a:t>Лидер проекта</a:t>
            </a:r>
          </a:p>
          <a:p>
            <a:pPr algn="ctr"/>
            <a:r>
              <a:rPr lang="ru-RU" sz="2400" dirty="0">
                <a:latin typeface="Clear Sans Regular" panose="020B0604020202020204" charset="0"/>
                <a:cs typeface="Clear Sans Regular" panose="020B0604020202020204" charset="0"/>
              </a:rPr>
              <a:t>Технолог</a:t>
            </a:r>
            <a:endParaRPr lang="en-US" sz="2400" dirty="0"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2106479-270D-4398-AAEC-CF5AE5CA6DA1}"/>
              </a:ext>
            </a:extLst>
          </p:cNvPr>
          <p:cNvSpPr txBox="1"/>
          <p:nvPr/>
        </p:nvSpPr>
        <p:spPr>
          <a:xfrm>
            <a:off x="5719245" y="6653351"/>
            <a:ext cx="310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Clear Sans Regular" panose="020B0604020202020204" charset="0"/>
                <a:cs typeface="Clear Sans Regular" panose="020B0604020202020204" charset="0"/>
              </a:rPr>
              <a:t>Светлана Кочетова</a:t>
            </a:r>
          </a:p>
          <a:p>
            <a:pPr algn="ctr"/>
            <a:r>
              <a:rPr lang="ru-RU" sz="2400" dirty="0">
                <a:latin typeface="Clear Sans Regular" panose="020B0604020202020204" charset="0"/>
                <a:cs typeface="Clear Sans Regular" panose="020B0604020202020204" charset="0"/>
              </a:rPr>
              <a:t>Программист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AC9EB7F-798D-47B7-8C64-3DE1463465F9}"/>
              </a:ext>
            </a:extLst>
          </p:cNvPr>
          <p:cNvSpPr txBox="1"/>
          <p:nvPr/>
        </p:nvSpPr>
        <p:spPr>
          <a:xfrm>
            <a:off x="10454576" y="6728615"/>
            <a:ext cx="310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Clear Sans Regular" panose="020B0604020202020204" charset="0"/>
                <a:cs typeface="Clear Sans Regular" panose="020B0604020202020204" charset="0"/>
              </a:rPr>
              <a:t>Александр Сотников</a:t>
            </a:r>
          </a:p>
          <a:p>
            <a:pPr algn="ctr"/>
            <a:r>
              <a:rPr lang="ru-RU" sz="2400" dirty="0">
                <a:latin typeface="Clear Sans Regular" panose="020B0604020202020204" charset="0"/>
                <a:cs typeface="Clear Sans Regular" panose="020B0604020202020204" charset="0"/>
              </a:rPr>
              <a:t>Программист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C112B23-00F0-4CA1-8614-824B90576DC7}"/>
              </a:ext>
            </a:extLst>
          </p:cNvPr>
          <p:cNvSpPr txBox="1"/>
          <p:nvPr/>
        </p:nvSpPr>
        <p:spPr>
          <a:xfrm>
            <a:off x="14898139" y="6728615"/>
            <a:ext cx="310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Clear Sans Regular" panose="020B0604020202020204" charset="0"/>
                <a:cs typeface="Clear Sans Regular" panose="020B0604020202020204" charset="0"/>
              </a:rPr>
              <a:t>Вадим Апостолюк</a:t>
            </a:r>
          </a:p>
          <a:p>
            <a:pPr algn="ctr"/>
            <a:r>
              <a:rPr lang="ru-RU" sz="2400" dirty="0">
                <a:latin typeface="Clear Sans Regular" panose="020B0604020202020204" charset="0"/>
                <a:cs typeface="Clear Sans Regular" panose="020B0604020202020204" charset="0"/>
              </a:rPr>
              <a:t>Экономист</a:t>
            </a:r>
            <a:endParaRPr lang="en-US" sz="2400" dirty="0"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15" name="Google Shape;117;p9">
            <a:extLst>
              <a:ext uri="{FF2B5EF4-FFF2-40B4-BE49-F238E27FC236}">
                <a16:creationId xmlns:a16="http://schemas.microsoft.com/office/drawing/2014/main" xmlns="" id="{A5D9FBDC-2660-45D3-995F-968ECB10C57E}"/>
              </a:ext>
            </a:extLst>
          </p:cNvPr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14706600" y="3192729"/>
            <a:ext cx="3256278" cy="32178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xmlns="" id="{2802DEEB-9288-4C64-BBD4-8DFCE5450818}"/>
              </a:ext>
            </a:extLst>
          </p:cNvPr>
          <p:cNvCxnSpPr/>
          <p:nvPr/>
        </p:nvCxnSpPr>
        <p:spPr>
          <a:xfrm>
            <a:off x="1028700" y="9628760"/>
            <a:ext cx="16573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DF59E34E-368E-4262-B4E3-AC9826F1BB7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058593" y="9784571"/>
            <a:ext cx="646131" cy="4006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BFF6D8-C53B-417E-94B8-E747B39A0304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K Grotesk Bold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249F25-DF94-4174-B9C2-E6EF3198F6FC}"/>
              </a:ext>
            </a:extLst>
          </p:cNvPr>
          <p:cNvSpPr txBox="1"/>
          <p:nvPr/>
        </p:nvSpPr>
        <p:spPr>
          <a:xfrm>
            <a:off x="1835826" y="9645666"/>
            <a:ext cx="232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Команда</a:t>
            </a:r>
            <a:endParaRPr lang="en-US" sz="3600" dirty="0">
              <a:latin typeface="HK Grotesk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8EBC473-C81D-424D-A2EE-A31E3E774F8F}"/>
              </a:ext>
            </a:extLst>
          </p:cNvPr>
          <p:cNvSpPr/>
          <p:nvPr/>
        </p:nvSpPr>
        <p:spPr>
          <a:xfrm>
            <a:off x="11783936" y="3390900"/>
            <a:ext cx="5475364" cy="4713242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/>
          <p:cNvSpPr/>
          <p:nvPr/>
        </p:nvSpPr>
        <p:spPr>
          <a:xfrm>
            <a:off x="1332940" y="2241364"/>
            <a:ext cx="15926360" cy="335933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028700" y="1028701"/>
            <a:ext cx="10755236" cy="4114800"/>
          </a:xfrm>
          <a:prstGeom prst="rect">
            <a:avLst/>
          </a:prstGeom>
          <a:solidFill>
            <a:srgbClr val="1CE6D2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644942" y="1028700"/>
            <a:ext cx="2614358" cy="40522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76492" y="2086557"/>
            <a:ext cx="9705908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ru-RU" sz="12000" spc="-120" dirty="0">
                <a:solidFill>
                  <a:srgbClr val="000000"/>
                </a:solidFill>
                <a:latin typeface="HK Grotesk Bold Bold"/>
              </a:rPr>
              <a:t>Проблем</a:t>
            </a:r>
            <a:r>
              <a:rPr lang="en-US" sz="12000" spc="-120" dirty="0">
                <a:solidFill>
                  <a:srgbClr val="000000"/>
                </a:solidFill>
                <a:latin typeface="HK Grotesk Bold Bold"/>
              </a:rPr>
              <a:t>a #1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4D453788-C9A0-4F57-903C-1156C2A971B8}"/>
              </a:ext>
            </a:extLst>
          </p:cNvPr>
          <p:cNvSpPr txBox="1"/>
          <p:nvPr/>
        </p:nvSpPr>
        <p:spPr>
          <a:xfrm>
            <a:off x="1300283" y="6485737"/>
            <a:ext cx="9917083" cy="3005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08"/>
              </a:lnSpc>
            </a:pPr>
            <a:r>
              <a:rPr lang="ru-RU" sz="2000" b="0" i="0" dirty="0">
                <a:solidFill>
                  <a:srgbClr val="000000"/>
                </a:solidFill>
                <a:effectLst/>
                <a:latin typeface="Clear Sans Regular" panose="020B0604020202020204" charset="0"/>
                <a:cs typeface="Clear Sans Regular" panose="020B0604020202020204" charset="0"/>
              </a:rPr>
              <a:t>Одна из проблем зак</a:t>
            </a:r>
            <a:r>
              <a:rPr lang="ru-RU" sz="20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лю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Clear Sans Regular" panose="020B0604020202020204" charset="0"/>
                <a:cs typeface="Clear Sans Regular" panose="020B0604020202020204" charset="0"/>
              </a:rPr>
              <a:t>чается в том, что в настоящее время городские тепловые сети имеют низкие показатели скорости реакции на нарушения подачи теплоносителя потребителю, что негативно сказывается на постоянстве работы систем, затратах при их эксплуатации и комфортной жизни населения. </a:t>
            </a:r>
            <a:r>
              <a:rPr lang="ru-RU" sz="20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Время реагирования на проблемы нарушения могут длиться более 3-4 часов, что значительно увеличивает затраты на устранение аварий. Так же вырастает социальная напряженность из-за длительного отсутствия теплоснабжения</a:t>
            </a:r>
            <a:endParaRPr lang="ru-RU" sz="2000" spc="-24" dirty="0"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1027" name="Picture 3" descr="C:\Users\Председатель\Downloads\kisspng-scalable-vector-graphics-computer-icons-pipe-plumb-5c0f8c3e55de54.40551768154452281435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38860" y="3086101"/>
            <a:ext cx="3965513" cy="43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1028700" y="9628760"/>
            <a:ext cx="16573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1985" y="5887306"/>
            <a:ext cx="1059195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>
                <a:latin typeface="HK Grotesk Bold Bold"/>
              </a:rPr>
              <a:t>Низкая скорость реакции на аварии тепловых сетей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89704" y="5747521"/>
            <a:ext cx="902281" cy="90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05A1E3-AB68-416B-9B56-35806D279849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3</a:t>
            </a:r>
            <a:endParaRPr lang="en-US" sz="3600" b="1" dirty="0">
              <a:latin typeface="HK Grotesk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B799BB6-49CE-4531-84C2-AF49C0354BDE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Проблематика</a:t>
            </a:r>
            <a:endParaRPr lang="en-US" sz="3600" dirty="0">
              <a:latin typeface="HK Grotesk Bold"/>
            </a:endParaRP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xmlns="" id="{895838F5-D174-43C7-8B5A-6EB1C6AE6EA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101896" y="9621512"/>
            <a:ext cx="662071" cy="569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8EBC473-C81D-424D-A2EE-A31E3E774F8F}"/>
              </a:ext>
            </a:extLst>
          </p:cNvPr>
          <p:cNvSpPr/>
          <p:nvPr/>
        </p:nvSpPr>
        <p:spPr>
          <a:xfrm>
            <a:off x="1005424" y="2225747"/>
            <a:ext cx="5187861" cy="5492936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/>
          <p:cNvSpPr/>
          <p:nvPr/>
        </p:nvSpPr>
        <p:spPr>
          <a:xfrm>
            <a:off x="1332940" y="2241364"/>
            <a:ext cx="15354860" cy="335933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6193285" y="1028700"/>
            <a:ext cx="10755236" cy="4114800"/>
          </a:xfrm>
          <a:prstGeom prst="rect">
            <a:avLst/>
          </a:prstGeom>
          <a:solidFill>
            <a:srgbClr val="1CE6D2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74021" y="1028700"/>
            <a:ext cx="2614358" cy="40522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242613" y="2086557"/>
            <a:ext cx="9705908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ru-RU" sz="12000" spc="-120" dirty="0">
                <a:solidFill>
                  <a:srgbClr val="000000"/>
                </a:solidFill>
                <a:latin typeface="HK Grotesk Bold Bold"/>
              </a:rPr>
              <a:t>Проблем</a:t>
            </a:r>
            <a:r>
              <a:rPr lang="en-US" sz="12000" spc="-120" dirty="0">
                <a:solidFill>
                  <a:srgbClr val="000000"/>
                </a:solidFill>
                <a:latin typeface="HK Grotesk Bold Bold"/>
              </a:rPr>
              <a:t>a #</a:t>
            </a:r>
            <a:r>
              <a:rPr lang="ru-RU" sz="12000" spc="-120" dirty="0">
                <a:solidFill>
                  <a:srgbClr val="000000"/>
                </a:solidFill>
                <a:latin typeface="HK Grotesk Bold Bold"/>
              </a:rPr>
              <a:t>2</a:t>
            </a:r>
            <a:endParaRPr lang="en-US" sz="12000" spc="-120" dirty="0">
              <a:solidFill>
                <a:srgbClr val="000000"/>
              </a:solidFill>
              <a:latin typeface="HK Grotesk Bold Bold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4D453788-C9A0-4F57-903C-1156C2A971B8}"/>
              </a:ext>
            </a:extLst>
          </p:cNvPr>
          <p:cNvSpPr txBox="1"/>
          <p:nvPr/>
        </p:nvSpPr>
        <p:spPr>
          <a:xfrm>
            <a:off x="6612362" y="6586934"/>
            <a:ext cx="9917083" cy="3005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408"/>
              </a:lnSpc>
            </a:pPr>
            <a:r>
              <a:rPr lang="ru-RU" sz="2000" spc="-24" dirty="0">
                <a:latin typeface="Clear Sans Regular"/>
              </a:rPr>
              <a:t>Сейчас существующие тепловые системы децентрализованной тепловой энергетики, по простому котельные, работают при постоянных параметрах вне зависимости от температуры, влажности, что создает нестабильную температуру отопления для всех ее потребителей.</a:t>
            </a:r>
          </a:p>
          <a:p>
            <a:pPr lvl="0">
              <a:lnSpc>
                <a:spcPts val="3408"/>
              </a:lnSpc>
            </a:pPr>
            <a:r>
              <a:rPr lang="ru-RU" sz="2000" spc="-24" dirty="0">
                <a:latin typeface="Clear Sans Regular"/>
              </a:rPr>
              <a:t>Для людей это неудобство, лишние затраты на отопление в счетах. Для компаний это лишние деньги на затраты топлива</a:t>
            </a:r>
          </a:p>
          <a:p>
            <a:pPr lvl="0">
              <a:lnSpc>
                <a:spcPts val="3408"/>
              </a:lnSpc>
            </a:pPr>
            <a:endParaRPr lang="ru-RU" sz="2000" spc="-24" dirty="0">
              <a:solidFill>
                <a:srgbClr val="F6F6F6"/>
              </a:solidFill>
              <a:latin typeface="Clear Sans Regular"/>
            </a:endParaRPr>
          </a:p>
        </p:txBody>
      </p:sp>
      <p:pic>
        <p:nvPicPr>
          <p:cNvPr id="1027" name="Picture 3" descr="C:\Users\Председатель\Downloads\kisspng-scalable-vector-graphics-computer-icons-pipe-plumb-5c0f8c3e55de54.40551768154452281435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49" y="3086101"/>
            <a:ext cx="3965513" cy="43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04064" y="5872946"/>
            <a:ext cx="1059195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 smtClean="0">
                <a:latin typeface="HK Grotesk Bold Bold"/>
              </a:rPr>
              <a:t>Неоптимизированные затраты на тепло</a:t>
            </a:r>
            <a:endParaRPr lang="ru-RU" sz="3100" b="1" dirty="0">
              <a:latin typeface="HK Grotesk Bold Bold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7135664" y="5724377"/>
            <a:ext cx="856871" cy="856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B81FE2-8455-4C0A-94B7-71E6F4293058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4</a:t>
            </a:r>
            <a:endParaRPr lang="en-US" sz="3600" b="1" dirty="0">
              <a:latin typeface="HK Grotesk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34477A-A195-4A33-A3F3-6B4E3E4467EA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Проблематика</a:t>
            </a:r>
            <a:endParaRPr lang="en-US" sz="3600" dirty="0">
              <a:latin typeface="HK Grotesk Bold"/>
            </a:endParaRP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xmlns="" id="{4D6E9AC6-E2DB-4A90-B694-88B69EC0498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101896" y="9621512"/>
            <a:ext cx="662071" cy="569381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xmlns="" id="{8A77CCD4-8929-47CA-B1D8-B479D4D8D14F}"/>
              </a:ext>
            </a:extLst>
          </p:cNvPr>
          <p:cNvCxnSpPr/>
          <p:nvPr/>
        </p:nvCxnSpPr>
        <p:spPr>
          <a:xfrm>
            <a:off x="1028700" y="9628760"/>
            <a:ext cx="16573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32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8">
            <a:extLst>
              <a:ext uri="{FF2B5EF4-FFF2-40B4-BE49-F238E27FC236}">
                <a16:creationId xmlns:a16="http://schemas.microsoft.com/office/drawing/2014/main" xmlns="" id="{E48004A8-A5C5-4CEC-871C-25C1D1DFCE16}"/>
              </a:ext>
            </a:extLst>
          </p:cNvPr>
          <p:cNvSpPr/>
          <p:nvPr/>
        </p:nvSpPr>
        <p:spPr>
          <a:xfrm>
            <a:off x="4609600" y="449975"/>
            <a:ext cx="7519208" cy="119840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0" name="AutoShape 9">
            <a:extLst>
              <a:ext uri="{FF2B5EF4-FFF2-40B4-BE49-F238E27FC236}">
                <a16:creationId xmlns:a16="http://schemas.microsoft.com/office/drawing/2014/main" xmlns="" id="{5D341346-749A-4739-80AD-A358205C4620}"/>
              </a:ext>
            </a:extLst>
          </p:cNvPr>
          <p:cNvSpPr/>
          <p:nvPr/>
        </p:nvSpPr>
        <p:spPr>
          <a:xfrm>
            <a:off x="4800600" y="50384"/>
            <a:ext cx="7621656" cy="129306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TextBox 2"/>
          <p:cNvSpPr txBox="1"/>
          <p:nvPr/>
        </p:nvSpPr>
        <p:spPr>
          <a:xfrm>
            <a:off x="5328839" y="174883"/>
            <a:ext cx="7219569" cy="1078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ru-RU" sz="8000" b="1" spc="-80" dirty="0">
                <a:solidFill>
                  <a:srgbClr val="000000"/>
                </a:solidFill>
                <a:latin typeface="HK Grotesk Bold Bold"/>
              </a:rPr>
              <a:t>АКТУАЛЬНОСТЬ</a:t>
            </a:r>
            <a:endParaRPr lang="en-US" sz="8000" b="1" spc="-80" dirty="0">
              <a:solidFill>
                <a:srgbClr val="000000"/>
              </a:solidFill>
              <a:latin typeface="HK Grotesk Bold Bold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14400" y="834847"/>
            <a:ext cx="1817517" cy="26354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17110385" y="8189106"/>
            <a:ext cx="1797883" cy="278672"/>
          </a:xfrm>
          <a:prstGeom prst="rect">
            <a:avLst/>
          </a:prstGeom>
        </p:spPr>
      </p:pic>
      <p:sp>
        <p:nvSpPr>
          <p:cNvPr id="12" name="AutoShape 3">
            <a:extLst>
              <a:ext uri="{FF2B5EF4-FFF2-40B4-BE49-F238E27FC236}">
                <a16:creationId xmlns:a16="http://schemas.microsoft.com/office/drawing/2014/main" xmlns="" id="{C12629C8-674B-40A0-AF39-C9D7C0D2B49E}"/>
              </a:ext>
            </a:extLst>
          </p:cNvPr>
          <p:cNvSpPr/>
          <p:nvPr/>
        </p:nvSpPr>
        <p:spPr>
          <a:xfrm>
            <a:off x="8951" y="2039564"/>
            <a:ext cx="8107201" cy="763364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xmlns="" id="{B89B8BB6-32FD-439B-B809-58D8CE3B65D9}"/>
              </a:ext>
            </a:extLst>
          </p:cNvPr>
          <p:cNvSpPr/>
          <p:nvPr/>
        </p:nvSpPr>
        <p:spPr>
          <a:xfrm>
            <a:off x="278673" y="1847880"/>
            <a:ext cx="8071411" cy="762444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xmlns="" id="{88C300F6-0629-48EE-82FB-396BAD58368D}"/>
              </a:ext>
            </a:extLst>
          </p:cNvPr>
          <p:cNvSpPr/>
          <p:nvPr/>
        </p:nvSpPr>
        <p:spPr>
          <a:xfrm>
            <a:off x="9167485" y="2039564"/>
            <a:ext cx="8107201" cy="763364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xmlns="" id="{6F1BA378-3F36-43F7-9ABA-A57B49EDD6C2}"/>
              </a:ext>
            </a:extLst>
          </p:cNvPr>
          <p:cNvSpPr/>
          <p:nvPr/>
        </p:nvSpPr>
        <p:spPr>
          <a:xfrm>
            <a:off x="9437207" y="1847880"/>
            <a:ext cx="8071411" cy="762444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24" name="Google Shape;67;p5">
            <a:extLst>
              <a:ext uri="{FF2B5EF4-FFF2-40B4-BE49-F238E27FC236}">
                <a16:creationId xmlns:a16="http://schemas.microsoft.com/office/drawing/2014/main" xmlns="" id="{D9B6D0DC-23FD-4373-91D6-A85581CCC444}"/>
              </a:ext>
            </a:extLst>
          </p:cNvPr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278673" y="1901633"/>
            <a:ext cx="8071411" cy="757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68;p5">
            <a:extLst>
              <a:ext uri="{FF2B5EF4-FFF2-40B4-BE49-F238E27FC236}">
                <a16:creationId xmlns:a16="http://schemas.microsoft.com/office/drawing/2014/main" xmlns="" id="{1DA50AB8-1993-4DC5-B3DD-0EDF84873867}"/>
              </a:ext>
            </a:extLst>
          </p:cNvPr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437206" y="1847880"/>
            <a:ext cx="8071411" cy="639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 rot="1418024">
            <a:off x="7397392" y="8513056"/>
            <a:ext cx="2628128" cy="19185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B293DF-CB5F-4A2E-945F-929B462D2150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5</a:t>
            </a:r>
            <a:endParaRPr lang="en-US" sz="3600" b="1" dirty="0">
              <a:latin typeface="HK Grotesk Bol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2290BFE-0618-4875-BA4E-1FFE0B55223C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Актуальность</a:t>
            </a:r>
            <a:endParaRPr lang="en-US" sz="3600" dirty="0">
              <a:latin typeface="HK Grotesk Bold"/>
            </a:endParaRP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xmlns="" id="{B5AC2D71-1E57-4335-BA95-342435EBD89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042343" y="9640797"/>
            <a:ext cx="608103" cy="608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028700" y="532380"/>
            <a:ext cx="6266725" cy="82687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AutoShape 6"/>
          <p:cNvSpPr/>
          <p:nvPr/>
        </p:nvSpPr>
        <p:spPr>
          <a:xfrm>
            <a:off x="1217944" y="365542"/>
            <a:ext cx="6248674" cy="8206957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3" name="TextBox 3"/>
          <p:cNvSpPr txBox="1"/>
          <p:nvPr/>
        </p:nvSpPr>
        <p:spPr>
          <a:xfrm>
            <a:off x="9157379" y="1362122"/>
            <a:ext cx="8101921" cy="87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3200" spc="-32" dirty="0">
                <a:solidFill>
                  <a:srgbClr val="000000"/>
                </a:solidFill>
                <a:latin typeface="HK Grotesk Bold"/>
              </a:rPr>
              <a:t>Сократить количество аварийных ситуаций в тепловых сетях</a:t>
            </a:r>
            <a:endParaRPr lang="en-US" sz="3200" spc="-32" dirty="0">
              <a:solidFill>
                <a:srgbClr val="000000"/>
              </a:solidFill>
              <a:latin typeface="HK Grotesk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622572" y="551395"/>
            <a:ext cx="5439418" cy="7010448"/>
            <a:chOff x="0" y="-2906189"/>
            <a:chExt cx="7252557" cy="8286114"/>
          </a:xfrm>
        </p:grpSpPr>
        <p:sp>
          <p:nvSpPr>
            <p:cNvPr id="8" name="TextBox 8"/>
            <p:cNvSpPr txBox="1"/>
            <p:nvPr/>
          </p:nvSpPr>
          <p:spPr>
            <a:xfrm>
              <a:off x="0" y="-2906189"/>
              <a:ext cx="7252557" cy="4624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ru-RU" sz="6399" spc="-63" dirty="0">
                  <a:solidFill>
                    <a:srgbClr val="000000"/>
                  </a:solidFill>
                  <a:latin typeface="HK Grotesk Bold Bold"/>
                </a:rPr>
                <a:t>Идея</a:t>
              </a:r>
            </a:p>
            <a:p>
              <a:pPr algn="ctr">
                <a:lnSpc>
                  <a:spcPts val="6719"/>
                </a:lnSpc>
              </a:pPr>
              <a:r>
                <a:rPr lang="ru-RU" sz="6399" spc="-63" dirty="0">
                  <a:solidFill>
                    <a:srgbClr val="000000"/>
                  </a:solidFill>
                  <a:latin typeface="HK Grotesk Bold Bold"/>
                </a:rPr>
                <a:t>или </a:t>
              </a:r>
            </a:p>
            <a:p>
              <a:pPr algn="ctr">
                <a:lnSpc>
                  <a:spcPts val="6719"/>
                </a:lnSpc>
              </a:pPr>
              <a:r>
                <a:rPr lang="ru-RU" sz="6399" spc="-63" dirty="0">
                  <a:solidFill>
                    <a:srgbClr val="000000"/>
                  </a:solidFill>
                  <a:latin typeface="HK Grotesk Bold Bold"/>
                </a:rPr>
                <a:t>решение проблемы</a:t>
              </a:r>
              <a:endParaRPr lang="en-US" sz="6399" spc="-63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70942"/>
              <a:ext cx="7252557" cy="3908983"/>
            </a:xfrm>
            <a:prstGeom prst="rect">
              <a:avLst/>
            </a:prstGeom>
            <a:noFill/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55"/>
                </a:lnSpc>
              </a:pPr>
              <a:r>
                <a:rPr lang="ru-RU" sz="1799" spc="-17" dirty="0">
                  <a:solidFill>
                    <a:srgbClr val="000000"/>
                  </a:solidFill>
                  <a:latin typeface="Clear Sans Regular"/>
                </a:rPr>
                <a:t>Создание автоматизированной котельной для комплекса жилых домов, где происходит сбор основных данных с тепловых сетей и пунктов. В результате полученных данных из сервера с помощью </a:t>
              </a:r>
              <a:r>
                <a:rPr lang="en-US" sz="1799" spc="-17" dirty="0">
                  <a:solidFill>
                    <a:schemeClr val="bg1"/>
                  </a:solidFill>
                  <a:latin typeface="Clear Sans Regular"/>
                </a:rPr>
                <a:t>Machine Learning</a:t>
              </a:r>
              <a:r>
                <a:rPr lang="ru-RU" sz="1799" spc="-17" dirty="0">
                  <a:solidFill>
                    <a:schemeClr val="bg1"/>
                  </a:solidFill>
                  <a:latin typeface="Clear Sans Regular"/>
                </a:rPr>
                <a:t> </a:t>
              </a:r>
              <a:r>
                <a:rPr lang="ru-RU" sz="1799" spc="-17" dirty="0">
                  <a:solidFill>
                    <a:srgbClr val="000000"/>
                  </a:solidFill>
                  <a:latin typeface="Clear Sans Regular"/>
                </a:rPr>
                <a:t>на основе существующих норм будут формироваться  нужные параметры для регулирование температуры и давления в тепловых сетях. Это поможет мгновенно выявлять поломки и обеспечивать комфортные условия в жилых зданиях.</a:t>
              </a:r>
              <a:endParaRPr lang="en-US" sz="1799" u="none" spc="-17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791029" y="1333547"/>
            <a:ext cx="643774" cy="64377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758880" y="7013430"/>
            <a:ext cx="9253285" cy="402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Clear Sans Regular" panose="020B0604020202020204" charset="0"/>
                <a:cs typeface="Clear Sans Regular" panose="020B0604020202020204" charset="0"/>
              </a:rPr>
              <a:t>Обучение модели по оптимизации затрат энергии</a:t>
            </a:r>
            <a:endParaRPr lang="en-US" sz="2400" spc="-32" dirty="0">
              <a:solidFill>
                <a:srgbClr val="000000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79997" y="4848958"/>
            <a:ext cx="446942" cy="446942"/>
          </a:xfrm>
          <a:prstGeom prst="rect">
            <a:avLst/>
          </a:prstGeom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BD58431E-7736-47E5-BDED-BD7C1C10B4E3}"/>
              </a:ext>
            </a:extLst>
          </p:cNvPr>
          <p:cNvSpPr txBox="1"/>
          <p:nvPr/>
        </p:nvSpPr>
        <p:spPr>
          <a:xfrm>
            <a:off x="11582400" y="576494"/>
            <a:ext cx="8101921" cy="580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6600" spc="-32" dirty="0">
                <a:solidFill>
                  <a:srgbClr val="000000"/>
                </a:solidFill>
                <a:latin typeface="HK Grotesk Bold"/>
              </a:rPr>
              <a:t>Цели</a:t>
            </a:r>
            <a:endParaRPr lang="en-US" sz="6600" spc="-32" dirty="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289B994F-EE44-4DFE-8CEF-1C6805642BFD}"/>
              </a:ext>
            </a:extLst>
          </p:cNvPr>
          <p:cNvSpPr txBox="1"/>
          <p:nvPr/>
        </p:nvSpPr>
        <p:spPr>
          <a:xfrm>
            <a:off x="9144000" y="2564192"/>
            <a:ext cx="8101921" cy="886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3200" spc="-32" dirty="0">
                <a:solidFill>
                  <a:srgbClr val="000000"/>
                </a:solidFill>
                <a:latin typeface="HK Grotesk Bold"/>
              </a:rPr>
              <a:t>Уменьшить издержки на затраты лишней тепловой энергии</a:t>
            </a:r>
            <a:endParaRPr lang="en-US" sz="3200" spc="-32" dirty="0">
              <a:solidFill>
                <a:srgbClr val="000000"/>
              </a:solidFill>
              <a:latin typeface="HK Grotesk Bold"/>
            </a:endParaRPr>
          </a:p>
        </p:txBody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xmlns="" id="{1AA6E0C8-65AA-46F2-B30D-DF4C547FD7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800899" y="2535617"/>
            <a:ext cx="643774" cy="643774"/>
          </a:xfrm>
          <a:prstGeom prst="rect">
            <a:avLst/>
          </a:prstGeom>
        </p:spPr>
      </p:pic>
      <p:sp>
        <p:nvSpPr>
          <p:cNvPr id="30" name="TextBox 3">
            <a:extLst>
              <a:ext uri="{FF2B5EF4-FFF2-40B4-BE49-F238E27FC236}">
                <a16:creationId xmlns:a16="http://schemas.microsoft.com/office/drawing/2014/main" xmlns="" id="{A9A021B4-2B44-4A75-894D-BBF8478044D8}"/>
              </a:ext>
            </a:extLst>
          </p:cNvPr>
          <p:cNvSpPr txBox="1"/>
          <p:nvPr/>
        </p:nvSpPr>
        <p:spPr>
          <a:xfrm>
            <a:off x="11277600" y="3991922"/>
            <a:ext cx="4038600" cy="519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6600" spc="-32" dirty="0">
                <a:solidFill>
                  <a:srgbClr val="000000"/>
                </a:solidFill>
                <a:latin typeface="HK Grotesk Bold"/>
              </a:rPr>
              <a:t>Задачи</a:t>
            </a:r>
            <a:endParaRPr lang="en-US" sz="6600" spc="-32" dirty="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xmlns="" id="{F13EA46D-CA78-4332-8D4D-6A0CAFA23561}"/>
              </a:ext>
            </a:extLst>
          </p:cNvPr>
          <p:cNvSpPr txBox="1"/>
          <p:nvPr/>
        </p:nvSpPr>
        <p:spPr>
          <a:xfrm>
            <a:off x="8725650" y="6294966"/>
            <a:ext cx="8965375" cy="402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24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Создание базы данных температур тепловой сети</a:t>
            </a:r>
            <a:endParaRPr lang="en-US" sz="2400" dirty="0">
              <a:solidFill>
                <a:srgbClr val="000000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46" name="Picture 20">
            <a:extLst>
              <a:ext uri="{FF2B5EF4-FFF2-40B4-BE49-F238E27FC236}">
                <a16:creationId xmlns:a16="http://schemas.microsoft.com/office/drawing/2014/main" xmlns="" id="{BE86E99F-A1EE-4814-BF37-2524E50F174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79997" y="5528622"/>
            <a:ext cx="446942" cy="446942"/>
          </a:xfrm>
          <a:prstGeom prst="rect">
            <a:avLst/>
          </a:prstGeom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538BBCEE-12EE-4D3B-BC20-B03B22D1BF13}"/>
              </a:ext>
            </a:extLst>
          </p:cNvPr>
          <p:cNvSpPr txBox="1"/>
          <p:nvPr/>
        </p:nvSpPr>
        <p:spPr>
          <a:xfrm>
            <a:off x="8758880" y="5528622"/>
            <a:ext cx="89653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24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Установить комплексы передачи информации с датчиков</a:t>
            </a:r>
            <a:endParaRPr lang="en-US" sz="2400" dirty="0">
              <a:solidFill>
                <a:srgbClr val="000000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48" name="Picture 20">
            <a:extLst>
              <a:ext uri="{FF2B5EF4-FFF2-40B4-BE49-F238E27FC236}">
                <a16:creationId xmlns:a16="http://schemas.microsoft.com/office/drawing/2014/main" xmlns="" id="{C4DB75CC-ED9D-4A6C-88FD-87C749A99FF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99315" y="6250185"/>
            <a:ext cx="446942" cy="446942"/>
          </a:xfrm>
          <a:prstGeom prst="rect">
            <a:avLst/>
          </a:prstGeom>
        </p:spPr>
      </p:pic>
      <p:pic>
        <p:nvPicPr>
          <p:cNvPr id="50" name="Picture 20">
            <a:extLst>
              <a:ext uri="{FF2B5EF4-FFF2-40B4-BE49-F238E27FC236}">
                <a16:creationId xmlns:a16="http://schemas.microsoft.com/office/drawing/2014/main" xmlns="" id="{766D569D-1B44-4209-BBE9-DBB9662F36D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99315" y="7013431"/>
            <a:ext cx="446942" cy="446942"/>
          </a:xfrm>
          <a:prstGeom prst="rect">
            <a:avLst/>
          </a:prstGeom>
        </p:spPr>
      </p:pic>
      <p:sp>
        <p:nvSpPr>
          <p:cNvPr id="51" name="TextBox 12">
            <a:extLst>
              <a:ext uri="{FF2B5EF4-FFF2-40B4-BE49-F238E27FC236}">
                <a16:creationId xmlns:a16="http://schemas.microsoft.com/office/drawing/2014/main" xmlns="" id="{44E93D49-4A5B-467A-962B-ECDDA0759236}"/>
              </a:ext>
            </a:extLst>
          </p:cNvPr>
          <p:cNvSpPr txBox="1"/>
          <p:nvPr/>
        </p:nvSpPr>
        <p:spPr>
          <a:xfrm>
            <a:off x="8758880" y="7800044"/>
            <a:ext cx="8965375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24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Создание программного комплекса по управлению децентрализованной системы теплоснабжения </a:t>
            </a:r>
            <a:endParaRPr lang="en-US" sz="2400" dirty="0">
              <a:solidFill>
                <a:srgbClr val="000000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52" name="Picture 20">
            <a:extLst>
              <a:ext uri="{FF2B5EF4-FFF2-40B4-BE49-F238E27FC236}">
                <a16:creationId xmlns:a16="http://schemas.microsoft.com/office/drawing/2014/main" xmlns="" id="{10CF9FD2-B525-4F14-B8C6-8606C9B182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99315" y="7748476"/>
            <a:ext cx="446942" cy="446942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/>
          <p:nvPr/>
        </p:nvCxnSpPr>
        <p:spPr>
          <a:xfrm>
            <a:off x="737279" y="9486900"/>
            <a:ext cx="1684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F2FBB7FD-8DD9-4017-834B-1B23679F3D85}"/>
              </a:ext>
            </a:extLst>
          </p:cNvPr>
          <p:cNvSpPr txBox="1"/>
          <p:nvPr/>
        </p:nvSpPr>
        <p:spPr>
          <a:xfrm>
            <a:off x="8725651" y="4832002"/>
            <a:ext cx="89653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24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Оборудовать датчиками всю тепловую сеть</a:t>
            </a:r>
            <a:endParaRPr lang="en-US" sz="2400" dirty="0">
              <a:solidFill>
                <a:srgbClr val="000000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3D9CDB-DE9C-4548-9184-D31B73993DD3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6</a:t>
            </a:r>
            <a:endParaRPr lang="en-US" sz="3600" b="1" dirty="0">
              <a:latin typeface="HK Grotesk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DC563E-236A-4067-B890-4F3C2E1D86BA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Решение</a:t>
            </a:r>
            <a:endParaRPr lang="en-US" sz="3600" dirty="0">
              <a:latin typeface="HK Grotesk Bold"/>
            </a:endParaRPr>
          </a:p>
        </p:txBody>
      </p:sp>
      <p:pic>
        <p:nvPicPr>
          <p:cNvPr id="13" name="Picture 23">
            <a:extLst>
              <a:ext uri="{FF2B5EF4-FFF2-40B4-BE49-F238E27FC236}">
                <a16:creationId xmlns:a16="http://schemas.microsoft.com/office/drawing/2014/main" xmlns="" id="{C90DE8C9-9D92-4BA0-84DB-2C02742BDCA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1024940" y="9598192"/>
            <a:ext cx="670927" cy="646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"/>
          <p:cNvSpPr/>
          <p:nvPr/>
        </p:nvSpPr>
        <p:spPr>
          <a:xfrm>
            <a:off x="3482780" y="427770"/>
            <a:ext cx="10842820" cy="1703414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AutoShape 9"/>
          <p:cNvSpPr/>
          <p:nvPr/>
        </p:nvSpPr>
        <p:spPr>
          <a:xfrm>
            <a:off x="3581400" y="416969"/>
            <a:ext cx="10896600" cy="1631133"/>
          </a:xfrm>
          <a:prstGeom prst="rect">
            <a:avLst/>
          </a:prstGeom>
          <a:solidFill>
            <a:srgbClr val="1CE6D2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 rot="-10800000">
            <a:off x="2229633" y="1524543"/>
            <a:ext cx="418493" cy="418493"/>
            <a:chOff x="1371600" y="6705600"/>
            <a:chExt cx="10972800" cy="10972800"/>
          </a:xfrm>
        </p:grpSpPr>
        <p:sp>
          <p:nvSpPr>
            <p:cNvPr id="4" name="Freeform 4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645046" y="1028700"/>
            <a:ext cx="1614254" cy="11784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5849121" y="7848121"/>
            <a:ext cx="1410179" cy="1410179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5639875" y="8343964"/>
            <a:ext cx="418493" cy="418493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cxnSp>
        <p:nvCxnSpPr>
          <p:cNvPr id="11" name="Прямая соединительная линия 10"/>
          <p:cNvCxnSpPr/>
          <p:nvPr/>
        </p:nvCxnSpPr>
        <p:spPr>
          <a:xfrm>
            <a:off x="609600" y="9647058"/>
            <a:ext cx="1684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93068"/>
            <a:ext cx="8189958" cy="69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28700" y="8079895"/>
            <a:ext cx="1614254" cy="117840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358"/>
          <a:stretch/>
        </p:blipFill>
        <p:spPr bwMode="auto">
          <a:xfrm>
            <a:off x="11013407" y="4479202"/>
            <a:ext cx="5540803" cy="181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723900" y="9486900"/>
            <a:ext cx="1684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-10800000">
            <a:off x="1028700" y="1028700"/>
            <a:ext cx="1410179" cy="1410179"/>
          </a:xfrm>
          <a:prstGeom prst="rect">
            <a:avLst/>
          </a:prstGeom>
        </p:spPr>
      </p:pic>
      <p:grpSp>
        <p:nvGrpSpPr>
          <p:cNvPr id="22" name="Group 12"/>
          <p:cNvGrpSpPr/>
          <p:nvPr/>
        </p:nvGrpSpPr>
        <p:grpSpPr>
          <a:xfrm>
            <a:off x="3240198" y="613745"/>
            <a:ext cx="11565022" cy="4867949"/>
            <a:chOff x="-323443" y="-2525116"/>
            <a:chExt cx="15420029" cy="6490599"/>
          </a:xfrm>
        </p:grpSpPr>
        <p:sp>
          <p:nvSpPr>
            <p:cNvPr id="23" name="TextBox 13"/>
            <p:cNvSpPr txBox="1"/>
            <p:nvPr/>
          </p:nvSpPr>
          <p:spPr>
            <a:xfrm>
              <a:off x="0" y="3429352"/>
              <a:ext cx="15096586" cy="53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07"/>
                </a:lnSpc>
              </a:pPr>
              <a:endParaRPr lang="en-US" sz="2399" u="none" spc="-23" dirty="0">
                <a:solidFill>
                  <a:srgbClr val="000000"/>
                </a:solidFill>
                <a:latin typeface="Clear Sans Regular"/>
              </a:endParaRPr>
            </a:p>
          </p:txBody>
        </p:sp>
        <p:sp>
          <p:nvSpPr>
            <p:cNvPr id="24" name="TextBox 14"/>
            <p:cNvSpPr txBox="1"/>
            <p:nvPr/>
          </p:nvSpPr>
          <p:spPr>
            <a:xfrm>
              <a:off x="-323443" y="-2525116"/>
              <a:ext cx="15096586" cy="1521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25"/>
                </a:lnSpc>
              </a:pPr>
              <a:r>
                <a:rPr lang="ru-RU" sz="8500" spc="-85" dirty="0">
                  <a:latin typeface="HK Grotesk Bold Bold"/>
                </a:rPr>
                <a:t>Техническое задание</a:t>
              </a:r>
              <a:endParaRPr lang="en-US" sz="8500" spc="-85" dirty="0">
                <a:latin typeface="HK Grotesk Bold Bold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CE743F-4671-46EA-AF8F-6790B5C5583C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7</a:t>
            </a:r>
            <a:endParaRPr lang="en-US" sz="3600" b="1" dirty="0">
              <a:latin typeface="HK Grotesk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288827-49E8-4345-8D47-2EF2D4E566C9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Решение</a:t>
            </a:r>
            <a:endParaRPr lang="en-US" sz="3600" dirty="0">
              <a:latin typeface="HK Grotesk Bold"/>
            </a:endParaRPr>
          </a:p>
        </p:txBody>
      </p:sp>
      <p:pic>
        <p:nvPicPr>
          <p:cNvPr id="13" name="Picture 23">
            <a:extLst>
              <a:ext uri="{FF2B5EF4-FFF2-40B4-BE49-F238E27FC236}">
                <a16:creationId xmlns:a16="http://schemas.microsoft.com/office/drawing/2014/main" xmlns="" id="{40773597-2301-4A08-8F7B-E9BF7D10183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024940" y="9598192"/>
            <a:ext cx="670927" cy="6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2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>
            <a:extLst>
              <a:ext uri="{FF2B5EF4-FFF2-40B4-BE49-F238E27FC236}">
                <a16:creationId xmlns:a16="http://schemas.microsoft.com/office/drawing/2014/main" xmlns="" id="{D69A5448-0C71-4107-9EFB-A653A9E5A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9581"/>
          <a:stretch/>
        </p:blipFill>
        <p:spPr bwMode="auto">
          <a:xfrm>
            <a:off x="8554557" y="2003294"/>
            <a:ext cx="7632708" cy="72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xmlns="" id="{EFEF3B96-57FA-435D-9C37-055CCCC5AE85}"/>
              </a:ext>
            </a:extLst>
          </p:cNvPr>
          <p:cNvSpPr/>
          <p:nvPr/>
        </p:nvSpPr>
        <p:spPr>
          <a:xfrm>
            <a:off x="8558651" y="2019300"/>
            <a:ext cx="7658108" cy="7218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6">
            <a:extLst>
              <a:ext uri="{FF2B5EF4-FFF2-40B4-BE49-F238E27FC236}">
                <a16:creationId xmlns:a16="http://schemas.microsoft.com/office/drawing/2014/main" xmlns="" id="{18124F47-02F0-41CC-B091-06A7D4761550}"/>
              </a:ext>
            </a:extLst>
          </p:cNvPr>
          <p:cNvGrpSpPr/>
          <p:nvPr/>
        </p:nvGrpSpPr>
        <p:grpSpPr>
          <a:xfrm>
            <a:off x="4265992" y="6819900"/>
            <a:ext cx="3420860" cy="2125820"/>
            <a:chOff x="0" y="0"/>
            <a:chExt cx="1797661" cy="1913890"/>
          </a:xfrm>
          <a:solidFill>
            <a:schemeClr val="tx1"/>
          </a:solidFill>
        </p:grpSpPr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xmlns="" id="{4AFB220C-CDAB-4F3A-9AF3-44C8BD6A3897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50" name="Group 6">
            <a:extLst>
              <a:ext uri="{FF2B5EF4-FFF2-40B4-BE49-F238E27FC236}">
                <a16:creationId xmlns:a16="http://schemas.microsoft.com/office/drawing/2014/main" xmlns="" id="{93D22F78-53CD-4D1D-982B-5A831D1A2225}"/>
              </a:ext>
            </a:extLst>
          </p:cNvPr>
          <p:cNvGrpSpPr/>
          <p:nvPr/>
        </p:nvGrpSpPr>
        <p:grpSpPr>
          <a:xfrm>
            <a:off x="4253728" y="4551623"/>
            <a:ext cx="3420860" cy="2125820"/>
            <a:chOff x="0" y="0"/>
            <a:chExt cx="1797661" cy="1913890"/>
          </a:xfrm>
          <a:solidFill>
            <a:schemeClr val="tx1"/>
          </a:solidFill>
        </p:grpSpPr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xmlns="" id="{66658644-A9B3-486C-9905-932CB130970D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8" name="Group 6">
            <a:extLst>
              <a:ext uri="{FF2B5EF4-FFF2-40B4-BE49-F238E27FC236}">
                <a16:creationId xmlns:a16="http://schemas.microsoft.com/office/drawing/2014/main" xmlns="" id="{17A33919-C0FB-477C-8C77-2A51AE2E821D}"/>
              </a:ext>
            </a:extLst>
          </p:cNvPr>
          <p:cNvGrpSpPr/>
          <p:nvPr/>
        </p:nvGrpSpPr>
        <p:grpSpPr>
          <a:xfrm>
            <a:off x="722179" y="5682840"/>
            <a:ext cx="3420860" cy="2125820"/>
            <a:chOff x="0" y="0"/>
            <a:chExt cx="1797661" cy="1913890"/>
          </a:xfrm>
          <a:solidFill>
            <a:schemeClr val="tx1"/>
          </a:solidFill>
        </p:grpSpPr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xmlns="" id="{101E3987-A8C4-470C-B782-976329276803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6" name="Group 6">
            <a:extLst>
              <a:ext uri="{FF2B5EF4-FFF2-40B4-BE49-F238E27FC236}">
                <a16:creationId xmlns:a16="http://schemas.microsoft.com/office/drawing/2014/main" xmlns="" id="{DF92CF5F-BAF0-4A22-AC74-7F4B51D32B1F}"/>
              </a:ext>
            </a:extLst>
          </p:cNvPr>
          <p:cNvGrpSpPr/>
          <p:nvPr/>
        </p:nvGrpSpPr>
        <p:grpSpPr>
          <a:xfrm>
            <a:off x="722179" y="3412401"/>
            <a:ext cx="3420860" cy="2125820"/>
            <a:chOff x="0" y="0"/>
            <a:chExt cx="1797661" cy="1913890"/>
          </a:xfrm>
          <a:solidFill>
            <a:schemeClr val="tx1"/>
          </a:solidFill>
        </p:grpSpPr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xmlns="" id="{6C77D2E1-51E2-4B23-887D-4E0AD21B9133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32" name="Group 6">
            <a:extLst>
              <a:ext uri="{FF2B5EF4-FFF2-40B4-BE49-F238E27FC236}">
                <a16:creationId xmlns:a16="http://schemas.microsoft.com/office/drawing/2014/main" xmlns="" id="{4F70BF58-0D08-4E97-9774-E702BC58BDFF}"/>
              </a:ext>
            </a:extLst>
          </p:cNvPr>
          <p:cNvGrpSpPr/>
          <p:nvPr/>
        </p:nvGrpSpPr>
        <p:grpSpPr>
          <a:xfrm>
            <a:off x="794768" y="3322481"/>
            <a:ext cx="3420860" cy="2125820"/>
            <a:chOff x="0" y="0"/>
            <a:chExt cx="1797661" cy="1913890"/>
          </a:xfrm>
        </p:grpSpPr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9D1D7259-45AA-465A-8323-226AB22ACB9D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" name="TextBox 2"/>
          <p:cNvSpPr txBox="1"/>
          <p:nvPr/>
        </p:nvSpPr>
        <p:spPr>
          <a:xfrm>
            <a:off x="2132227" y="1633921"/>
            <a:ext cx="5580728" cy="1057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75"/>
              </a:lnSpc>
            </a:pPr>
            <a:r>
              <a:rPr lang="ru-RU" sz="8800" b="1" spc="-75" dirty="0">
                <a:solidFill>
                  <a:srgbClr val="000000"/>
                </a:solidFill>
                <a:latin typeface="HK Grotesk Bold Bold"/>
              </a:rPr>
              <a:t>Разработка</a:t>
            </a:r>
            <a:endParaRPr lang="en-US" sz="8800" b="1" spc="-75" dirty="0">
              <a:solidFill>
                <a:srgbClr val="000000"/>
              </a:solidFill>
              <a:latin typeface="HK Grotesk Bold Bold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8826428" y="1847880"/>
            <a:ext cx="7632708" cy="721003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558651" y="1028700"/>
            <a:ext cx="1817517" cy="2635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5400000">
            <a:off x="16221022" y="8220022"/>
            <a:ext cx="1797883" cy="2786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1E3AC08-8A90-474E-A938-6F34CDB6F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8196"/>
          <a:stretch/>
        </p:blipFill>
        <p:spPr bwMode="auto">
          <a:xfrm>
            <a:off x="8801028" y="1847877"/>
            <a:ext cx="7658108" cy="72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1">
            <a:extLst>
              <a:ext uri="{FF2B5EF4-FFF2-40B4-BE49-F238E27FC236}">
                <a16:creationId xmlns:a16="http://schemas.microsoft.com/office/drawing/2014/main" xmlns="" id="{E4AC7751-8452-41CE-8E0F-45C7395B854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609600" y="1456463"/>
            <a:ext cx="1195806" cy="1195806"/>
          </a:xfrm>
          <a:prstGeom prst="rect">
            <a:avLst/>
          </a:prstGeom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xmlns="" id="{577E61CD-451D-4B49-89C1-6CEE8FCA269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5535043" y="1198991"/>
            <a:ext cx="1614254" cy="11784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026AD67-0D16-4554-834E-32CB22AEB232}"/>
              </a:ext>
            </a:extLst>
          </p:cNvPr>
          <p:cNvSpPr txBox="1"/>
          <p:nvPr/>
        </p:nvSpPr>
        <p:spPr>
          <a:xfrm>
            <a:off x="977900" y="3467100"/>
            <a:ext cx="323772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На данный момент существует программа рассчитывающая ключевые параметры системы теплоснабжения</a:t>
            </a:r>
            <a:endParaRPr lang="en-US" sz="2000" dirty="0">
              <a:solidFill>
                <a:schemeClr val="dk1"/>
              </a:solidFill>
              <a:latin typeface="Clear Sans Regular" panose="020B0604020202020204" charset="0"/>
              <a:ea typeface="Arial"/>
              <a:cs typeface="Clear Sans Regular" panose="020B060402020202020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xmlns="" id="{E9BB31C2-BCC8-46A3-BD7A-ABD3B269AD33}"/>
              </a:ext>
            </a:extLst>
          </p:cNvPr>
          <p:cNvGrpSpPr/>
          <p:nvPr/>
        </p:nvGrpSpPr>
        <p:grpSpPr>
          <a:xfrm>
            <a:off x="773429" y="5592920"/>
            <a:ext cx="3420860" cy="2125820"/>
            <a:chOff x="0" y="0"/>
            <a:chExt cx="1797661" cy="1913890"/>
          </a:xfrm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F63B5E0A-5B6F-45C4-AE2B-15F9A3ECE405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B65E713-B66F-46B8-85C5-1B475E6A0A5E}"/>
              </a:ext>
            </a:extLst>
          </p:cNvPr>
          <p:cNvSpPr txBox="1"/>
          <p:nvPr/>
        </p:nvSpPr>
        <p:spPr>
          <a:xfrm>
            <a:off x="794768" y="5930901"/>
            <a:ext cx="3465829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Кодирование расчетов и системы баз данных использует язык </a:t>
            </a:r>
            <a:r>
              <a:rPr lang="en-US" sz="2400" b="1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                 </a:t>
            </a:r>
            <a:r>
              <a:rPr lang="ru-RU" sz="2400" b="1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Python</a:t>
            </a:r>
            <a:endParaRPr lang="ru-RU" sz="2400" b="1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pSp>
        <p:nvGrpSpPr>
          <p:cNvPr id="39" name="Group 6">
            <a:extLst>
              <a:ext uri="{FF2B5EF4-FFF2-40B4-BE49-F238E27FC236}">
                <a16:creationId xmlns:a16="http://schemas.microsoft.com/office/drawing/2014/main" xmlns="" id="{D838B39C-BFE8-4959-BEDC-004D54EC327C}"/>
              </a:ext>
            </a:extLst>
          </p:cNvPr>
          <p:cNvGrpSpPr/>
          <p:nvPr/>
        </p:nvGrpSpPr>
        <p:grpSpPr>
          <a:xfrm>
            <a:off x="4326317" y="4463010"/>
            <a:ext cx="3420860" cy="2125820"/>
            <a:chOff x="0" y="0"/>
            <a:chExt cx="1797661" cy="1913890"/>
          </a:xfrm>
        </p:grpSpPr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xmlns="" id="{AD0F06BD-644C-42E7-BACC-64F22D05DBF3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EF346CA-DCB2-4BDC-A5D8-93039FE60F0E}"/>
              </a:ext>
            </a:extLst>
          </p:cNvPr>
          <p:cNvSpPr txBox="1"/>
          <p:nvPr/>
        </p:nvSpPr>
        <p:spPr>
          <a:xfrm>
            <a:off x="4509449" y="4607629"/>
            <a:ext cx="32377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В будущем для реализации проекта следует увеличить количество данных и подключить  </a:t>
            </a:r>
            <a:r>
              <a:rPr lang="ru-RU" b="1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Machine Learning</a:t>
            </a:r>
            <a:r>
              <a:rPr lang="ru-RU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 на методе индуктивного обучения</a:t>
            </a:r>
            <a:endParaRPr lang="en-US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pSp>
        <p:nvGrpSpPr>
          <p:cNvPr id="42" name="Group 6">
            <a:extLst>
              <a:ext uri="{FF2B5EF4-FFF2-40B4-BE49-F238E27FC236}">
                <a16:creationId xmlns:a16="http://schemas.microsoft.com/office/drawing/2014/main" xmlns="" id="{AB83120C-BA28-4D00-BB36-5CA62BD53B18}"/>
              </a:ext>
            </a:extLst>
          </p:cNvPr>
          <p:cNvGrpSpPr/>
          <p:nvPr/>
        </p:nvGrpSpPr>
        <p:grpSpPr>
          <a:xfrm>
            <a:off x="4326317" y="6731287"/>
            <a:ext cx="3420860" cy="2125820"/>
            <a:chOff x="0" y="0"/>
            <a:chExt cx="1797661" cy="1913890"/>
          </a:xfrm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xmlns="" id="{71A4A904-3DF6-4863-A47A-EFED8EC35FCD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xmlns="" id="{15E921EC-46E3-4D01-804C-653DFED87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983" b="6059"/>
          <a:stretch/>
        </p:blipFill>
        <p:spPr bwMode="auto">
          <a:xfrm>
            <a:off x="4922591" y="6819900"/>
            <a:ext cx="2228312" cy="18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xmlns="" id="{967D128C-4180-4EEC-8F45-8F37897B86D1}"/>
              </a:ext>
            </a:extLst>
          </p:cNvPr>
          <p:cNvCxnSpPr/>
          <p:nvPr/>
        </p:nvCxnSpPr>
        <p:spPr>
          <a:xfrm>
            <a:off x="723900" y="9486900"/>
            <a:ext cx="1684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0A4133F-0AE3-4A70-A041-AB324F1AEE65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8</a:t>
            </a:r>
            <a:endParaRPr lang="en-US" sz="3600" b="1" dirty="0">
              <a:latin typeface="HK Grotesk Bold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D65692D-1AD2-4734-B528-A256810EA908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Решение</a:t>
            </a:r>
            <a:endParaRPr lang="en-US" sz="3600" dirty="0">
              <a:latin typeface="HK Grotesk Bold"/>
            </a:endParaRPr>
          </a:p>
        </p:txBody>
      </p:sp>
      <p:pic>
        <p:nvPicPr>
          <p:cNvPr id="60" name="Picture 23">
            <a:extLst>
              <a:ext uri="{FF2B5EF4-FFF2-40B4-BE49-F238E27FC236}">
                <a16:creationId xmlns:a16="http://schemas.microsoft.com/office/drawing/2014/main" xmlns="" id="{671759D8-B21E-4113-ABFB-6D3DED3D6B9B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>
          <a:xfrm>
            <a:off x="1024940" y="9598192"/>
            <a:ext cx="670927" cy="646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257300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4317393" y="1257300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4" name="AutoShape 4"/>
          <p:cNvSpPr/>
          <p:nvPr/>
        </p:nvSpPr>
        <p:spPr>
          <a:xfrm>
            <a:off x="1028700" y="2683772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AutoShape 5"/>
          <p:cNvSpPr/>
          <p:nvPr/>
        </p:nvSpPr>
        <p:spPr>
          <a:xfrm>
            <a:off x="4317393" y="2683772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6" name="AutoShape 6"/>
          <p:cNvSpPr/>
          <p:nvPr/>
        </p:nvSpPr>
        <p:spPr>
          <a:xfrm>
            <a:off x="1028700" y="4110245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" name="AutoShape 7"/>
          <p:cNvSpPr/>
          <p:nvPr/>
        </p:nvSpPr>
        <p:spPr>
          <a:xfrm>
            <a:off x="4317393" y="4110245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8" name="AutoShape 8"/>
          <p:cNvSpPr/>
          <p:nvPr/>
        </p:nvSpPr>
        <p:spPr>
          <a:xfrm>
            <a:off x="1028700" y="5536717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" name="AutoShape 9"/>
          <p:cNvSpPr/>
          <p:nvPr/>
        </p:nvSpPr>
        <p:spPr>
          <a:xfrm>
            <a:off x="4317393" y="5536717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0" name="AutoShape 10"/>
          <p:cNvSpPr/>
          <p:nvPr/>
        </p:nvSpPr>
        <p:spPr>
          <a:xfrm>
            <a:off x="1028700" y="6963190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" name="AutoShape 11"/>
          <p:cNvSpPr/>
          <p:nvPr/>
        </p:nvSpPr>
        <p:spPr>
          <a:xfrm>
            <a:off x="4317393" y="6963190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2" name="AutoShape 12"/>
          <p:cNvSpPr/>
          <p:nvPr/>
        </p:nvSpPr>
        <p:spPr>
          <a:xfrm>
            <a:off x="1028700" y="8389662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" name="AutoShape 13"/>
          <p:cNvSpPr/>
          <p:nvPr/>
        </p:nvSpPr>
        <p:spPr>
          <a:xfrm>
            <a:off x="4317393" y="8389662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4" name="TextBox 14"/>
          <p:cNvSpPr txBox="1"/>
          <p:nvPr/>
        </p:nvSpPr>
        <p:spPr>
          <a:xfrm>
            <a:off x="1332034" y="1645146"/>
            <a:ext cx="2985359" cy="344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56"/>
              </a:lnSpc>
              <a:spcBef>
                <a:spcPct val="0"/>
              </a:spcBef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79,5 млн. человек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59176" y="1630835"/>
            <a:ext cx="12058341" cy="31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6"/>
              </a:lnSpc>
              <a:spcBef>
                <a:spcPct val="0"/>
              </a:spcBef>
            </a:pPr>
            <a:r>
              <a:rPr lang="ru-RU" sz="1800" dirty="0"/>
              <a:t>Потенциальный объем рынка 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9200" y="3009900"/>
            <a:ext cx="2895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622 050 человек</a:t>
            </a:r>
            <a:endParaRPr lang="en-US" sz="2800" dirty="0">
              <a:solidFill>
                <a:srgbClr val="FFFFFF"/>
              </a:solidFill>
              <a:latin typeface="HK Grotesk Bold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759176" y="3057308"/>
            <a:ext cx="12058341" cy="312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ru-RU" sz="1800" dirty="0"/>
              <a:t>Общий объем целевого рынка 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19200" y="4381500"/>
            <a:ext cx="2895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279 721 человек</a:t>
            </a:r>
            <a:endParaRPr lang="en-US" sz="2800" dirty="0">
              <a:solidFill>
                <a:srgbClr val="FFFFFF"/>
              </a:solidFill>
              <a:latin typeface="HK Grotesk Bol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759176" y="4483780"/>
            <a:ext cx="12058341" cy="249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u-RU" sz="1800" dirty="0"/>
              <a:t>Доступный объем рынка </a:t>
            </a:r>
            <a:endParaRPr lang="ru-RU" dirty="0"/>
          </a:p>
        </p:txBody>
      </p:sp>
      <p:sp>
        <p:nvSpPr>
          <p:cNvPr id="20" name="TextBox 20"/>
          <p:cNvSpPr txBox="1"/>
          <p:nvPr/>
        </p:nvSpPr>
        <p:spPr>
          <a:xfrm>
            <a:off x="1219200" y="5753100"/>
            <a:ext cx="29718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150 тыс. человек</a:t>
            </a:r>
            <a:endParaRPr lang="en-US" sz="2800" dirty="0">
              <a:solidFill>
                <a:srgbClr val="FFFFFF"/>
              </a:solidFill>
              <a:latin typeface="HK Grotesk Bold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759176" y="5910253"/>
            <a:ext cx="12058341" cy="312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ru-RU" sz="1800" dirty="0"/>
              <a:t>Реально достижимый объем рынка 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32034" y="7316218"/>
            <a:ext cx="3087566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56"/>
              </a:lnSpc>
              <a:spcBef>
                <a:spcPct val="0"/>
              </a:spcBef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158 млн. рублей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759176" y="7336725"/>
            <a:ext cx="12058341" cy="31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6"/>
              </a:lnSpc>
              <a:spcBef>
                <a:spcPct val="0"/>
              </a:spcBef>
            </a:pPr>
            <a:r>
              <a:rPr lang="ru-RU" sz="1800" dirty="0"/>
              <a:t>Реально достижимый объем рынка в г. Липецк ~</a:t>
            </a:r>
            <a:r>
              <a:rPr lang="en-US" sz="1800" u="none" dirty="0">
                <a:solidFill>
                  <a:srgbClr val="000000"/>
                </a:solidFill>
                <a:latin typeface="Clear Sans Regular"/>
              </a:rPr>
              <a:t>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32034" y="8742691"/>
            <a:ext cx="293516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87 млрд. рублей</a:t>
            </a:r>
            <a:endParaRPr lang="en-US" sz="2800" dirty="0">
              <a:solidFill>
                <a:srgbClr val="FFFFFF"/>
              </a:solidFill>
              <a:latin typeface="HK Grotesk Bold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759176" y="8763198"/>
            <a:ext cx="12058341" cy="312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ru-RU" sz="1800" dirty="0">
                <a:solidFill>
                  <a:srgbClr val="000000"/>
                </a:solidFill>
                <a:latin typeface="Clear Sans Regular"/>
              </a:rPr>
              <a:t>Фактические </a:t>
            </a:r>
            <a:r>
              <a:rPr lang="ru-RU" dirty="0">
                <a:solidFill>
                  <a:srgbClr val="000000"/>
                </a:solidFill>
                <a:latin typeface="Clear Sans Regular"/>
              </a:rPr>
              <a:t>е</a:t>
            </a:r>
            <a:r>
              <a:rPr lang="ru-RU" sz="1800" dirty="0">
                <a:solidFill>
                  <a:srgbClr val="000000"/>
                </a:solidFill>
                <a:latin typeface="Clear Sans Regular"/>
              </a:rPr>
              <a:t>жегодные инвестиции в отрасль теплоснабжения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7269176-7DEC-492C-842A-00EDF598C110}"/>
              </a:ext>
            </a:extLst>
          </p:cNvPr>
          <p:cNvSpPr txBox="1"/>
          <p:nvPr/>
        </p:nvSpPr>
        <p:spPr>
          <a:xfrm>
            <a:off x="4572000" y="518924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FFFF"/>
                </a:solidFill>
                <a:latin typeface="HK Grotesk Bold Bold"/>
              </a:rPr>
              <a:t>млн. рублей</a:t>
            </a:r>
            <a:endParaRPr lang="en-US" dirty="0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xmlns="" id="{3B117D8C-E7E0-4E3C-9BAA-F69D555C232A}"/>
              </a:ext>
            </a:extLst>
          </p:cNvPr>
          <p:cNvSpPr txBox="1"/>
          <p:nvPr/>
        </p:nvSpPr>
        <p:spPr>
          <a:xfrm>
            <a:off x="5257800" y="342900"/>
            <a:ext cx="8938982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75"/>
              </a:lnSpc>
            </a:pPr>
            <a:r>
              <a:rPr lang="ru-RU" sz="8800" b="1" spc="-75" dirty="0" smtClean="0">
                <a:solidFill>
                  <a:srgbClr val="000000"/>
                </a:solidFill>
                <a:latin typeface="HK Grotesk Bold Bold"/>
              </a:rPr>
              <a:t>ОБЪЕМ РЫНКА</a:t>
            </a:r>
            <a:endParaRPr lang="en-US" sz="8800" b="1" spc="-75" dirty="0">
              <a:solidFill>
                <a:srgbClr val="000000"/>
              </a:solidFill>
              <a:latin typeface="HK Grotesk Bold Bold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838DDA64-7A64-4D83-8A33-C1286D42641A}"/>
              </a:ext>
            </a:extLst>
          </p:cNvPr>
          <p:cNvCxnSpPr/>
          <p:nvPr/>
        </p:nvCxnSpPr>
        <p:spPr>
          <a:xfrm>
            <a:off x="723900" y="9486900"/>
            <a:ext cx="1684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7525CB2-FFEF-4536-BD37-56A4D8092CBA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9</a:t>
            </a:r>
            <a:endParaRPr lang="en-US" sz="3600" b="1" dirty="0">
              <a:latin typeface="HK Grotesk 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F08C73-A6D7-4037-999F-C9DDED20729C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Экономика</a:t>
            </a:r>
            <a:endParaRPr lang="en-US" sz="3600" dirty="0">
              <a:latin typeface="HK Grotesk Bold"/>
            </a:endParaRPr>
          </a:p>
        </p:txBody>
      </p:sp>
      <p:pic>
        <p:nvPicPr>
          <p:cNvPr id="38" name="Picture 16">
            <a:extLst>
              <a:ext uri="{FF2B5EF4-FFF2-40B4-BE49-F238E27FC236}">
                <a16:creationId xmlns:a16="http://schemas.microsoft.com/office/drawing/2014/main" xmlns="" id="{71E77FD1-71AD-4EA1-8726-E6CB045E5C8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70974" y="9605350"/>
            <a:ext cx="572555" cy="56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844</Words>
  <Application>Microsoft Office PowerPoint</Application>
  <PresentationFormat>Произвольный</PresentationFormat>
  <Paragraphs>181</Paragraphs>
  <Slides>16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HK Grotesk Bold Bold</vt:lpstr>
      <vt:lpstr>Times New Roman</vt:lpstr>
      <vt:lpstr>Clear Sans Regular</vt:lpstr>
      <vt:lpstr>HK Grotesk Bold</vt:lpstr>
      <vt:lpstr>Roboto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Canva 2</dc:title>
  <dc:creator>Maksim Annikov</dc:creator>
  <cp:lastModifiedBy>Пользователь Windows</cp:lastModifiedBy>
  <cp:revision>37</cp:revision>
  <dcterms:created xsi:type="dcterms:W3CDTF">2006-08-16T00:00:00Z</dcterms:created>
  <dcterms:modified xsi:type="dcterms:W3CDTF">2020-10-27T19:27:50Z</dcterms:modified>
  <dc:identifier>DAEKO09OiS0</dc:identifier>
</cp:coreProperties>
</file>