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9" r:id="rId12"/>
    <p:sldId id="270" r:id="rId13"/>
    <p:sldId id="271" r:id="rId14"/>
    <p:sldId id="272"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46" autoAdjust="0"/>
    <p:restoredTop sz="94660"/>
  </p:normalViewPr>
  <p:slideViewPr>
    <p:cSldViewPr snapToGrid="0">
      <p:cViewPr varScale="1">
        <p:scale>
          <a:sx n="70" d="100"/>
          <a:sy n="70" d="100"/>
        </p:scale>
        <p:origin x="9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C2CF-F112-4D64-AFF5-30EAB17E3FC6}" type="datetimeFigureOut">
              <a:rPr lang="en-IN" smtClean="0"/>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555A0-C87F-425A-9B02-0C9D11F77755}" type="slidenum">
              <a:rPr lang="en-IN" smtClean="0"/>
              <a:t>‹#›</a:t>
            </a:fld>
            <a:endParaRPr lang="en-IN"/>
          </a:p>
        </p:txBody>
      </p:sp>
    </p:spTree>
    <p:extLst>
      <p:ext uri="{BB962C8B-B14F-4D97-AF65-F5344CB8AC3E}">
        <p14:creationId xmlns:p14="http://schemas.microsoft.com/office/powerpoint/2010/main" val="47574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B730-8926-41B0-2003-3B811BE47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D1B00-E317-72BD-6369-DA3C6F90C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4B3F7E-B67A-C2CC-5995-CC385BA95BDF}"/>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9E8971B4-8C71-905F-F5DE-BA295ACE8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96480-B160-AFD7-471F-F7194F5350CC}"/>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125326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F66E-3B1D-7CB2-61FA-221F22145D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98E32-3A14-A492-24BB-F1AD3112F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17C56-9021-B089-C321-F87252F8895E}"/>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178145BA-F1DA-E74C-7D00-280116D95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5812D-C480-5967-1D91-F2B4D940DA9B}"/>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370890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34044-1EB6-6C6B-5B5D-4AEF990610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AA9A0-2E28-FC19-9653-AC9FDD26E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90243-0CEE-A1D6-AF7C-C5C375A651DC}"/>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0D5D7CF7-60CD-B215-753C-2034800A6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2BE85-FBA1-78C3-DCB1-5F4E5F79DA94}"/>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231633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E928-C17C-439A-6F0C-38403EC6C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A2BF6-A876-FAF8-A63C-32AE43AA7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75C88-1449-DBD7-2B0E-735E18F3C588}"/>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D505D694-15ED-D131-1CE7-2CB1F286E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7B7FB-53B4-3B54-2220-728C8BE14E99}"/>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172827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80A1-709F-AD46-15D6-290542601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31732A-E64F-048E-ADD3-C01545957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A78FF-D963-F7D4-1D53-FCBA08D01657}"/>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2498DFEC-065F-A85A-4F45-F7197B242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09AE1-07DC-E344-E93F-3F6494A5F2A0}"/>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379441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B224-B643-BF2E-E117-770FBD4693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43646-0497-9D61-46F9-A149699B4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F94F8C-95CB-3B00-416E-96D0DB833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8AF97C-65DE-F0D3-028B-D57742604319}"/>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6" name="Footer Placeholder 5">
            <a:extLst>
              <a:ext uri="{FF2B5EF4-FFF2-40B4-BE49-F238E27FC236}">
                <a16:creationId xmlns:a16="http://schemas.microsoft.com/office/drawing/2014/main" id="{9211B6F4-14CE-4B17-C3A9-0F5BE10D3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B723D-3500-DE0A-81C2-F5D818DAA2C3}"/>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165171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D562-FB2C-64CB-9AE9-71DB919A95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9ED9F-D936-676E-0083-08B31E82C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25396-85A2-9D7C-13EB-95152BE8A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E42754-3E2A-B756-82B5-02CDECC92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2E3E6-E8A5-9C93-21DE-8098757D2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700753-071E-8F6E-4717-B30AD39D3C31}"/>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8" name="Footer Placeholder 7">
            <a:extLst>
              <a:ext uri="{FF2B5EF4-FFF2-40B4-BE49-F238E27FC236}">
                <a16:creationId xmlns:a16="http://schemas.microsoft.com/office/drawing/2014/main" id="{2709DDCE-925A-9AF8-20F4-F411F80A1E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F1AC2D-219E-FF5B-EA65-BB6AF96E47FA}"/>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40665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9649-CA90-51E3-351F-367512B723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305B9F-0573-0270-5FC3-68669A0438E4}"/>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4" name="Footer Placeholder 3">
            <a:extLst>
              <a:ext uri="{FF2B5EF4-FFF2-40B4-BE49-F238E27FC236}">
                <a16:creationId xmlns:a16="http://schemas.microsoft.com/office/drawing/2014/main" id="{BF61AACC-ACAE-7677-D10F-87AAF1B449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AFC2D1-00BD-4F31-2E87-5E3819A11ECC}"/>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367351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5C6AC-6485-B583-61D0-58989B241D5B}"/>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3" name="Footer Placeholder 2">
            <a:extLst>
              <a:ext uri="{FF2B5EF4-FFF2-40B4-BE49-F238E27FC236}">
                <a16:creationId xmlns:a16="http://schemas.microsoft.com/office/drawing/2014/main" id="{6D2EB48D-6B89-33C6-4DBB-9E040FBB86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096B43-1DB5-EE97-D0C4-E65B844D8F39}"/>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378823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5F26-1EFF-2753-3929-28DD4BF8A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EB0494-DF10-0E57-9D16-F094999EF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540E5E-F830-663F-5E44-39D4C40ED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E8777-537C-9EEA-5FD4-4C61D28DE99A}"/>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6" name="Footer Placeholder 5">
            <a:extLst>
              <a:ext uri="{FF2B5EF4-FFF2-40B4-BE49-F238E27FC236}">
                <a16:creationId xmlns:a16="http://schemas.microsoft.com/office/drawing/2014/main" id="{FDFC575B-289A-4425-757B-B68330209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FC7BC-AF76-2188-4248-3D84204BE963}"/>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20438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4A45-0F7C-DE5C-C2DB-61354E677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654D62-3333-23F5-376C-A560C74CDD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F24362-DA23-A36F-0D9A-885208D4C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7AA7D-85C7-ED33-2AAF-BD8655B46E9D}"/>
              </a:ext>
            </a:extLst>
          </p:cNvPr>
          <p:cNvSpPr>
            <a:spLocks noGrp="1"/>
          </p:cNvSpPr>
          <p:nvPr>
            <p:ph type="dt" sz="half" idx="10"/>
          </p:nvPr>
        </p:nvSpPr>
        <p:spPr/>
        <p:txBody>
          <a:bodyPr/>
          <a:lstStyle/>
          <a:p>
            <a:fld id="{50F56ACA-F678-4EDC-A66C-EF63CC4ADCAB}" type="datetimeFigureOut">
              <a:rPr lang="en-IN" smtClean="0"/>
              <a:t>09-11-2023</a:t>
            </a:fld>
            <a:endParaRPr lang="en-IN"/>
          </a:p>
        </p:txBody>
      </p:sp>
      <p:sp>
        <p:nvSpPr>
          <p:cNvPr id="6" name="Footer Placeholder 5">
            <a:extLst>
              <a:ext uri="{FF2B5EF4-FFF2-40B4-BE49-F238E27FC236}">
                <a16:creationId xmlns:a16="http://schemas.microsoft.com/office/drawing/2014/main" id="{564B4230-50B6-13C4-AD04-50ECE178B8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A3F21C-1588-D511-92D9-42EB68CADF41}"/>
              </a:ext>
            </a:extLst>
          </p:cNvPr>
          <p:cNvSpPr>
            <a:spLocks noGrp="1"/>
          </p:cNvSpPr>
          <p:nvPr>
            <p:ph type="sldNum" sz="quarter" idx="12"/>
          </p:nvPr>
        </p:nvSpPr>
        <p:spPr/>
        <p:txBody>
          <a:bodyPr/>
          <a:lstStyle/>
          <a:p>
            <a:fld id="{3078AADD-1245-4232-94B7-4692C550C4BD}" type="slidenum">
              <a:rPr lang="en-IN" smtClean="0"/>
              <a:t>‹#›</a:t>
            </a:fld>
            <a:endParaRPr lang="en-IN"/>
          </a:p>
        </p:txBody>
      </p:sp>
    </p:spTree>
    <p:extLst>
      <p:ext uri="{BB962C8B-B14F-4D97-AF65-F5344CB8AC3E}">
        <p14:creationId xmlns:p14="http://schemas.microsoft.com/office/powerpoint/2010/main" val="113158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EEABD-9E21-B9EF-0865-BD72AD81C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E187D6-1981-40CA-B327-1F3AC0B4E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13AC2-FAD7-43C9-8007-E5433EEDE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56ACA-F678-4EDC-A66C-EF63CC4ADCAB}" type="datetimeFigureOut">
              <a:rPr lang="en-IN" smtClean="0"/>
              <a:t>09-11-2023</a:t>
            </a:fld>
            <a:endParaRPr lang="en-IN"/>
          </a:p>
        </p:txBody>
      </p:sp>
      <p:sp>
        <p:nvSpPr>
          <p:cNvPr id="5" name="Footer Placeholder 4">
            <a:extLst>
              <a:ext uri="{FF2B5EF4-FFF2-40B4-BE49-F238E27FC236}">
                <a16:creationId xmlns:a16="http://schemas.microsoft.com/office/drawing/2014/main" id="{3DCFCF19-30FB-A7BA-A330-F7AB44783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EE1FAE-F58F-FC0F-796B-AD7184FC2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8AADD-1245-4232-94B7-4692C550C4BD}" type="slidenum">
              <a:rPr lang="en-IN" smtClean="0"/>
              <a:t>‹#›</a:t>
            </a:fld>
            <a:endParaRPr lang="en-IN"/>
          </a:p>
        </p:txBody>
      </p:sp>
    </p:spTree>
    <p:extLst>
      <p:ext uri="{BB962C8B-B14F-4D97-AF65-F5344CB8AC3E}">
        <p14:creationId xmlns:p14="http://schemas.microsoft.com/office/powerpoint/2010/main" val="228452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avif"/><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2858C-3DDA-E42C-FF97-A01DE4652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 y="0"/>
            <a:ext cx="12223249" cy="6858000"/>
          </a:xfrm>
          <a:prstGeom prst="rect">
            <a:avLst/>
          </a:prstGeom>
        </p:spPr>
      </p:pic>
      <p:sp>
        <p:nvSpPr>
          <p:cNvPr id="6" name="Rectangle 5">
            <a:extLst>
              <a:ext uri="{FF2B5EF4-FFF2-40B4-BE49-F238E27FC236}">
                <a16:creationId xmlns:a16="http://schemas.microsoft.com/office/drawing/2014/main" id="{41390379-934D-C3B2-9A1C-84399F552567}"/>
              </a:ext>
            </a:extLst>
          </p:cNvPr>
          <p:cNvSpPr/>
          <p:nvPr/>
        </p:nvSpPr>
        <p:spPr>
          <a:xfrm>
            <a:off x="649224" y="630936"/>
            <a:ext cx="10963656" cy="5596128"/>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F09AE09-F27C-105B-C8B8-763997CAC6DF}"/>
              </a:ext>
            </a:extLst>
          </p:cNvPr>
          <p:cNvSpPr txBox="1"/>
          <p:nvPr/>
        </p:nvSpPr>
        <p:spPr>
          <a:xfrm>
            <a:off x="960120" y="896112"/>
            <a:ext cx="10259568" cy="3672800"/>
          </a:xfrm>
          <a:prstGeom prst="rect">
            <a:avLst/>
          </a:prstGeom>
          <a:noFill/>
        </p:spPr>
        <p:txBody>
          <a:bodyPr wrap="square" rtlCol="0">
            <a:spAutoFit/>
          </a:bodyPr>
          <a:lstStyle/>
          <a:p>
            <a:pPr marL="789940" marR="791845" algn="ctr">
              <a:spcBef>
                <a:spcPts val="400"/>
              </a:spcBef>
              <a:spcAft>
                <a:spcPts val="0"/>
              </a:spcAft>
            </a:pPr>
            <a:r>
              <a:rPr lang="en-US" sz="2400" b="1" u="sng"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rPr>
              <a:t>WEB HOSTING USING AWS EC2 INSTANCE</a:t>
            </a:r>
            <a:endParaRPr lang="en-IN" sz="2400" u="sng"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endParaRPr>
          </a:p>
          <a:p>
            <a:pPr marL="789940" marR="788670" algn="ctr">
              <a:spcBef>
                <a:spcPts val="415"/>
              </a:spcBef>
              <a:spcAft>
                <a:spcPts val="0"/>
              </a:spcAft>
            </a:pPr>
            <a:r>
              <a:rPr lang="en-US" sz="2400" b="1" u="sng"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rPr>
              <a:t>(A CLOUD BASED WEB HOSTING SYSTEM)</a:t>
            </a:r>
          </a:p>
          <a:p>
            <a:pPr marL="789940" marR="788670" algn="ctr">
              <a:spcBef>
                <a:spcPts val="415"/>
              </a:spcBef>
              <a:spcAft>
                <a:spcPts val="0"/>
              </a:spcAft>
            </a:pPr>
            <a:endParaRPr lang="en-US" sz="2000" b="1" dirty="0">
              <a:solidFill>
                <a:schemeClr val="bg1"/>
              </a:solidFill>
              <a:latin typeface="Arial Black" panose="020B0A04020102020204" pitchFamily="34" charset="0"/>
              <a:ea typeface="Arial Black" panose="020B0A04020102020204" pitchFamily="34" charset="0"/>
              <a:cs typeface="Arial Black" panose="020B0A04020102020204" pitchFamily="34" charset="0"/>
            </a:endParaRPr>
          </a:p>
          <a:p>
            <a:pPr marL="789940" marR="788670" algn="ctr">
              <a:spcBef>
                <a:spcPts val="415"/>
              </a:spcBef>
              <a:spcAft>
                <a:spcPts val="0"/>
              </a:spcAft>
            </a:pPr>
            <a:r>
              <a:rPr lang="en-US" sz="2000" b="1"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rPr>
              <a:t>Presented by</a:t>
            </a:r>
          </a:p>
          <a:p>
            <a:pPr marL="789940" marR="788670" algn="ctr">
              <a:spcBef>
                <a:spcPts val="415"/>
              </a:spcBef>
              <a:spcAft>
                <a:spcPts val="0"/>
              </a:spcAft>
            </a:pPr>
            <a:endParaRPr lang="en-US" sz="1400" b="1"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endParaRPr>
          </a:p>
          <a:p>
            <a:pPr marL="789940" marR="788670" algn="ctr">
              <a:spcBef>
                <a:spcPts val="415"/>
              </a:spcBef>
              <a:spcAft>
                <a:spcPts val="0"/>
              </a:spcAft>
            </a:pPr>
            <a:r>
              <a:rPr lang="en-US" sz="2800" b="1" i="1" dirty="0">
                <a:solidFill>
                  <a:schemeClr val="bg1"/>
                </a:solidFill>
                <a:latin typeface="Arial Black" panose="020B0A04020102020204" pitchFamily="34" charset="0"/>
                <a:ea typeface="Arial Black" panose="020B0A04020102020204" pitchFamily="34" charset="0"/>
                <a:cs typeface="Arial Black" panose="020B0A04020102020204" pitchFamily="34" charset="0"/>
              </a:rPr>
              <a:t>Group 3</a:t>
            </a:r>
          </a:p>
          <a:p>
            <a:pPr marL="789940" marR="788670" algn="ctr">
              <a:spcBef>
                <a:spcPts val="415"/>
              </a:spcBef>
              <a:spcAft>
                <a:spcPts val="0"/>
              </a:spcAft>
            </a:pPr>
            <a:endParaRPr lang="en-US" sz="1400" b="1" i="1" dirty="0">
              <a:solidFill>
                <a:schemeClr val="bg1"/>
              </a:solidFill>
              <a:latin typeface="Arial Black" panose="020B0A04020102020204" pitchFamily="34" charset="0"/>
              <a:ea typeface="Arial Black" panose="020B0A04020102020204" pitchFamily="34" charset="0"/>
              <a:cs typeface="Arial Black" panose="020B0A04020102020204" pitchFamily="34" charset="0"/>
            </a:endParaRPr>
          </a:p>
          <a:p>
            <a:pPr marL="789940" marR="788670" algn="ctr">
              <a:spcBef>
                <a:spcPts val="415"/>
              </a:spcBef>
              <a:spcAft>
                <a:spcPts val="0"/>
              </a:spcAft>
            </a:pPr>
            <a:r>
              <a:rPr lang="en-US" sz="2000" b="1"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rPr>
              <a:t>Under guidance of </a:t>
            </a:r>
          </a:p>
          <a:p>
            <a:pPr marL="789940" marR="788670" algn="ctr">
              <a:spcBef>
                <a:spcPts val="415"/>
              </a:spcBef>
              <a:spcAft>
                <a:spcPts val="0"/>
              </a:spcAft>
            </a:pPr>
            <a:endParaRPr lang="en-IN" sz="2400" dirty="0">
              <a:solidFill>
                <a:schemeClr val="bg1"/>
              </a:solidFill>
              <a:effectLst/>
              <a:latin typeface="Arial Black" panose="020B0A04020102020204" pitchFamily="34" charset="0"/>
              <a:ea typeface="Arial Black" panose="020B0A04020102020204" pitchFamily="34" charset="0"/>
              <a:cs typeface="Arial Black" panose="020B0A04020102020204" pitchFamily="34" charset="0"/>
            </a:endParaRPr>
          </a:p>
          <a:p>
            <a:endParaRPr lang="en-IN" dirty="0"/>
          </a:p>
        </p:txBody>
      </p:sp>
      <p:pic>
        <p:nvPicPr>
          <p:cNvPr id="8" name="Picture 7">
            <a:extLst>
              <a:ext uri="{FF2B5EF4-FFF2-40B4-BE49-F238E27FC236}">
                <a16:creationId xmlns:a16="http://schemas.microsoft.com/office/drawing/2014/main" id="{1CFA1787-07B9-354F-4784-125F4B480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472" y="4258316"/>
            <a:ext cx="4058359" cy="2085975"/>
          </a:xfrm>
          <a:prstGeom prst="rect">
            <a:avLst/>
          </a:prstGeom>
        </p:spPr>
      </p:pic>
      <p:pic>
        <p:nvPicPr>
          <p:cNvPr id="10" name="Picture 9">
            <a:extLst>
              <a:ext uri="{FF2B5EF4-FFF2-40B4-BE49-F238E27FC236}">
                <a16:creationId xmlns:a16="http://schemas.microsoft.com/office/drawing/2014/main" id="{55B51916-895A-AC88-FC95-6C1708D00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485" y="4258316"/>
            <a:ext cx="2190750" cy="2085975"/>
          </a:xfrm>
          <a:prstGeom prst="rect">
            <a:avLst/>
          </a:prstGeom>
        </p:spPr>
      </p:pic>
    </p:spTree>
    <p:extLst>
      <p:ext uri="{BB962C8B-B14F-4D97-AF65-F5344CB8AC3E}">
        <p14:creationId xmlns:p14="http://schemas.microsoft.com/office/powerpoint/2010/main" val="379678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717A4-8E60-9AD8-846E-010E92ADB3D7}"/>
              </a:ext>
            </a:extLst>
          </p:cNvPr>
          <p:cNvSpPr txBox="1"/>
          <p:nvPr/>
        </p:nvSpPr>
        <p:spPr>
          <a:xfrm>
            <a:off x="3419061" y="341906"/>
            <a:ext cx="5406887" cy="461665"/>
          </a:xfrm>
          <a:prstGeom prst="rect">
            <a:avLst/>
          </a:prstGeom>
          <a:noFill/>
        </p:spPr>
        <p:txBody>
          <a:bodyPr wrap="square" rtlCol="0">
            <a:spAutoFit/>
          </a:bodyPr>
          <a:lstStyle/>
          <a:p>
            <a:r>
              <a:rPr lang="en-US" sz="2400" dirty="0">
                <a:latin typeface="Arial Black" panose="020B0A04020102020204" pitchFamily="34" charset="0"/>
              </a:rPr>
              <a:t>USED TECHNOLOGIES</a:t>
            </a:r>
            <a:endParaRPr lang="en-IN" sz="2400" dirty="0">
              <a:latin typeface="Arial Black" panose="020B0A04020102020204" pitchFamily="34" charset="0"/>
            </a:endParaRPr>
          </a:p>
        </p:txBody>
      </p:sp>
      <p:pic>
        <p:nvPicPr>
          <p:cNvPr id="6" name="Picture 5">
            <a:extLst>
              <a:ext uri="{FF2B5EF4-FFF2-40B4-BE49-F238E27FC236}">
                <a16:creationId xmlns:a16="http://schemas.microsoft.com/office/drawing/2014/main" id="{A4486454-D32F-FC6D-FC97-2299CAA6B2A6}"/>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4536"/>
          <a:stretch/>
        </p:blipFill>
        <p:spPr>
          <a:xfrm>
            <a:off x="5905407" y="2552982"/>
            <a:ext cx="2839427" cy="2295694"/>
          </a:xfrm>
          <a:prstGeom prst="rect">
            <a:avLst/>
          </a:prstGeom>
        </p:spPr>
      </p:pic>
      <p:pic>
        <p:nvPicPr>
          <p:cNvPr id="8" name="Picture 7">
            <a:extLst>
              <a:ext uri="{FF2B5EF4-FFF2-40B4-BE49-F238E27FC236}">
                <a16:creationId xmlns:a16="http://schemas.microsoft.com/office/drawing/2014/main" id="{1348746A-5673-024D-D43C-545C1EC65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685" y="3132242"/>
            <a:ext cx="2956722" cy="1449931"/>
          </a:xfrm>
          <a:prstGeom prst="rect">
            <a:avLst/>
          </a:prstGeom>
        </p:spPr>
      </p:pic>
      <p:pic>
        <p:nvPicPr>
          <p:cNvPr id="10" name="Picture 9">
            <a:extLst>
              <a:ext uri="{FF2B5EF4-FFF2-40B4-BE49-F238E27FC236}">
                <a16:creationId xmlns:a16="http://schemas.microsoft.com/office/drawing/2014/main" id="{0F4C1B69-9941-3830-0178-1649FBA94471}"/>
              </a:ext>
            </a:extLst>
          </p:cNvPr>
          <p:cNvPicPr>
            <a:picLocks noChangeAspect="1"/>
          </p:cNvPicPr>
          <p:nvPr/>
        </p:nvPicPr>
        <p:blipFill rotWithShape="1">
          <a:blip r:embed="rId4">
            <a:extLst>
              <a:ext uri="{28A0092B-C50C-407E-A947-70E740481C1C}">
                <a14:useLocalDpi xmlns:a14="http://schemas.microsoft.com/office/drawing/2010/main" val="0"/>
              </a:ext>
            </a:extLst>
          </a:blip>
          <a:srcRect r="29611"/>
          <a:stretch/>
        </p:blipFill>
        <p:spPr>
          <a:xfrm>
            <a:off x="35923" y="2384458"/>
            <a:ext cx="2705100" cy="2448073"/>
          </a:xfrm>
          <a:prstGeom prst="rect">
            <a:avLst/>
          </a:prstGeom>
        </p:spPr>
      </p:pic>
      <p:pic>
        <p:nvPicPr>
          <p:cNvPr id="12" name="Picture 11">
            <a:extLst>
              <a:ext uri="{FF2B5EF4-FFF2-40B4-BE49-F238E27FC236}">
                <a16:creationId xmlns:a16="http://schemas.microsoft.com/office/drawing/2014/main" id="{A36123CB-76B7-7B72-F6CE-CFE022F5CF0E}"/>
              </a:ext>
            </a:extLst>
          </p:cNvPr>
          <p:cNvPicPr>
            <a:picLocks noChangeAspect="1"/>
          </p:cNvPicPr>
          <p:nvPr/>
        </p:nvPicPr>
        <p:blipFill rotWithShape="1">
          <a:blip r:embed="rId5">
            <a:extLst>
              <a:ext uri="{28A0092B-C50C-407E-A947-70E740481C1C}">
                <a14:useLocalDpi xmlns:a14="http://schemas.microsoft.com/office/drawing/2010/main" val="0"/>
              </a:ext>
            </a:extLst>
          </a:blip>
          <a:srcRect l="24994" r="22536"/>
          <a:stretch/>
        </p:blipFill>
        <p:spPr>
          <a:xfrm>
            <a:off x="8689173" y="2275826"/>
            <a:ext cx="1941719" cy="2306347"/>
          </a:xfrm>
          <a:prstGeom prst="rect">
            <a:avLst/>
          </a:prstGeom>
        </p:spPr>
      </p:pic>
    </p:spTree>
    <p:extLst>
      <p:ext uri="{BB962C8B-B14F-4D97-AF65-F5344CB8AC3E}">
        <p14:creationId xmlns:p14="http://schemas.microsoft.com/office/powerpoint/2010/main" val="240176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2D21FB-26BB-B090-8428-AD84E66ED04B}"/>
              </a:ext>
            </a:extLst>
          </p:cNvPr>
          <p:cNvPicPr>
            <a:picLocks noChangeAspect="1"/>
          </p:cNvPicPr>
          <p:nvPr/>
        </p:nvPicPr>
        <p:blipFill rotWithShape="1">
          <a:blip r:embed="rId2">
            <a:extLst>
              <a:ext uri="{28A0092B-C50C-407E-A947-70E740481C1C}">
                <a14:useLocalDpi xmlns:a14="http://schemas.microsoft.com/office/drawing/2010/main" val="0"/>
              </a:ext>
            </a:extLst>
          </a:blip>
          <a:srcRect r="29611"/>
          <a:stretch/>
        </p:blipFill>
        <p:spPr>
          <a:xfrm>
            <a:off x="0" y="1891477"/>
            <a:ext cx="2705100" cy="2448073"/>
          </a:xfrm>
          <a:prstGeom prst="rect">
            <a:avLst/>
          </a:prstGeom>
        </p:spPr>
      </p:pic>
      <p:sp>
        <p:nvSpPr>
          <p:cNvPr id="5" name="TextBox 4">
            <a:extLst>
              <a:ext uri="{FF2B5EF4-FFF2-40B4-BE49-F238E27FC236}">
                <a16:creationId xmlns:a16="http://schemas.microsoft.com/office/drawing/2014/main" id="{A73908CA-9DD7-1C5C-C7A9-096A3EEB43AC}"/>
              </a:ext>
            </a:extLst>
          </p:cNvPr>
          <p:cNvSpPr txBox="1"/>
          <p:nvPr/>
        </p:nvSpPr>
        <p:spPr>
          <a:xfrm>
            <a:off x="3538331" y="731519"/>
            <a:ext cx="7728667" cy="5632311"/>
          </a:xfrm>
          <a:prstGeom prst="rect">
            <a:avLst/>
          </a:prstGeom>
          <a:noFill/>
        </p:spPr>
        <p:txBody>
          <a:bodyPr wrap="square" rtlCol="0">
            <a:spAutoFit/>
          </a:bodyPr>
          <a:lstStyle/>
          <a:p>
            <a:pPr algn="l"/>
            <a:r>
              <a:rPr lang="en-US" b="0" i="0" dirty="0">
                <a:effectLst/>
                <a:latin typeface="Söhne"/>
              </a:rPr>
              <a:t>Amazon Elastic Compute Cloud (EC2) is a foundational service within Amazon Web Services (AWS), offering scalable and flexible virtual machine instances. In a nutshell, here’s details about AWS EC2 -</a:t>
            </a:r>
          </a:p>
          <a:p>
            <a:pPr algn="l">
              <a:buFont typeface="+mj-lt"/>
              <a:buAutoNum type="arabicPeriod"/>
            </a:pPr>
            <a:r>
              <a:rPr lang="en-US" b="1" i="0" dirty="0">
                <a:effectLst/>
                <a:latin typeface="Söhne"/>
              </a:rPr>
              <a:t>Scalable Virtual Machines:</a:t>
            </a:r>
            <a:r>
              <a:rPr lang="en-US" b="0" i="0" dirty="0">
                <a:effectLst/>
                <a:latin typeface="Söhne"/>
              </a:rPr>
              <a:t> AWS EC2 allows users to launch and manage virtual servers (EC2 instances) in the cloud. These instances can be rapidly scaled up or down to accommodate varying workloads, providing cost efficiency and flexibility.</a:t>
            </a:r>
          </a:p>
          <a:p>
            <a:pPr algn="l">
              <a:buFont typeface="+mj-lt"/>
              <a:buAutoNum type="arabicPeriod"/>
            </a:pPr>
            <a:r>
              <a:rPr lang="en-US" b="1" i="0" dirty="0">
                <a:effectLst/>
                <a:latin typeface="Söhne"/>
              </a:rPr>
              <a:t>Diverse Instance Types:</a:t>
            </a:r>
            <a:r>
              <a:rPr lang="en-US" b="0" i="0" dirty="0">
                <a:effectLst/>
                <a:latin typeface="Söhne"/>
              </a:rPr>
              <a:t> EC2 offers a wide range of instance types optimized for different use cases, including compute-optimized, memory-optimized, and GPU-powered instances, enabling users to choose the best fit for their specific workloads.</a:t>
            </a:r>
          </a:p>
          <a:p>
            <a:pPr algn="l">
              <a:buFont typeface="+mj-lt"/>
              <a:buAutoNum type="arabicPeriod"/>
            </a:pPr>
            <a:r>
              <a:rPr lang="en-US" b="1" i="0" dirty="0">
                <a:effectLst/>
                <a:latin typeface="Söhne"/>
              </a:rPr>
              <a:t>Customizable Configuration:</a:t>
            </a:r>
            <a:r>
              <a:rPr lang="en-US" b="0" i="0" dirty="0">
                <a:effectLst/>
                <a:latin typeface="Söhne"/>
              </a:rPr>
              <a:t> Users can customize instances by selecting the operating system, instance type, storage, and network configurations. This flexibility allows for tailoring resources to meet application requirements.</a:t>
            </a:r>
          </a:p>
          <a:p>
            <a:pPr algn="l">
              <a:buFont typeface="+mj-lt"/>
              <a:buAutoNum type="arabicPeriod"/>
            </a:pPr>
            <a:r>
              <a:rPr lang="en-US" b="1" i="0" dirty="0">
                <a:effectLst/>
                <a:latin typeface="Söhne"/>
              </a:rPr>
              <a:t>Security and Management:</a:t>
            </a:r>
            <a:r>
              <a:rPr lang="en-US" b="0" i="0" dirty="0">
                <a:effectLst/>
                <a:latin typeface="Söhne"/>
              </a:rPr>
              <a:t> EC2 instances come with various security features, including Virtual Private Cloud (VPC) for network isolation, security groups, and key pair authentication. These features make EC2 a fundamental service for hosting applications, websites, and a variety of workloads in a scalable and customizable manner within the AWS cloud environment.</a:t>
            </a:r>
          </a:p>
          <a:p>
            <a:endParaRPr lang="en-IN" dirty="0"/>
          </a:p>
        </p:txBody>
      </p:sp>
    </p:spTree>
    <p:extLst>
      <p:ext uri="{BB962C8B-B14F-4D97-AF65-F5344CB8AC3E}">
        <p14:creationId xmlns:p14="http://schemas.microsoft.com/office/powerpoint/2010/main" val="282912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B1BC35-FDA2-7309-F12F-4870393BD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61" y="2193988"/>
            <a:ext cx="3454839" cy="1694200"/>
          </a:xfrm>
          <a:prstGeom prst="rect">
            <a:avLst/>
          </a:prstGeom>
        </p:spPr>
      </p:pic>
      <p:sp>
        <p:nvSpPr>
          <p:cNvPr id="5" name="TextBox 4">
            <a:extLst>
              <a:ext uri="{FF2B5EF4-FFF2-40B4-BE49-F238E27FC236}">
                <a16:creationId xmlns:a16="http://schemas.microsoft.com/office/drawing/2014/main" id="{8941D2D1-416B-5B79-7ABC-BDA54F3E46CA}"/>
              </a:ext>
            </a:extLst>
          </p:cNvPr>
          <p:cNvSpPr txBox="1"/>
          <p:nvPr/>
        </p:nvSpPr>
        <p:spPr>
          <a:xfrm>
            <a:off x="4023360" y="357809"/>
            <a:ext cx="7935402" cy="6186309"/>
          </a:xfrm>
          <a:prstGeom prst="rect">
            <a:avLst/>
          </a:prstGeom>
          <a:noFill/>
        </p:spPr>
        <p:txBody>
          <a:bodyPr wrap="square" rtlCol="0">
            <a:spAutoFit/>
          </a:bodyPr>
          <a:lstStyle/>
          <a:p>
            <a:r>
              <a:rPr lang="en-US" dirty="0"/>
              <a:t>Amazon Elastic IP (EIP) is a service provided by AWS that allows users to allocate a static, public-facing IP address for their resources within the cloud. In summary, here are key points about AWS Elastic IP for four marks:</a:t>
            </a:r>
          </a:p>
          <a:p>
            <a:endParaRPr lang="en-US" dirty="0"/>
          </a:p>
          <a:p>
            <a:r>
              <a:rPr lang="en-US" dirty="0"/>
              <a:t>1. </a:t>
            </a:r>
            <a:r>
              <a:rPr lang="en-US" b="1" dirty="0"/>
              <a:t>Static Public IP: </a:t>
            </a:r>
            <a:r>
              <a:rPr lang="en-US" dirty="0"/>
              <a:t>AWS Elastic IP provides a fixed, public IP address that can be associated with AWS instances. It remains constant, even when instances are stopped or terminated, making it ideal for scenarios where IP address stability is crucial.</a:t>
            </a:r>
          </a:p>
          <a:p>
            <a:endParaRPr lang="en-US" dirty="0"/>
          </a:p>
          <a:p>
            <a:r>
              <a:rPr lang="en-US" dirty="0"/>
              <a:t>2. </a:t>
            </a:r>
            <a:r>
              <a:rPr lang="en-US" b="1" dirty="0"/>
              <a:t>Use Cases: </a:t>
            </a:r>
            <a:r>
              <a:rPr lang="en-US" dirty="0"/>
              <a:t>Elastic IPs are commonly used for hosting websites, applications, and services that require a consistent public IP address. They are valuable for enabling external access to resources like EC2 instances or load balancers.</a:t>
            </a:r>
          </a:p>
          <a:p>
            <a:endParaRPr lang="en-US" dirty="0"/>
          </a:p>
          <a:p>
            <a:r>
              <a:rPr lang="en-US" dirty="0"/>
              <a:t>3. </a:t>
            </a:r>
            <a:r>
              <a:rPr lang="en-US" b="1" dirty="0"/>
              <a:t>Portability: </a:t>
            </a:r>
            <a:r>
              <a:rPr lang="en-US" dirty="0"/>
              <a:t>Elastic IPs can be easily associated and disassociated from different AWS resources, offering portability and flexibility in managing public-facing services across instances and availability zones.</a:t>
            </a:r>
          </a:p>
          <a:p>
            <a:endParaRPr lang="en-US" dirty="0"/>
          </a:p>
          <a:p>
            <a:r>
              <a:rPr lang="en-US" dirty="0"/>
              <a:t>4. </a:t>
            </a:r>
            <a:r>
              <a:rPr lang="en-US" b="1" dirty="0"/>
              <a:t>Cost Implications: </a:t>
            </a:r>
            <a:r>
              <a:rPr lang="en-US" dirty="0"/>
              <a:t>While Elastic IPs are free to use as long as they are associated with a running EC2 instance, keeping an unused Elastic IP address allocated to your AWS account when not associated with an instance may incur additional charges. It's essential to release unneeded Elastic IPs to avoid unnecessary costs.</a:t>
            </a:r>
          </a:p>
          <a:p>
            <a:endParaRPr lang="en-US" dirty="0"/>
          </a:p>
        </p:txBody>
      </p:sp>
    </p:spTree>
    <p:extLst>
      <p:ext uri="{BB962C8B-B14F-4D97-AF65-F5344CB8AC3E}">
        <p14:creationId xmlns:p14="http://schemas.microsoft.com/office/powerpoint/2010/main" val="101977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7A208-D2DD-4BF4-D248-4752C3B5CBB6}"/>
              </a:ext>
            </a:extLst>
          </p:cNvPr>
          <p:cNvPicPr>
            <a:picLocks noChangeAspect="1"/>
          </p:cNvPicPr>
          <p:nvPr/>
        </p:nvPicPr>
        <p:blipFill rotWithShape="1">
          <a:blip r:embed="rId2">
            <a:extLst>
              <a:ext uri="{28A0092B-C50C-407E-A947-70E740481C1C}">
                <a14:useLocalDpi xmlns:a14="http://schemas.microsoft.com/office/drawing/2010/main" val="0"/>
              </a:ext>
            </a:extLst>
          </a:blip>
          <a:srcRect l="18588" r="4536"/>
          <a:stretch/>
        </p:blipFill>
        <p:spPr>
          <a:xfrm>
            <a:off x="85053" y="2258783"/>
            <a:ext cx="3167030" cy="2560563"/>
          </a:xfrm>
          <a:prstGeom prst="rect">
            <a:avLst/>
          </a:prstGeom>
        </p:spPr>
      </p:pic>
      <p:sp>
        <p:nvSpPr>
          <p:cNvPr id="5" name="TextBox 4">
            <a:extLst>
              <a:ext uri="{FF2B5EF4-FFF2-40B4-BE49-F238E27FC236}">
                <a16:creationId xmlns:a16="http://schemas.microsoft.com/office/drawing/2014/main" id="{D042713A-7C13-DE1D-B4D0-537CC6C0D77F}"/>
              </a:ext>
            </a:extLst>
          </p:cNvPr>
          <p:cNvSpPr txBox="1"/>
          <p:nvPr/>
        </p:nvSpPr>
        <p:spPr>
          <a:xfrm>
            <a:off x="3355450" y="540689"/>
            <a:ext cx="8364773" cy="5586145"/>
          </a:xfrm>
          <a:prstGeom prst="rect">
            <a:avLst/>
          </a:prstGeom>
          <a:noFill/>
        </p:spPr>
        <p:txBody>
          <a:bodyPr wrap="square" rtlCol="0">
            <a:spAutoFit/>
          </a:bodyPr>
          <a:lstStyle/>
          <a:p>
            <a:r>
              <a:rPr lang="en-US" sz="1700" dirty="0"/>
              <a:t>Amazon Elastic Load Balancing (ELB) is a managed service in Amazon Web Services (AWS) that helps distribute incoming network traffic across multiple Amazon Elastic Compute Cloud (EC2) instances or containers for increased availability, fault tolerance, and improved performance. Here's a concise overview of AWS Elastic Load Balancer for four marks:</a:t>
            </a:r>
          </a:p>
          <a:p>
            <a:endParaRPr lang="en-US" sz="1700" dirty="0"/>
          </a:p>
          <a:p>
            <a:r>
              <a:rPr lang="en-US" sz="1700" dirty="0"/>
              <a:t>1. </a:t>
            </a:r>
            <a:r>
              <a:rPr lang="en-US" sz="1700" b="1" dirty="0"/>
              <a:t>High Availability: </a:t>
            </a:r>
            <a:r>
              <a:rPr lang="en-US" sz="1700" dirty="0"/>
              <a:t>AWS Elastic Load Balancer enhances the availability of applications by distributing incoming traffic across multiple EC2 instances or containers, ensuring that if one instance fails, traffic is automatically redirected to healthy instances, minimizing downtime.</a:t>
            </a:r>
          </a:p>
          <a:p>
            <a:endParaRPr lang="en-US" sz="1700" dirty="0"/>
          </a:p>
          <a:p>
            <a:r>
              <a:rPr lang="en-US" sz="1700" dirty="0"/>
              <a:t>2. </a:t>
            </a:r>
            <a:r>
              <a:rPr lang="en-US" sz="1700" b="1" dirty="0"/>
              <a:t>Load Balancing Algorithms: </a:t>
            </a:r>
            <a:r>
              <a:rPr lang="en-US" sz="1700" dirty="0"/>
              <a:t>ELB uses load balancing algorithms like round-robin and least connections to efficiently distribute traffic, optimizing resource utilization and delivering a seamless user experience.</a:t>
            </a:r>
          </a:p>
          <a:p>
            <a:endParaRPr lang="en-US" sz="1700" dirty="0"/>
          </a:p>
          <a:p>
            <a:r>
              <a:rPr lang="en-US" sz="1700" dirty="0"/>
              <a:t>3. </a:t>
            </a:r>
            <a:r>
              <a:rPr lang="en-US" sz="1700" b="1" dirty="0"/>
              <a:t>Auto Scaling Integration: </a:t>
            </a:r>
            <a:r>
              <a:rPr lang="en-US" sz="1700" dirty="0"/>
              <a:t>It integrates seamlessly with AWS Auto Scaling, allowing the automatic addition or removal of instances based on traffic patterns, helping to handle varying workloads without manual intervention.</a:t>
            </a:r>
          </a:p>
          <a:p>
            <a:endParaRPr lang="en-US" sz="1700" dirty="0"/>
          </a:p>
          <a:p>
            <a:r>
              <a:rPr lang="en-US" sz="1700" dirty="0"/>
              <a:t>4. </a:t>
            </a:r>
            <a:r>
              <a:rPr lang="en-US" sz="1700" b="1" dirty="0"/>
              <a:t>Security and SSL:  </a:t>
            </a:r>
            <a:r>
              <a:rPr lang="en-US" sz="1700" dirty="0"/>
              <a:t>ELB provides SSL termination, enabling secure communication between clients and the load balancer. It also supports security features like AWS Web Application Firewall (WAF) and integrates with Virtual Private Cloud (VPC) for network isolation, enhancing security for applications.</a:t>
            </a:r>
          </a:p>
        </p:txBody>
      </p:sp>
    </p:spTree>
    <p:extLst>
      <p:ext uri="{BB962C8B-B14F-4D97-AF65-F5344CB8AC3E}">
        <p14:creationId xmlns:p14="http://schemas.microsoft.com/office/powerpoint/2010/main" val="261346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5F613B-F879-3FAA-744A-CD733C997396}"/>
              </a:ext>
            </a:extLst>
          </p:cNvPr>
          <p:cNvPicPr>
            <a:picLocks noChangeAspect="1"/>
          </p:cNvPicPr>
          <p:nvPr/>
        </p:nvPicPr>
        <p:blipFill rotWithShape="1">
          <a:blip r:embed="rId2">
            <a:extLst>
              <a:ext uri="{28A0092B-C50C-407E-A947-70E740481C1C}">
                <a14:useLocalDpi xmlns:a14="http://schemas.microsoft.com/office/drawing/2010/main" val="0"/>
              </a:ext>
            </a:extLst>
          </a:blip>
          <a:srcRect l="24994" r="22536"/>
          <a:stretch/>
        </p:blipFill>
        <p:spPr>
          <a:xfrm>
            <a:off x="340303" y="2267874"/>
            <a:ext cx="2307481" cy="2740794"/>
          </a:xfrm>
          <a:prstGeom prst="rect">
            <a:avLst/>
          </a:prstGeom>
        </p:spPr>
      </p:pic>
      <p:sp>
        <p:nvSpPr>
          <p:cNvPr id="5" name="TextBox 4">
            <a:extLst>
              <a:ext uri="{FF2B5EF4-FFF2-40B4-BE49-F238E27FC236}">
                <a16:creationId xmlns:a16="http://schemas.microsoft.com/office/drawing/2014/main" id="{C91174AD-030D-45E0-E798-9DAABEC66F05}"/>
              </a:ext>
            </a:extLst>
          </p:cNvPr>
          <p:cNvSpPr txBox="1"/>
          <p:nvPr/>
        </p:nvSpPr>
        <p:spPr>
          <a:xfrm>
            <a:off x="3180522" y="564543"/>
            <a:ext cx="8452236" cy="5632311"/>
          </a:xfrm>
          <a:prstGeom prst="rect">
            <a:avLst/>
          </a:prstGeom>
          <a:noFill/>
        </p:spPr>
        <p:txBody>
          <a:bodyPr wrap="square" rtlCol="0">
            <a:spAutoFit/>
          </a:bodyPr>
          <a:lstStyle/>
          <a:p>
            <a:r>
              <a:rPr lang="en-US" dirty="0"/>
              <a:t>Amazon Elastic Auto Scaling is a crucial AWS service that allows you to automatically adjust the number of resources in your application to match demand. In summary for four marks:</a:t>
            </a:r>
          </a:p>
          <a:p>
            <a:endParaRPr lang="en-US" dirty="0"/>
          </a:p>
          <a:p>
            <a:r>
              <a:rPr lang="en-US" dirty="0"/>
              <a:t>1. </a:t>
            </a:r>
            <a:r>
              <a:rPr lang="en-US" b="1" dirty="0"/>
              <a:t>Dynamic Resource Scaling </a:t>
            </a:r>
            <a:r>
              <a:rPr lang="en-US" dirty="0"/>
              <a:t>: AWS Elastic Auto Scaling enables you to automatically increase or decrease the number of EC2 instances based on predefined conditions or metrics, ensuring optimal resource allocation to handle varying workloads.</a:t>
            </a:r>
          </a:p>
          <a:p>
            <a:endParaRPr lang="en-US" dirty="0"/>
          </a:p>
          <a:p>
            <a:r>
              <a:rPr lang="en-US" dirty="0"/>
              <a:t>2. </a:t>
            </a:r>
            <a:r>
              <a:rPr lang="en-US" b="1" dirty="0"/>
              <a:t>High Availability </a:t>
            </a:r>
            <a:r>
              <a:rPr lang="en-US" dirty="0"/>
              <a:t>: It enhances the availability and fault tolerance of your applications by distributing traffic across multiple EC2 instances, reducing the risk of overloads or outages.</a:t>
            </a:r>
          </a:p>
          <a:p>
            <a:endParaRPr lang="en-US" dirty="0"/>
          </a:p>
          <a:p>
            <a:r>
              <a:rPr lang="en-US" dirty="0"/>
              <a:t>3. </a:t>
            </a:r>
            <a:r>
              <a:rPr lang="en-US" b="1" dirty="0"/>
              <a:t>Efficient Cost Management </a:t>
            </a:r>
            <a:r>
              <a:rPr lang="en-US" dirty="0"/>
              <a:t>: With auto scaling, you only pay for the resources you need, as instances are added or removed based on demand. This cost-effective approach helps eliminate unnecessary infrastructure costs.</a:t>
            </a:r>
          </a:p>
          <a:p>
            <a:endParaRPr lang="en-US" dirty="0"/>
          </a:p>
          <a:p>
            <a:r>
              <a:rPr lang="en-US" dirty="0"/>
              <a:t>4. </a:t>
            </a:r>
            <a:r>
              <a:rPr lang="en-US" b="1" dirty="0"/>
              <a:t>Easy Configuration </a:t>
            </a:r>
            <a:r>
              <a:rPr lang="en-US" dirty="0"/>
              <a:t>: AWS Elastic Auto Scaling provides simple configuration options through auto scaling groups and launch configurations, making it easy to set up and manage, while also integrating with other AWS services for enhanced flexibility and control.</a:t>
            </a:r>
            <a:endParaRPr lang="en-IN" dirty="0"/>
          </a:p>
        </p:txBody>
      </p:sp>
    </p:spTree>
    <p:extLst>
      <p:ext uri="{BB962C8B-B14F-4D97-AF65-F5344CB8AC3E}">
        <p14:creationId xmlns:p14="http://schemas.microsoft.com/office/powerpoint/2010/main" val="291935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B5B3FC-8558-DBFE-E691-EA50EA00CA1C}"/>
              </a:ext>
            </a:extLst>
          </p:cNvPr>
          <p:cNvSpPr txBox="1"/>
          <p:nvPr/>
        </p:nvSpPr>
        <p:spPr>
          <a:xfrm>
            <a:off x="3824577" y="315670"/>
            <a:ext cx="4921857" cy="461665"/>
          </a:xfrm>
          <a:prstGeom prst="rect">
            <a:avLst/>
          </a:prstGeom>
          <a:noFill/>
        </p:spPr>
        <p:txBody>
          <a:bodyPr wrap="square" rtlCol="0">
            <a:spAutoFit/>
          </a:bodyPr>
          <a:lstStyle/>
          <a:p>
            <a:r>
              <a:rPr lang="en-US" sz="2400" dirty="0">
                <a:latin typeface="Arial Black" panose="020B0A04020102020204" pitchFamily="34" charset="0"/>
              </a:rPr>
              <a:t>PROJECT GALARY</a:t>
            </a:r>
            <a:endParaRPr lang="en-IN" sz="2400" dirty="0">
              <a:latin typeface="Arial Black" panose="020B0A04020102020204" pitchFamily="34" charset="0"/>
            </a:endParaRPr>
          </a:p>
        </p:txBody>
      </p:sp>
      <p:pic>
        <p:nvPicPr>
          <p:cNvPr id="6" name="Picture 5">
            <a:extLst>
              <a:ext uri="{FF2B5EF4-FFF2-40B4-BE49-F238E27FC236}">
                <a16:creationId xmlns:a16="http://schemas.microsoft.com/office/drawing/2014/main" id="{48082358-A432-0EFA-E8B0-41A9BCA31874}"/>
              </a:ext>
            </a:extLst>
          </p:cNvPr>
          <p:cNvPicPr>
            <a:picLocks noChangeAspect="1"/>
          </p:cNvPicPr>
          <p:nvPr/>
        </p:nvPicPr>
        <p:blipFill rotWithShape="1">
          <a:blip r:embed="rId2">
            <a:extLst>
              <a:ext uri="{28A0092B-C50C-407E-A947-70E740481C1C}">
                <a14:useLocalDpi xmlns:a14="http://schemas.microsoft.com/office/drawing/2010/main" val="0"/>
              </a:ext>
            </a:extLst>
          </a:blip>
          <a:srcRect l="3568" t="3968" r="5178"/>
          <a:stretch/>
        </p:blipFill>
        <p:spPr>
          <a:xfrm>
            <a:off x="349135" y="1026106"/>
            <a:ext cx="5811826" cy="28210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a:extLst>
              <a:ext uri="{FF2B5EF4-FFF2-40B4-BE49-F238E27FC236}">
                <a16:creationId xmlns:a16="http://schemas.microsoft.com/office/drawing/2014/main" id="{F3FC4575-40F4-6147-84AF-21BBE62764EC}"/>
              </a:ext>
            </a:extLst>
          </p:cNvPr>
          <p:cNvPicPr>
            <a:picLocks noChangeAspect="1"/>
          </p:cNvPicPr>
          <p:nvPr/>
        </p:nvPicPr>
        <p:blipFill rotWithShape="1">
          <a:blip r:embed="rId3">
            <a:extLst>
              <a:ext uri="{28A0092B-C50C-407E-A947-70E740481C1C}">
                <a14:useLocalDpi xmlns:a14="http://schemas.microsoft.com/office/drawing/2010/main" val="0"/>
              </a:ext>
            </a:extLst>
          </a:blip>
          <a:srcRect l="3713" t="3968" r="5034"/>
          <a:stretch/>
        </p:blipFill>
        <p:spPr>
          <a:xfrm>
            <a:off x="6521490" y="1026106"/>
            <a:ext cx="5440525" cy="28210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a:extLst>
              <a:ext uri="{FF2B5EF4-FFF2-40B4-BE49-F238E27FC236}">
                <a16:creationId xmlns:a16="http://schemas.microsoft.com/office/drawing/2014/main" id="{947061D1-448D-0577-3ADC-505BDC876016}"/>
              </a:ext>
            </a:extLst>
          </p:cNvPr>
          <p:cNvPicPr>
            <a:picLocks noChangeAspect="1"/>
          </p:cNvPicPr>
          <p:nvPr/>
        </p:nvPicPr>
        <p:blipFill rotWithShape="1">
          <a:blip r:embed="rId4">
            <a:extLst>
              <a:ext uri="{28A0092B-C50C-407E-A947-70E740481C1C}">
                <a14:useLocalDpi xmlns:a14="http://schemas.microsoft.com/office/drawing/2010/main" val="0"/>
              </a:ext>
            </a:extLst>
          </a:blip>
          <a:srcRect l="3262" r="4727"/>
          <a:stretch/>
        </p:blipFill>
        <p:spPr>
          <a:xfrm>
            <a:off x="349136" y="4095943"/>
            <a:ext cx="5811825" cy="25625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5D3C8D28-2034-083A-8190-7AA5DE764146}"/>
              </a:ext>
            </a:extLst>
          </p:cNvPr>
          <p:cNvPicPr>
            <a:picLocks noChangeAspect="1"/>
          </p:cNvPicPr>
          <p:nvPr/>
        </p:nvPicPr>
        <p:blipFill rotWithShape="1">
          <a:blip r:embed="rId5">
            <a:extLst>
              <a:ext uri="{28A0092B-C50C-407E-A947-70E740481C1C}">
                <a14:useLocalDpi xmlns:a14="http://schemas.microsoft.com/office/drawing/2010/main" val="0"/>
              </a:ext>
            </a:extLst>
          </a:blip>
          <a:srcRect l="3353" r="5870"/>
          <a:stretch/>
        </p:blipFill>
        <p:spPr>
          <a:xfrm>
            <a:off x="6452040" y="4095943"/>
            <a:ext cx="5579424" cy="25625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7180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5DF24F-6693-5B02-A673-421DA60C5C49}"/>
              </a:ext>
            </a:extLst>
          </p:cNvPr>
          <p:cNvPicPr>
            <a:picLocks noChangeAspect="1"/>
          </p:cNvPicPr>
          <p:nvPr/>
        </p:nvPicPr>
        <p:blipFill rotWithShape="1">
          <a:blip r:embed="rId2">
            <a:extLst>
              <a:ext uri="{28A0092B-C50C-407E-A947-70E740481C1C}">
                <a14:useLocalDpi xmlns:a14="http://schemas.microsoft.com/office/drawing/2010/main" val="0"/>
              </a:ext>
            </a:extLst>
          </a:blip>
          <a:srcRect l="4242" r="3693"/>
          <a:stretch/>
        </p:blipFill>
        <p:spPr>
          <a:xfrm>
            <a:off x="6356396" y="721709"/>
            <a:ext cx="5072933" cy="26932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style>
          <a:lnRef idx="0">
            <a:scrgbClr r="0" g="0" b="0"/>
          </a:lnRef>
          <a:fillRef idx="0">
            <a:scrgbClr r="0" g="0" b="0"/>
          </a:fillRef>
          <a:effectRef idx="0">
            <a:scrgbClr r="0" g="0" b="0"/>
          </a:effectRef>
          <a:fontRef idx="minor">
            <a:schemeClr val="dk1"/>
          </a:fontRef>
        </p:style>
      </p:pic>
      <p:pic>
        <p:nvPicPr>
          <p:cNvPr id="9" name="Picture 8">
            <a:extLst>
              <a:ext uri="{FF2B5EF4-FFF2-40B4-BE49-F238E27FC236}">
                <a16:creationId xmlns:a16="http://schemas.microsoft.com/office/drawing/2014/main" id="{39EE91C1-1BB6-CEF4-660F-B26FE2C577B9}"/>
              </a:ext>
            </a:extLst>
          </p:cNvPr>
          <p:cNvPicPr>
            <a:picLocks noChangeAspect="1"/>
          </p:cNvPicPr>
          <p:nvPr/>
        </p:nvPicPr>
        <p:blipFill rotWithShape="1">
          <a:blip r:embed="rId3">
            <a:extLst>
              <a:ext uri="{28A0092B-C50C-407E-A947-70E740481C1C}">
                <a14:useLocalDpi xmlns:a14="http://schemas.microsoft.com/office/drawing/2010/main" val="0"/>
              </a:ext>
            </a:extLst>
          </a:blip>
          <a:srcRect l="4306" r="5422"/>
          <a:stretch/>
        </p:blipFill>
        <p:spPr>
          <a:xfrm>
            <a:off x="3382607" y="3749042"/>
            <a:ext cx="5510256" cy="28817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style>
          <a:lnRef idx="0">
            <a:scrgbClr r="0" g="0" b="0"/>
          </a:lnRef>
          <a:fillRef idx="0">
            <a:scrgbClr r="0" g="0" b="0"/>
          </a:fillRef>
          <a:effectRef idx="0">
            <a:scrgbClr r="0" g="0" b="0"/>
          </a:effectRef>
          <a:fontRef idx="minor">
            <a:schemeClr val="dk1"/>
          </a:fontRef>
        </p:style>
      </p:pic>
      <p:pic>
        <p:nvPicPr>
          <p:cNvPr id="11" name="Picture 10">
            <a:extLst>
              <a:ext uri="{FF2B5EF4-FFF2-40B4-BE49-F238E27FC236}">
                <a16:creationId xmlns:a16="http://schemas.microsoft.com/office/drawing/2014/main" id="{0B3E2A4B-99A9-4ACD-E619-54A8681F6F0E}"/>
              </a:ext>
            </a:extLst>
          </p:cNvPr>
          <p:cNvPicPr>
            <a:picLocks noChangeAspect="1"/>
          </p:cNvPicPr>
          <p:nvPr/>
        </p:nvPicPr>
        <p:blipFill rotWithShape="1">
          <a:blip r:embed="rId4">
            <a:extLst>
              <a:ext uri="{28A0092B-C50C-407E-A947-70E740481C1C}">
                <a14:useLocalDpi xmlns:a14="http://schemas.microsoft.com/office/drawing/2010/main" val="0"/>
              </a:ext>
            </a:extLst>
          </a:blip>
          <a:srcRect l="3325" r="4716"/>
          <a:stretch/>
        </p:blipFill>
        <p:spPr>
          <a:xfrm>
            <a:off x="523443" y="721709"/>
            <a:ext cx="5426785" cy="27072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12008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E5642D-AC7F-F23B-D890-4853D463D79C}"/>
              </a:ext>
            </a:extLst>
          </p:cNvPr>
          <p:cNvSpPr txBox="1"/>
          <p:nvPr/>
        </p:nvSpPr>
        <p:spPr>
          <a:xfrm>
            <a:off x="5248222" y="1709913"/>
            <a:ext cx="6472362" cy="3810017"/>
          </a:xfrm>
          <a:prstGeom prst="rect">
            <a:avLst/>
          </a:prstGeom>
          <a:noFill/>
        </p:spPr>
        <p:txBody>
          <a:bodyPr wrap="square" rtlCol="0">
            <a:spAutoFit/>
          </a:bodyPr>
          <a:lstStyle/>
          <a:p>
            <a:pPr marL="327025" marR="403225" indent="276860" algn="just">
              <a:lnSpc>
                <a:spcPct val="141000"/>
              </a:lnSpc>
              <a:spcBef>
                <a:spcPts val="1260"/>
              </a:spcBef>
              <a:spcAft>
                <a:spcPts val="0"/>
              </a:spcAft>
            </a:pPr>
            <a:r>
              <a:rPr lang="en-US" sz="1600" dirty="0">
                <a:effectLst/>
                <a:latin typeface="Calibri" panose="020F0502020204030204" pitchFamily="34" charset="0"/>
                <a:ea typeface="Arial Black" panose="020B0A04020102020204" pitchFamily="34" charset="0"/>
                <a:cs typeface="Calibri" panose="020F0502020204030204" pitchFamily="34" charset="0"/>
              </a:rPr>
              <a:t>This</a:t>
            </a:r>
            <a:r>
              <a:rPr lang="en-US" sz="1600" spc="-21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project</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has</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been</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appreciated</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by</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all</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users</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organization.</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It</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is</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easy</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to</a:t>
            </a:r>
            <a:r>
              <a:rPr lang="en-US" sz="1600" spc="-21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use, since</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it</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uses</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AWS</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provided</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user</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dialog.</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User</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friendly</a:t>
            </a:r>
            <a:r>
              <a:rPr lang="en-US" sz="1600" spc="-17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screens</a:t>
            </a:r>
            <a:r>
              <a:rPr lang="en-US" sz="1600" spc="-16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are</a:t>
            </a:r>
            <a:r>
              <a:rPr lang="en-US" sz="1600" spc="-14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provided.</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 usage</a:t>
            </a:r>
            <a:r>
              <a:rPr lang="en-US" sz="1600" spc="-13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of</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software</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increases</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1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efficiency,</a:t>
            </a:r>
            <a:r>
              <a:rPr lang="en-US" sz="1600" spc="-1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decreases</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effort.</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It</a:t>
            </a:r>
            <a:r>
              <a:rPr lang="en-US" sz="1600" spc="-1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has</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been</a:t>
            </a:r>
            <a:r>
              <a:rPr lang="en-US" sz="1600" spc="-1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thoroughly tested</a:t>
            </a:r>
            <a:r>
              <a:rPr lang="en-US" sz="1600" spc="-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and</a:t>
            </a:r>
            <a:r>
              <a:rPr lang="en-US" sz="1600" spc="-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implemented.</a:t>
            </a:r>
            <a:r>
              <a:rPr lang="en-US" sz="1600" spc="-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a:t>
            </a:r>
            <a:r>
              <a:rPr lang="en-US" sz="1600" spc="-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India,</a:t>
            </a:r>
            <a:r>
              <a:rPr lang="en-US" sz="1600" spc="-3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3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real</a:t>
            </a:r>
            <a:r>
              <a:rPr lang="en-US" sz="1600" spc="-3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estate</a:t>
            </a:r>
            <a:r>
              <a:rPr lang="en-US" sz="1600" spc="-3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sector</a:t>
            </a:r>
            <a:r>
              <a:rPr lang="en-US" sz="1600" spc="-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is</a:t>
            </a:r>
            <a:r>
              <a:rPr lang="en-US" sz="1600" spc="-3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second-highest</a:t>
            </a:r>
            <a:r>
              <a:rPr lang="en-US" sz="1600" spc="-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employment generator,</a:t>
            </a:r>
            <a:r>
              <a:rPr lang="en-US" sz="1600" spc="-2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after</a:t>
            </a:r>
            <a:r>
              <a:rPr lang="en-US" sz="1600" spc="-2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agriculture</a:t>
            </a:r>
            <a:r>
              <a:rPr lang="en-US" sz="1600" spc="-2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sector.</a:t>
            </a:r>
            <a:r>
              <a:rPr lang="en-US" sz="1600" spc="-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growth</a:t>
            </a:r>
            <a:r>
              <a:rPr lang="en-US" sz="1600" spc="-21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of</a:t>
            </a:r>
            <a:r>
              <a:rPr lang="en-US" sz="1600" spc="-2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this</a:t>
            </a:r>
            <a:r>
              <a:rPr lang="en-US" sz="1600" spc="-2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sector</a:t>
            </a:r>
            <a:r>
              <a:rPr lang="en-US" sz="1600" spc="-21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is</a:t>
            </a:r>
            <a:r>
              <a:rPr lang="en-US" sz="1600" spc="-2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well</a:t>
            </a:r>
            <a:r>
              <a:rPr lang="en-US" sz="1600" spc="-22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complemented</a:t>
            </a:r>
            <a:r>
              <a:rPr lang="en-US" sz="1600" spc="-22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by the</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growth</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corporate</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environment</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and</a:t>
            </a:r>
            <a:r>
              <a:rPr lang="en-US" sz="1600" spc="-20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demand</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for</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office</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space</a:t>
            </a:r>
            <a:r>
              <a:rPr lang="en-US" sz="1600" spc="-20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as</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well</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as</a:t>
            </a:r>
            <a:r>
              <a:rPr lang="en-US" sz="1600" spc="-19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urban and</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semi-urban</a:t>
            </a:r>
            <a:r>
              <a:rPr lang="en-US" sz="1600" spc="-15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accommodation.</a:t>
            </a:r>
            <a:r>
              <a:rPr lang="en-US" sz="1600" spc="-17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Hence</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the</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correct</a:t>
            </a:r>
            <a:r>
              <a:rPr lang="en-US" sz="1600" spc="-15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prediction</a:t>
            </a:r>
            <a:r>
              <a:rPr lang="en-US" sz="1600" spc="-15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of</a:t>
            </a:r>
            <a:r>
              <a:rPr lang="en-US" sz="1600" spc="-15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rise</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and</a:t>
            </a:r>
            <a:r>
              <a:rPr lang="en-US" sz="1600" spc="-155"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fall</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of</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prices</a:t>
            </a:r>
            <a:r>
              <a:rPr lang="en-US" sz="1600" spc="-16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in this sector becomes</a:t>
            </a:r>
            <a:r>
              <a:rPr lang="en-US" sz="1600" spc="-190" dirty="0">
                <a:effectLst/>
                <a:latin typeface="Calibri" panose="020F0502020204030204" pitchFamily="34" charset="0"/>
                <a:ea typeface="Arial Black" panose="020B0A04020102020204" pitchFamily="34" charset="0"/>
                <a:cs typeface="Calibri" panose="020F0502020204030204" pitchFamily="34" charset="0"/>
              </a:rPr>
              <a:t> </a:t>
            </a:r>
            <a:r>
              <a:rPr lang="en-US" sz="1600" dirty="0">
                <a:effectLst/>
                <a:latin typeface="Calibri" panose="020F0502020204030204" pitchFamily="34" charset="0"/>
                <a:ea typeface="Arial Black" panose="020B0A04020102020204" pitchFamily="34" charset="0"/>
                <a:cs typeface="Calibri" panose="020F0502020204030204" pitchFamily="34" charset="0"/>
              </a:rPr>
              <a:t>important.</a:t>
            </a:r>
            <a:endParaRPr lang="en-IN" sz="1600" dirty="0">
              <a:effectLst/>
              <a:latin typeface="Calibri" panose="020F0502020204030204" pitchFamily="34" charset="0"/>
              <a:ea typeface="Arial Black" panose="020B0A04020102020204" pitchFamily="34" charset="0"/>
              <a:cs typeface="Calibri" panose="020F0502020204030204" pitchFamily="34" charset="0"/>
            </a:endParaRPr>
          </a:p>
          <a:p>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CDAB4C-F55E-26D0-ABDE-4BE9E2184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4" y="2061174"/>
            <a:ext cx="5042449" cy="2257813"/>
          </a:xfrm>
          <a:prstGeom prst="rect">
            <a:avLst/>
          </a:prstGeom>
        </p:spPr>
      </p:pic>
    </p:spTree>
    <p:extLst>
      <p:ext uri="{BB962C8B-B14F-4D97-AF65-F5344CB8AC3E}">
        <p14:creationId xmlns:p14="http://schemas.microsoft.com/office/powerpoint/2010/main" val="388632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C14AA8-F567-4AC7-B144-97A20978F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41" y="1114499"/>
            <a:ext cx="10383517" cy="4406958"/>
          </a:xfrm>
          <a:prstGeom prst="rect">
            <a:avLst/>
          </a:prstGeom>
        </p:spPr>
      </p:pic>
    </p:spTree>
    <p:extLst>
      <p:ext uri="{BB962C8B-B14F-4D97-AF65-F5344CB8AC3E}">
        <p14:creationId xmlns:p14="http://schemas.microsoft.com/office/powerpoint/2010/main" val="370905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B081B7-DBAC-8DC5-716A-F3FDC60731EC}"/>
              </a:ext>
            </a:extLst>
          </p:cNvPr>
          <p:cNvSpPr txBox="1"/>
          <p:nvPr/>
        </p:nvSpPr>
        <p:spPr>
          <a:xfrm>
            <a:off x="4153661" y="338328"/>
            <a:ext cx="3884677" cy="584775"/>
          </a:xfrm>
          <a:prstGeom prst="rect">
            <a:avLst/>
          </a:prstGeom>
          <a:noFill/>
        </p:spPr>
        <p:txBody>
          <a:bodyPr wrap="square" rtlCol="0">
            <a:spAutoFit/>
          </a:bodyPr>
          <a:lstStyle/>
          <a:p>
            <a:r>
              <a:rPr lang="en-US" sz="3200" dirty="0">
                <a:latin typeface="Arial Black" panose="020B0A04020102020204" pitchFamily="34" charset="0"/>
              </a:rPr>
              <a:t>OUR MEMBERS</a:t>
            </a:r>
            <a:endParaRPr lang="en-IN" sz="3200"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6CABBF30-8BC5-4895-3298-9602C88E8FE5}"/>
              </a:ext>
            </a:extLst>
          </p:cNvPr>
          <p:cNvGraphicFramePr>
            <a:graphicFrameLocks noGrp="1"/>
          </p:cNvGraphicFramePr>
          <p:nvPr>
            <p:extLst>
              <p:ext uri="{D42A27DB-BD31-4B8C-83A1-F6EECF244321}">
                <p14:modId xmlns:p14="http://schemas.microsoft.com/office/powerpoint/2010/main" val="3276146994"/>
              </p:ext>
            </p:extLst>
          </p:nvPr>
        </p:nvGraphicFramePr>
        <p:xfrm>
          <a:off x="2031999" y="1282172"/>
          <a:ext cx="7724649" cy="4815840"/>
        </p:xfrm>
        <a:graphic>
          <a:graphicData uri="http://schemas.openxmlformats.org/drawingml/2006/table">
            <a:tbl>
              <a:tblPr firstRow="1" bandRow="1">
                <a:tableStyleId>{5C22544A-7EE6-4342-B048-85BDC9FD1C3A}</a:tableStyleId>
              </a:tblPr>
              <a:tblGrid>
                <a:gridCol w="1663347">
                  <a:extLst>
                    <a:ext uri="{9D8B030D-6E8A-4147-A177-3AD203B41FA5}">
                      <a16:colId xmlns:a16="http://schemas.microsoft.com/office/drawing/2014/main" val="2925665663"/>
                    </a:ext>
                  </a:extLst>
                </a:gridCol>
                <a:gridCol w="6061302">
                  <a:extLst>
                    <a:ext uri="{9D8B030D-6E8A-4147-A177-3AD203B41FA5}">
                      <a16:colId xmlns:a16="http://schemas.microsoft.com/office/drawing/2014/main" val="298737046"/>
                    </a:ext>
                  </a:extLst>
                </a:gridCol>
              </a:tblGrid>
              <a:tr h="370840">
                <a:tc>
                  <a:txBody>
                    <a:bodyPr/>
                    <a:lstStyle/>
                    <a:p>
                      <a:pPr algn="ctr"/>
                      <a:r>
                        <a:rPr lang="en-US" dirty="0"/>
                        <a:t>SL NO</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1728992586"/>
                  </a:ext>
                </a:extLst>
              </a:tr>
              <a:tr h="370840">
                <a:tc>
                  <a:txBody>
                    <a:bodyPr/>
                    <a:lstStyle/>
                    <a:p>
                      <a:pPr algn="ctr"/>
                      <a:r>
                        <a:rPr lang="en-US" dirty="0"/>
                        <a:t>1</a:t>
                      </a:r>
                      <a:endParaRPr lang="en-IN" dirty="0"/>
                    </a:p>
                  </a:txBody>
                  <a:tcPr/>
                </a:tc>
                <a:tc>
                  <a:txBody>
                    <a:bodyPr/>
                    <a:lstStyle/>
                    <a:p>
                      <a:r>
                        <a:rPr lang="en-US" sz="1800" b="1" kern="1200" dirty="0">
                          <a:solidFill>
                            <a:schemeClr val="dk1"/>
                          </a:solidFill>
                          <a:effectLst/>
                          <a:latin typeface="Arial" panose="020B0604020202020204" pitchFamily="34" charset="0"/>
                          <a:ea typeface="+mn-ea"/>
                          <a:cs typeface="Arial" panose="020B0604020202020204" pitchFamily="34" charset="0"/>
                        </a:rPr>
                        <a:t>DEBASISH BISWAS</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84592188"/>
                  </a:ext>
                </a:extLst>
              </a:tr>
              <a:tr h="370840">
                <a:tc>
                  <a:txBody>
                    <a:bodyPr/>
                    <a:lstStyle/>
                    <a:p>
                      <a:pPr algn="ctr"/>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TRIRANJAN SAMANTA</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82720101"/>
                  </a:ext>
                </a:extLst>
              </a:tr>
              <a:tr h="370840">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SUBHAJIT PRAMANIK</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583940320"/>
                  </a:ext>
                </a:extLst>
              </a:tr>
              <a:tr h="370840">
                <a:tc>
                  <a:txBody>
                    <a:bodyPr/>
                    <a:lstStyle/>
                    <a:p>
                      <a:pPr algn="ctr"/>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MD REHAN NASAR</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16149952"/>
                  </a:ext>
                </a:extLst>
              </a:tr>
              <a:tr h="370840">
                <a:tc>
                  <a:txBody>
                    <a:bodyPr/>
                    <a:lstStyle/>
                    <a:p>
                      <a:pPr algn="ctr"/>
                      <a:r>
                        <a:rPr lang="en-US" dirty="0"/>
                        <a:t>5</a:t>
                      </a:r>
                      <a:endParaRPr lang="en-IN" dirty="0"/>
                    </a:p>
                  </a:txBody>
                  <a:tcPr/>
                </a:tc>
                <a:tc>
                  <a:txBody>
                    <a:bodyPr/>
                    <a:lstStyle/>
                    <a:p>
                      <a:r>
                        <a:rPr lang="en-US" sz="1800" b="1" kern="1200" dirty="0">
                          <a:solidFill>
                            <a:schemeClr val="dk1"/>
                          </a:solidFill>
                          <a:effectLst/>
                          <a:latin typeface="Arial" panose="020B0604020202020204" pitchFamily="34" charset="0"/>
                          <a:ea typeface="+mn-ea"/>
                          <a:cs typeface="Arial" panose="020B0604020202020204" pitchFamily="34" charset="0"/>
                        </a:rPr>
                        <a:t>DEBOSMITA MONDAL</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34732848"/>
                  </a:ext>
                </a:extLst>
              </a:tr>
              <a:tr h="370840">
                <a:tc>
                  <a:txBody>
                    <a:bodyPr/>
                    <a:lstStyle/>
                    <a:p>
                      <a:pPr algn="ctr"/>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SUHANA PERVIN</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92157487"/>
                  </a:ext>
                </a:extLst>
              </a:tr>
              <a:tr h="370840">
                <a:tc>
                  <a:txBody>
                    <a:bodyPr/>
                    <a:lstStyle/>
                    <a:p>
                      <a:pPr algn="ctr"/>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TRISHA MUKHERJEE</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944156023"/>
                  </a:ext>
                </a:extLst>
              </a:tr>
              <a:tr h="370840">
                <a:tc>
                  <a:txBody>
                    <a:bodyPr/>
                    <a:lstStyle/>
                    <a:p>
                      <a:pPr algn="ctr"/>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SNEHA SAHA</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493246002"/>
                  </a:ext>
                </a:extLst>
              </a:tr>
              <a:tr h="370840">
                <a:tc>
                  <a:txBody>
                    <a:bodyPr/>
                    <a:lstStyle/>
                    <a:p>
                      <a:pPr algn="ctr"/>
                      <a:r>
                        <a:rPr lang="en-US" dirty="0"/>
                        <a:t>9</a:t>
                      </a:r>
                      <a:endParaRPr lang="en-IN" dirty="0"/>
                    </a:p>
                  </a:txBody>
                  <a:tcPr/>
                </a:tc>
                <a:tc>
                  <a:txBody>
                    <a:bodyPr/>
                    <a:lstStyle/>
                    <a:p>
                      <a:r>
                        <a:rPr lang="en-US" sz="1800" b="1" kern="1200" dirty="0">
                          <a:solidFill>
                            <a:schemeClr val="dk1"/>
                          </a:solidFill>
                          <a:effectLst/>
                          <a:latin typeface="Arial" panose="020B0604020202020204" pitchFamily="34" charset="0"/>
                          <a:ea typeface="+mn-ea"/>
                          <a:cs typeface="Arial" panose="020B0604020202020204" pitchFamily="34" charset="0"/>
                        </a:rPr>
                        <a:t>SANTANU SHAW</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7437427"/>
                  </a:ext>
                </a:extLst>
              </a:tr>
              <a:tr h="370840">
                <a:tc>
                  <a:txBody>
                    <a:bodyPr/>
                    <a:lstStyle/>
                    <a:p>
                      <a:pPr algn="ctr"/>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RIYA DEY</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210796741"/>
                  </a:ext>
                </a:extLst>
              </a:tr>
              <a:tr h="0">
                <a:tc>
                  <a:txBody>
                    <a:bodyPr/>
                    <a:lstStyle/>
                    <a:p>
                      <a:pPr algn="ctr"/>
                      <a:r>
                        <a:rPr lang="en-US" dirty="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ESHITA ROY</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240761503"/>
                  </a:ext>
                </a:extLst>
              </a:tr>
              <a:tr h="370840">
                <a:tc>
                  <a:txBody>
                    <a:bodyPr/>
                    <a:lstStyle/>
                    <a:p>
                      <a:pPr algn="ctr"/>
                      <a:r>
                        <a:rPr lang="en-US" dirty="0"/>
                        <a:t>12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Arial" panose="020B0604020202020204" pitchFamily="34" charset="0"/>
                          <a:ea typeface="+mn-ea"/>
                          <a:cs typeface="Arial" panose="020B0604020202020204" pitchFamily="34" charset="0"/>
                        </a:rPr>
                        <a:t>AKASH KUMAR GUPTA</a:t>
                      </a:r>
                      <a:endParaRPr lang="en-IN" sz="1800" b="1"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607671102"/>
                  </a:ext>
                </a:extLst>
              </a:tr>
            </a:tbl>
          </a:graphicData>
        </a:graphic>
      </p:graphicFrame>
    </p:spTree>
    <p:extLst>
      <p:ext uri="{BB962C8B-B14F-4D97-AF65-F5344CB8AC3E}">
        <p14:creationId xmlns:p14="http://schemas.microsoft.com/office/powerpoint/2010/main" val="270672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E7CB46-67F2-823F-EC5F-5250F74B108C}"/>
              </a:ext>
            </a:extLst>
          </p:cNvPr>
          <p:cNvGraphicFramePr>
            <a:graphicFrameLocks noGrp="1"/>
          </p:cNvGraphicFramePr>
          <p:nvPr>
            <p:extLst>
              <p:ext uri="{D42A27DB-BD31-4B8C-83A1-F6EECF244321}">
                <p14:modId xmlns:p14="http://schemas.microsoft.com/office/powerpoint/2010/main" val="2648987913"/>
              </p:ext>
            </p:extLst>
          </p:nvPr>
        </p:nvGraphicFramePr>
        <p:xfrm>
          <a:off x="1809364" y="1073426"/>
          <a:ext cx="8127999" cy="5400526"/>
        </p:xfrm>
        <a:graphic>
          <a:graphicData uri="http://schemas.openxmlformats.org/drawingml/2006/table">
            <a:tbl>
              <a:tblPr firstRow="1" bandRow="1">
                <a:tableStyleId>{5C22544A-7EE6-4342-B048-85BDC9FD1C3A}</a:tableStyleId>
              </a:tblPr>
              <a:tblGrid>
                <a:gridCol w="1196229">
                  <a:extLst>
                    <a:ext uri="{9D8B030D-6E8A-4147-A177-3AD203B41FA5}">
                      <a16:colId xmlns:a16="http://schemas.microsoft.com/office/drawing/2014/main" val="165555797"/>
                    </a:ext>
                  </a:extLst>
                </a:gridCol>
                <a:gridCol w="5581815">
                  <a:extLst>
                    <a:ext uri="{9D8B030D-6E8A-4147-A177-3AD203B41FA5}">
                      <a16:colId xmlns:a16="http://schemas.microsoft.com/office/drawing/2014/main" val="4125159205"/>
                    </a:ext>
                  </a:extLst>
                </a:gridCol>
                <a:gridCol w="1349955">
                  <a:extLst>
                    <a:ext uri="{9D8B030D-6E8A-4147-A177-3AD203B41FA5}">
                      <a16:colId xmlns:a16="http://schemas.microsoft.com/office/drawing/2014/main" val="2612553168"/>
                    </a:ext>
                  </a:extLst>
                </a:gridCol>
              </a:tblGrid>
              <a:tr h="599926">
                <a:tc>
                  <a:txBody>
                    <a:bodyPr/>
                    <a:lstStyle/>
                    <a:p>
                      <a:r>
                        <a:rPr lang="en-US" dirty="0"/>
                        <a:t>SL NO</a:t>
                      </a:r>
                      <a:endParaRPr lang="en-IN" dirty="0"/>
                    </a:p>
                  </a:txBody>
                  <a:tcPr/>
                </a:tc>
                <a:tc>
                  <a:txBody>
                    <a:bodyPr/>
                    <a:lstStyle/>
                    <a:p>
                      <a:r>
                        <a:rPr lang="en-US" dirty="0"/>
                        <a:t>TOPICS</a:t>
                      </a:r>
                      <a:endParaRPr lang="en-IN" dirty="0"/>
                    </a:p>
                  </a:txBody>
                  <a:tcPr/>
                </a:tc>
                <a:tc>
                  <a:txBody>
                    <a:bodyPr/>
                    <a:lstStyle/>
                    <a:p>
                      <a:r>
                        <a:rPr lang="en-US" dirty="0"/>
                        <a:t>PAGE</a:t>
                      </a:r>
                      <a:endParaRPr lang="en-IN" dirty="0"/>
                    </a:p>
                  </a:txBody>
                  <a:tcPr/>
                </a:tc>
                <a:extLst>
                  <a:ext uri="{0D108BD9-81ED-4DB2-BD59-A6C34878D82A}">
                    <a16:rowId xmlns:a16="http://schemas.microsoft.com/office/drawing/2014/main" val="2073320695"/>
                  </a:ext>
                </a:extLst>
              </a:tr>
              <a:tr h="172576">
                <a:tc>
                  <a:txBody>
                    <a:bodyPr/>
                    <a:lstStyle/>
                    <a:p>
                      <a:pPr algn="ctr"/>
                      <a:r>
                        <a:rPr lang="en-US" dirty="0"/>
                        <a:t>1</a:t>
                      </a:r>
                      <a:endParaRPr lang="en-IN" dirty="0"/>
                    </a:p>
                  </a:txBody>
                  <a:tcPr/>
                </a:tc>
                <a:tc>
                  <a:txBody>
                    <a:bodyPr/>
                    <a:lstStyle/>
                    <a:p>
                      <a:r>
                        <a:rPr lang="en-US" dirty="0">
                          <a:latin typeface="Arial" panose="020B0604020202020204" pitchFamily="34" charset="0"/>
                          <a:cs typeface="Arial" panose="020B0604020202020204" pitchFamily="34" charset="0"/>
                        </a:rPr>
                        <a:t>PROJECT OBJECTIVE</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61169408"/>
                  </a:ext>
                </a:extLst>
              </a:tr>
              <a:tr h="140771">
                <a:tc>
                  <a:txBody>
                    <a:bodyPr/>
                    <a:lstStyle/>
                    <a:p>
                      <a:pPr algn="ctr"/>
                      <a:r>
                        <a:rPr lang="en-US" dirty="0"/>
                        <a:t>2</a:t>
                      </a:r>
                      <a:endParaRPr lang="en-IN" dirty="0"/>
                    </a:p>
                  </a:txBody>
                  <a:tcPr/>
                </a:tc>
                <a:tc>
                  <a:txBody>
                    <a:bodyPr/>
                    <a:lstStyle/>
                    <a:p>
                      <a:r>
                        <a:rPr lang="en-US" dirty="0">
                          <a:latin typeface="Arial" panose="020B0604020202020204" pitchFamily="34" charset="0"/>
                          <a:cs typeface="Arial" panose="020B0604020202020204" pitchFamily="34" charset="0"/>
                        </a:rPr>
                        <a:t>WHY CLOUD COMPUTING</a:t>
                      </a:r>
                      <a:endParaRPr lang="en-IN"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1117483397"/>
                  </a:ext>
                </a:extLst>
              </a:tr>
              <a:tr h="0">
                <a:tc>
                  <a:txBody>
                    <a:bodyPr/>
                    <a:lstStyle/>
                    <a:p>
                      <a:pPr algn="ctr"/>
                      <a:r>
                        <a:rPr lang="en-US" dirty="0"/>
                        <a:t>3</a:t>
                      </a:r>
                      <a:endParaRPr lang="en-IN" dirty="0"/>
                    </a:p>
                  </a:txBody>
                  <a:tcPr/>
                </a:tc>
                <a:tc>
                  <a:txBody>
                    <a:bodyPr/>
                    <a:lstStyle/>
                    <a:p>
                      <a:r>
                        <a:rPr lang="en-US" dirty="0">
                          <a:latin typeface="Arial" panose="020B0604020202020204" pitchFamily="34" charset="0"/>
                          <a:cs typeface="Arial" panose="020B0604020202020204" pitchFamily="34" charset="0"/>
                        </a:rPr>
                        <a:t>AWS ON CONTEXT OF CLOUD COMPUTING</a:t>
                      </a:r>
                      <a:endParaRPr lang="en-IN"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704657433"/>
                  </a:ext>
                </a:extLst>
              </a:tr>
              <a:tr h="0">
                <a:tc>
                  <a:txBody>
                    <a:bodyPr/>
                    <a:lstStyle/>
                    <a:p>
                      <a:pPr algn="ctr"/>
                      <a:r>
                        <a:rPr lang="en-US" dirty="0"/>
                        <a:t>4</a:t>
                      </a:r>
                      <a:endParaRPr lang="en-IN" dirty="0"/>
                    </a:p>
                  </a:txBody>
                  <a:tcPr/>
                </a:tc>
                <a:tc>
                  <a:txBody>
                    <a:bodyPr/>
                    <a:lstStyle/>
                    <a:p>
                      <a:r>
                        <a:rPr lang="en-US" dirty="0">
                          <a:latin typeface="Arial" panose="020B0604020202020204" pitchFamily="34" charset="0"/>
                          <a:cs typeface="Arial" panose="020B0604020202020204" pitchFamily="34" charset="0"/>
                        </a:rPr>
                        <a:t>WHY AWS OVER OTHER CLOUD PROVIDERS</a:t>
                      </a:r>
                      <a:endParaRPr lang="en-IN"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1971398650"/>
                  </a:ext>
                </a:extLst>
              </a:tr>
              <a:tr h="370840">
                <a:tc>
                  <a:txBody>
                    <a:bodyPr/>
                    <a:lstStyle/>
                    <a:p>
                      <a:pPr algn="ctr"/>
                      <a:r>
                        <a:rPr lang="en-US" dirty="0"/>
                        <a:t>5</a:t>
                      </a:r>
                      <a:endParaRPr lang="en-IN" dirty="0"/>
                    </a:p>
                  </a:txBody>
                  <a:tcPr/>
                </a:tc>
                <a:tc>
                  <a:txBody>
                    <a:bodyPr/>
                    <a:lstStyle/>
                    <a:p>
                      <a:r>
                        <a:rPr lang="en-US" dirty="0">
                          <a:latin typeface="Arial" panose="020B0604020202020204" pitchFamily="34" charset="0"/>
                          <a:cs typeface="Arial" panose="020B0604020202020204" pitchFamily="34" charset="0"/>
                        </a:rPr>
                        <a:t>AWS PRICING</a:t>
                      </a:r>
                      <a:endParaRPr lang="en-IN"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1283140723"/>
                  </a:ext>
                </a:extLst>
              </a:tr>
              <a:tr h="370840">
                <a:tc>
                  <a:txBody>
                    <a:bodyPr/>
                    <a:lstStyle/>
                    <a:p>
                      <a:pPr algn="ctr"/>
                      <a:r>
                        <a:rPr lang="en-US" dirty="0"/>
                        <a:t>6</a:t>
                      </a:r>
                      <a:endParaRPr lang="en-IN" dirty="0"/>
                    </a:p>
                  </a:txBody>
                  <a:tcPr/>
                </a:tc>
                <a:tc>
                  <a:txBody>
                    <a:bodyPr/>
                    <a:lstStyle/>
                    <a:p>
                      <a:r>
                        <a:rPr lang="en-US" dirty="0">
                          <a:latin typeface="Arial" panose="020B0604020202020204" pitchFamily="34" charset="0"/>
                          <a:cs typeface="Arial" panose="020B0604020202020204" pitchFamily="34" charset="0"/>
                        </a:rPr>
                        <a:t>PROJECT OVERVIEW</a:t>
                      </a:r>
                      <a:endParaRPr lang="en-IN" dirty="0">
                        <a:latin typeface="Arial" panose="020B0604020202020204" pitchFamily="34" charset="0"/>
                        <a:cs typeface="Arial" panose="020B0604020202020204" pitchFamily="34" charset="0"/>
                      </a:endParaRPr>
                    </a:p>
                  </a:txBody>
                  <a:tcPr/>
                </a:tc>
                <a:tc>
                  <a:txBody>
                    <a:bodyPr/>
                    <a:lstStyle/>
                    <a:p>
                      <a:endParaRPr lang="en-IN"/>
                    </a:p>
                  </a:txBody>
                  <a:tcPr/>
                </a:tc>
                <a:extLst>
                  <a:ext uri="{0D108BD9-81ED-4DB2-BD59-A6C34878D82A}">
                    <a16:rowId xmlns:a16="http://schemas.microsoft.com/office/drawing/2014/main" val="2502442078"/>
                  </a:ext>
                </a:extLst>
              </a:tr>
              <a:tr h="370840">
                <a:tc>
                  <a:txBody>
                    <a:bodyPr/>
                    <a:lstStyle/>
                    <a:p>
                      <a:pPr algn="ctr"/>
                      <a:r>
                        <a:rPr lang="en-US" dirty="0"/>
                        <a:t>7</a:t>
                      </a:r>
                      <a:endParaRPr lang="en-IN" dirty="0"/>
                    </a:p>
                  </a:txBody>
                  <a:tcPr/>
                </a:tc>
                <a:tc>
                  <a:txBody>
                    <a:bodyPr/>
                    <a:lstStyle/>
                    <a:p>
                      <a:r>
                        <a:rPr lang="en-US" dirty="0">
                          <a:latin typeface="Arial" panose="020B0604020202020204" pitchFamily="34" charset="0"/>
                          <a:cs typeface="Arial" panose="020B0604020202020204" pitchFamily="34" charset="0"/>
                        </a:rPr>
                        <a:t>USED TECHNOLOGIES</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1105796948"/>
                  </a:ext>
                </a:extLst>
              </a:tr>
              <a:tr h="370840">
                <a:tc>
                  <a:txBody>
                    <a:bodyPr/>
                    <a:lstStyle/>
                    <a:p>
                      <a:pPr algn="ctr"/>
                      <a:r>
                        <a:rPr lang="en-US" dirty="0"/>
                        <a:t>8</a:t>
                      </a:r>
                      <a:endParaRPr lang="en-IN" dirty="0"/>
                    </a:p>
                  </a:txBody>
                  <a:tcPr/>
                </a:tc>
                <a:tc>
                  <a:txBody>
                    <a:bodyPr/>
                    <a:lstStyle/>
                    <a:p>
                      <a:r>
                        <a:rPr lang="en-US" dirty="0">
                          <a:latin typeface="Arial" panose="020B0604020202020204" pitchFamily="34" charset="0"/>
                          <a:cs typeface="Arial" panose="020B0604020202020204" pitchFamily="34" charset="0"/>
                        </a:rPr>
                        <a:t>EC 2</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3909708517"/>
                  </a:ext>
                </a:extLst>
              </a:tr>
              <a:tr h="370840">
                <a:tc>
                  <a:txBody>
                    <a:bodyPr/>
                    <a:lstStyle/>
                    <a:p>
                      <a:pPr algn="ctr"/>
                      <a:r>
                        <a:rPr lang="en-US" dirty="0"/>
                        <a:t>9</a:t>
                      </a:r>
                      <a:endParaRPr lang="en-IN" dirty="0"/>
                    </a:p>
                  </a:txBody>
                  <a:tcPr/>
                </a:tc>
                <a:tc>
                  <a:txBody>
                    <a:bodyPr/>
                    <a:lstStyle/>
                    <a:p>
                      <a:r>
                        <a:rPr lang="en-US" dirty="0">
                          <a:latin typeface="Arial" panose="020B0604020202020204" pitchFamily="34" charset="0"/>
                          <a:cs typeface="Arial" panose="020B0604020202020204" pitchFamily="34" charset="0"/>
                        </a:rPr>
                        <a:t>ELESTIC IP</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1449744008"/>
                  </a:ext>
                </a:extLst>
              </a:tr>
              <a:tr h="370840">
                <a:tc>
                  <a:txBody>
                    <a:bodyPr/>
                    <a:lstStyle/>
                    <a:p>
                      <a:pPr algn="ctr"/>
                      <a:r>
                        <a:rPr lang="en-US" dirty="0"/>
                        <a:t>10</a:t>
                      </a:r>
                      <a:endParaRPr lang="en-IN" dirty="0"/>
                    </a:p>
                  </a:txBody>
                  <a:tcPr/>
                </a:tc>
                <a:tc>
                  <a:txBody>
                    <a:bodyPr/>
                    <a:lstStyle/>
                    <a:p>
                      <a:r>
                        <a:rPr lang="en-US" dirty="0">
                          <a:latin typeface="Arial" panose="020B0604020202020204" pitchFamily="34" charset="0"/>
                          <a:cs typeface="Arial" panose="020B0604020202020204" pitchFamily="34" charset="0"/>
                        </a:rPr>
                        <a:t>ELB</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1983581196"/>
                  </a:ext>
                </a:extLst>
              </a:tr>
              <a:tr h="370840">
                <a:tc>
                  <a:txBody>
                    <a:bodyPr/>
                    <a:lstStyle/>
                    <a:p>
                      <a:pPr algn="ctr"/>
                      <a:r>
                        <a:rPr lang="en-US" dirty="0"/>
                        <a:t>11</a:t>
                      </a:r>
                      <a:endParaRPr lang="en-IN" dirty="0"/>
                    </a:p>
                  </a:txBody>
                  <a:tcPr/>
                </a:tc>
                <a:tc>
                  <a:txBody>
                    <a:bodyPr/>
                    <a:lstStyle/>
                    <a:p>
                      <a:r>
                        <a:rPr lang="en-US" dirty="0">
                          <a:latin typeface="Arial" panose="020B0604020202020204" pitchFamily="34" charset="0"/>
                          <a:cs typeface="Arial" panose="020B0604020202020204" pitchFamily="34" charset="0"/>
                        </a:rPr>
                        <a:t>AWS ASGs</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1918283133"/>
                  </a:ext>
                </a:extLst>
              </a:tr>
              <a:tr h="370840">
                <a:tc>
                  <a:txBody>
                    <a:bodyPr/>
                    <a:lstStyle/>
                    <a:p>
                      <a:pPr algn="ctr"/>
                      <a:r>
                        <a:rPr lang="en-US" dirty="0"/>
                        <a:t>12</a:t>
                      </a:r>
                      <a:endParaRPr lang="en-IN" dirty="0"/>
                    </a:p>
                  </a:txBody>
                  <a:tcPr/>
                </a:tc>
                <a:tc>
                  <a:txBody>
                    <a:bodyPr/>
                    <a:lstStyle/>
                    <a:p>
                      <a:r>
                        <a:rPr lang="en-US" dirty="0">
                          <a:latin typeface="Arial" panose="020B0604020202020204" pitchFamily="34" charset="0"/>
                          <a:cs typeface="Arial" panose="020B0604020202020204" pitchFamily="34" charset="0"/>
                        </a:rPr>
                        <a:t>PROJECT GALARY</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2664859738"/>
                  </a:ext>
                </a:extLst>
              </a:tr>
              <a:tr h="370840">
                <a:tc>
                  <a:txBody>
                    <a:bodyPr/>
                    <a:lstStyle/>
                    <a:p>
                      <a:pPr algn="ctr"/>
                      <a:r>
                        <a:rPr lang="en-US" dirty="0"/>
                        <a:t>13</a:t>
                      </a:r>
                      <a:endParaRPr lang="en-IN" dirty="0"/>
                    </a:p>
                  </a:txBody>
                  <a:tcPr/>
                </a:tc>
                <a:tc>
                  <a:txBody>
                    <a:bodyPr/>
                    <a:lstStyle/>
                    <a:p>
                      <a:r>
                        <a:rPr lang="en-US"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661744199"/>
                  </a:ext>
                </a:extLst>
              </a:tr>
            </a:tbl>
          </a:graphicData>
        </a:graphic>
      </p:graphicFrame>
      <p:sp>
        <p:nvSpPr>
          <p:cNvPr id="5" name="TextBox 4">
            <a:extLst>
              <a:ext uri="{FF2B5EF4-FFF2-40B4-BE49-F238E27FC236}">
                <a16:creationId xmlns:a16="http://schemas.microsoft.com/office/drawing/2014/main" id="{03BD5285-05BD-19A5-35FD-743C8913264B}"/>
              </a:ext>
            </a:extLst>
          </p:cNvPr>
          <p:cNvSpPr txBox="1"/>
          <p:nvPr/>
        </p:nvSpPr>
        <p:spPr>
          <a:xfrm>
            <a:off x="4222142" y="254442"/>
            <a:ext cx="3101009" cy="646331"/>
          </a:xfrm>
          <a:prstGeom prst="rect">
            <a:avLst/>
          </a:prstGeom>
          <a:noFill/>
        </p:spPr>
        <p:txBody>
          <a:bodyPr wrap="square" rtlCol="0">
            <a:spAutoFit/>
          </a:bodyPr>
          <a:lstStyle/>
          <a:p>
            <a:r>
              <a:rPr lang="en-US" sz="3600" dirty="0">
                <a:latin typeface="Arial Black" panose="020B0A04020102020204" pitchFamily="34" charset="0"/>
              </a:rPr>
              <a:t>CONTENTS</a:t>
            </a:r>
            <a:endParaRPr lang="en-IN" sz="3600" dirty="0">
              <a:latin typeface="Arial Black" panose="020B0A04020102020204" pitchFamily="34" charset="0"/>
            </a:endParaRPr>
          </a:p>
        </p:txBody>
      </p:sp>
    </p:spTree>
    <p:extLst>
      <p:ext uri="{BB962C8B-B14F-4D97-AF65-F5344CB8AC3E}">
        <p14:creationId xmlns:p14="http://schemas.microsoft.com/office/powerpoint/2010/main" val="82691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93003-9F21-1E96-FC0C-1543D7EC41D0}"/>
              </a:ext>
            </a:extLst>
          </p:cNvPr>
          <p:cNvSpPr txBox="1"/>
          <p:nvPr/>
        </p:nvSpPr>
        <p:spPr>
          <a:xfrm>
            <a:off x="3865658" y="460811"/>
            <a:ext cx="4594529" cy="523220"/>
          </a:xfrm>
          <a:prstGeom prst="rect">
            <a:avLst/>
          </a:prstGeom>
          <a:noFill/>
        </p:spPr>
        <p:txBody>
          <a:bodyPr wrap="square" rtlCol="0">
            <a:spAutoFit/>
          </a:bodyPr>
          <a:lstStyle/>
          <a:p>
            <a:r>
              <a:rPr lang="en-US" sz="2800" dirty="0">
                <a:latin typeface="Arial Black" panose="020B0A04020102020204" pitchFamily="34" charset="0"/>
              </a:rPr>
              <a:t>PROJECT OBJECTIVE</a:t>
            </a:r>
            <a:endParaRPr lang="en-IN" sz="2800" dirty="0">
              <a:latin typeface="Arial Black" panose="020B0A04020102020204" pitchFamily="34" charset="0"/>
            </a:endParaRPr>
          </a:p>
        </p:txBody>
      </p:sp>
      <p:sp>
        <p:nvSpPr>
          <p:cNvPr id="5" name="TextBox 4">
            <a:extLst>
              <a:ext uri="{FF2B5EF4-FFF2-40B4-BE49-F238E27FC236}">
                <a16:creationId xmlns:a16="http://schemas.microsoft.com/office/drawing/2014/main" id="{E291D736-7891-CF34-B98B-C6F3C88EFA82}"/>
              </a:ext>
            </a:extLst>
          </p:cNvPr>
          <p:cNvSpPr txBox="1"/>
          <p:nvPr/>
        </p:nvSpPr>
        <p:spPr>
          <a:xfrm>
            <a:off x="318054" y="2699838"/>
            <a:ext cx="6122504" cy="1661417"/>
          </a:xfrm>
          <a:prstGeom prst="rect">
            <a:avLst/>
          </a:prstGeom>
          <a:noFill/>
        </p:spPr>
        <p:txBody>
          <a:bodyPr wrap="square" rtlCol="0">
            <a:spAutoFit/>
          </a:bodyPr>
          <a:lstStyle/>
          <a:p>
            <a:pPr marL="228600">
              <a:lnSpc>
                <a:spcPct val="107000"/>
              </a:lnSpc>
            </a:pPr>
            <a:r>
              <a:rPr lang="en-IN" sz="1600" kern="100" dirty="0">
                <a:effectLst/>
                <a:latin typeface="Calibri" panose="020F0502020204030204" pitchFamily="34" charset="0"/>
                <a:ea typeface="Calibri" panose="020F0502020204030204" pitchFamily="34" charset="0"/>
                <a:cs typeface="Calibri" panose="020F0502020204030204" pitchFamily="34" charset="0"/>
              </a:rPr>
              <a:t>The objective of the project is to host a static website (made of HTML , CSS and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Javascript</a:t>
            </a:r>
            <a:r>
              <a:rPr lang="en-IN" sz="1600" kern="100" dirty="0">
                <a:effectLst/>
                <a:latin typeface="Calibri" panose="020F0502020204030204" pitchFamily="34" charset="0"/>
                <a:ea typeface="Calibri" panose="020F0502020204030204" pitchFamily="34" charset="0"/>
                <a:cs typeface="Calibri" panose="020F0502020204030204" pitchFamily="34" charset="0"/>
              </a:rPr>
              <a:t> ) using AWS services.</a:t>
            </a:r>
          </a:p>
          <a:p>
            <a:pPr marL="228600">
              <a:lnSpc>
                <a:spcPct val="107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This application is developed to make our website globally accessible to everyone , handle requests properly with Elastic </a:t>
            </a:r>
            <a:r>
              <a:rPr lang="en-US" sz="1600" kern="100" dirty="0">
                <a:latin typeface="Calibri" panose="020F0502020204030204" pitchFamily="34" charset="0"/>
                <a:ea typeface="Calibri" panose="020F0502020204030204" pitchFamily="34" charset="0"/>
                <a:cs typeface="Calibri" panose="020F0502020204030204" pitchFamily="34" charset="0"/>
              </a:rPr>
              <a:t>L</a:t>
            </a:r>
            <a:r>
              <a:rPr lang="en-US" sz="1600" kern="100" dirty="0">
                <a:effectLst/>
                <a:latin typeface="Calibri" panose="020F0502020204030204" pitchFamily="34" charset="0"/>
                <a:ea typeface="Calibri" panose="020F0502020204030204" pitchFamily="34" charset="0"/>
                <a:cs typeface="Calibri" panose="020F0502020204030204" pitchFamily="34" charset="0"/>
              </a:rPr>
              <a:t>oad </a:t>
            </a:r>
            <a:r>
              <a:rPr lang="en-US" sz="1600" kern="100" dirty="0">
                <a:latin typeface="Calibri" panose="020F0502020204030204" pitchFamily="34" charset="0"/>
                <a:ea typeface="Calibri" panose="020F0502020204030204" pitchFamily="34" charset="0"/>
                <a:cs typeface="Calibri" panose="020F0502020204030204" pitchFamily="34" charset="0"/>
              </a:rPr>
              <a:t>B</a:t>
            </a:r>
            <a:r>
              <a:rPr lang="en-US" sz="1600" kern="100" dirty="0">
                <a:effectLst/>
                <a:latin typeface="Calibri" panose="020F0502020204030204" pitchFamily="34" charset="0"/>
                <a:ea typeface="Calibri" panose="020F0502020204030204" pitchFamily="34" charset="0"/>
                <a:cs typeface="Calibri" panose="020F0502020204030204" pitchFamily="34" charset="0"/>
              </a:rPr>
              <a:t>alancer and autoscaling  , </a:t>
            </a:r>
            <a:r>
              <a:rPr lang="en-US" sz="1600" b="0" i="0" dirty="0">
                <a:solidFill>
                  <a:srgbClr val="001D35"/>
                </a:solidFill>
                <a:effectLst/>
                <a:latin typeface="Google Sans"/>
              </a:rPr>
              <a:t>Maintain a stable IP address for our application with elastic IP and many more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8CF32EC-591F-A139-C553-445B9CFC7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204" y="1526650"/>
            <a:ext cx="5604796" cy="4182386"/>
          </a:xfrm>
          <a:prstGeom prst="rect">
            <a:avLst/>
          </a:prstGeom>
        </p:spPr>
      </p:pic>
    </p:spTree>
    <p:extLst>
      <p:ext uri="{BB962C8B-B14F-4D97-AF65-F5344CB8AC3E}">
        <p14:creationId xmlns:p14="http://schemas.microsoft.com/office/powerpoint/2010/main" val="306569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1CEED-4B03-C44A-F390-AC23A33792ED}"/>
              </a:ext>
            </a:extLst>
          </p:cNvPr>
          <p:cNvSpPr txBox="1"/>
          <p:nvPr/>
        </p:nvSpPr>
        <p:spPr>
          <a:xfrm>
            <a:off x="3335572" y="397566"/>
            <a:ext cx="5557961" cy="461665"/>
          </a:xfrm>
          <a:prstGeom prst="rect">
            <a:avLst/>
          </a:prstGeom>
          <a:noFill/>
        </p:spPr>
        <p:txBody>
          <a:bodyPr wrap="square" rtlCol="0">
            <a:spAutoFit/>
          </a:bodyPr>
          <a:lstStyle/>
          <a:p>
            <a:r>
              <a:rPr lang="en-US" sz="2400" dirty="0">
                <a:latin typeface="Arial Black" panose="020B0A04020102020204" pitchFamily="34" charset="0"/>
              </a:rPr>
              <a:t>WHY CLOUD COMPUTING ?</a:t>
            </a:r>
            <a:endParaRPr lang="en-IN" sz="2400" dirty="0">
              <a:latin typeface="Arial Black" panose="020B0A04020102020204" pitchFamily="34" charset="0"/>
            </a:endParaRPr>
          </a:p>
        </p:txBody>
      </p:sp>
      <p:pic>
        <p:nvPicPr>
          <p:cNvPr id="7" name="Picture 6">
            <a:extLst>
              <a:ext uri="{FF2B5EF4-FFF2-40B4-BE49-F238E27FC236}">
                <a16:creationId xmlns:a16="http://schemas.microsoft.com/office/drawing/2014/main" id="{1418C214-5475-C3EF-48F7-04D60AA3E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21" y="1308983"/>
            <a:ext cx="5732291" cy="4400053"/>
          </a:xfrm>
          <a:prstGeom prst="rect">
            <a:avLst/>
          </a:prstGeom>
        </p:spPr>
      </p:pic>
      <p:sp>
        <p:nvSpPr>
          <p:cNvPr id="8" name="TextBox 7">
            <a:extLst>
              <a:ext uri="{FF2B5EF4-FFF2-40B4-BE49-F238E27FC236}">
                <a16:creationId xmlns:a16="http://schemas.microsoft.com/office/drawing/2014/main" id="{552E8786-8543-AD09-CB15-572C13CD13A8}"/>
              </a:ext>
            </a:extLst>
          </p:cNvPr>
          <p:cNvSpPr txBox="1"/>
          <p:nvPr/>
        </p:nvSpPr>
        <p:spPr>
          <a:xfrm>
            <a:off x="6623437" y="1598212"/>
            <a:ext cx="5271714" cy="4247317"/>
          </a:xfrm>
          <a:prstGeom prst="rect">
            <a:avLst/>
          </a:prstGeom>
          <a:noFill/>
        </p:spPr>
        <p:txBody>
          <a:bodyPr wrap="square" rtlCol="0">
            <a:spAutoFit/>
          </a:bodyPr>
          <a:lstStyle/>
          <a:p>
            <a:pPr algn="l"/>
            <a:r>
              <a:rPr lang="en-US" b="0" i="0" dirty="0">
                <a:effectLst/>
                <a:latin typeface="Söhne"/>
              </a:rPr>
              <a:t>Cloud computing is important for several reasons, and it has had a profound impact on the way businesses and individuals use technology. Here are some key reasons why cloud computing is important</a:t>
            </a:r>
          </a:p>
          <a:p>
            <a:pPr algn="l"/>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Cost-Efficiency</a:t>
            </a:r>
          </a:p>
          <a:p>
            <a:pPr marL="285750" indent="-285750" algn="l">
              <a:buFont typeface="Wingdings" panose="05000000000000000000" pitchFamily="2" charset="2"/>
              <a:buChar char="ü"/>
            </a:pPr>
            <a:r>
              <a:rPr lang="en-US" b="1" i="0" dirty="0">
                <a:effectLst/>
                <a:latin typeface="Söhne"/>
              </a:rPr>
              <a:t>Scalability</a:t>
            </a:r>
          </a:p>
          <a:p>
            <a:pPr marL="285750" indent="-285750" algn="l">
              <a:buFont typeface="Wingdings" panose="05000000000000000000" pitchFamily="2" charset="2"/>
              <a:buChar char="ü"/>
            </a:pPr>
            <a:r>
              <a:rPr lang="en-US" b="1" i="0" dirty="0">
                <a:effectLst/>
                <a:latin typeface="Söhne"/>
              </a:rPr>
              <a:t>Accessibility</a:t>
            </a:r>
          </a:p>
          <a:p>
            <a:pPr marL="285750" indent="-285750" algn="l">
              <a:buFont typeface="Wingdings" panose="05000000000000000000" pitchFamily="2" charset="2"/>
              <a:buChar char="ü"/>
            </a:pPr>
            <a:r>
              <a:rPr lang="en-US" b="1" i="0" dirty="0">
                <a:effectLst/>
                <a:latin typeface="Söhne"/>
              </a:rPr>
              <a:t>Flexibility</a:t>
            </a:r>
          </a:p>
          <a:p>
            <a:pPr marL="285750" indent="-285750" algn="l">
              <a:buFont typeface="Wingdings" panose="05000000000000000000" pitchFamily="2" charset="2"/>
              <a:buChar char="ü"/>
            </a:pPr>
            <a:r>
              <a:rPr lang="en-US" b="1" i="0" dirty="0">
                <a:effectLst/>
                <a:latin typeface="Söhne"/>
              </a:rPr>
              <a:t>Security</a:t>
            </a:r>
          </a:p>
          <a:p>
            <a:pPr marL="285750" indent="-285750" algn="l">
              <a:buFont typeface="Wingdings" panose="05000000000000000000" pitchFamily="2" charset="2"/>
              <a:buChar char="ü"/>
            </a:pPr>
            <a:r>
              <a:rPr lang="en-US" b="1" i="0" dirty="0">
                <a:effectLst/>
                <a:latin typeface="Söhne"/>
              </a:rPr>
              <a:t>Collaboration</a:t>
            </a:r>
          </a:p>
          <a:p>
            <a:pPr marL="285750" indent="-285750" algn="l">
              <a:buFont typeface="Wingdings" panose="05000000000000000000" pitchFamily="2" charset="2"/>
              <a:buChar char="ü"/>
            </a:pPr>
            <a:r>
              <a:rPr lang="en-US" b="1" i="0" dirty="0">
                <a:effectLst/>
                <a:latin typeface="Söhne"/>
              </a:rPr>
              <a:t>Innovation</a:t>
            </a:r>
          </a:p>
          <a:p>
            <a:pPr marL="285750" indent="-285750" algn="l">
              <a:buFont typeface="Wingdings" panose="05000000000000000000" pitchFamily="2" charset="2"/>
              <a:buChar char="ü"/>
            </a:pPr>
            <a:r>
              <a:rPr lang="en-US" b="1" i="0" dirty="0">
                <a:effectLst/>
                <a:latin typeface="Söhne"/>
              </a:rPr>
              <a:t>Environmental Benefits</a:t>
            </a:r>
          </a:p>
          <a:p>
            <a:pPr marL="285750" indent="-285750" algn="l">
              <a:buFont typeface="Wingdings" panose="05000000000000000000" pitchFamily="2" charset="2"/>
              <a:buChar char="ü"/>
            </a:pPr>
            <a:r>
              <a:rPr lang="en-US" b="1" i="0" dirty="0">
                <a:effectLst/>
                <a:latin typeface="Söhne"/>
              </a:rPr>
              <a:t>Cost Predictability</a:t>
            </a:r>
          </a:p>
          <a:p>
            <a:pPr marL="285750" indent="-285750" algn="l">
              <a:buFont typeface="Wingdings" panose="05000000000000000000" pitchFamily="2" charset="2"/>
              <a:buChar char="ü"/>
            </a:pPr>
            <a:r>
              <a:rPr lang="en-US" b="1" i="0" dirty="0">
                <a:effectLst/>
                <a:latin typeface="Söhne"/>
              </a:rPr>
              <a:t>Global Reach</a:t>
            </a:r>
            <a:endParaRPr lang="en-IN" b="1" dirty="0"/>
          </a:p>
        </p:txBody>
      </p:sp>
    </p:spTree>
    <p:extLst>
      <p:ext uri="{BB962C8B-B14F-4D97-AF65-F5344CB8AC3E}">
        <p14:creationId xmlns:p14="http://schemas.microsoft.com/office/powerpoint/2010/main" val="214953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AA2A3C-9AFB-6053-F284-F3F4968309F6}"/>
              </a:ext>
            </a:extLst>
          </p:cNvPr>
          <p:cNvSpPr txBox="1"/>
          <p:nvPr/>
        </p:nvSpPr>
        <p:spPr>
          <a:xfrm>
            <a:off x="3013543" y="413468"/>
            <a:ext cx="6321287" cy="461665"/>
          </a:xfrm>
          <a:prstGeom prst="rect">
            <a:avLst/>
          </a:prstGeom>
          <a:noFill/>
        </p:spPr>
        <p:txBody>
          <a:bodyPr wrap="square" rtlCol="0">
            <a:spAutoFit/>
          </a:bodyPr>
          <a:lstStyle/>
          <a:p>
            <a:r>
              <a:rPr lang="en-US" sz="2400" dirty="0">
                <a:latin typeface="Arial Black" panose="020B0A04020102020204" pitchFamily="34" charset="0"/>
              </a:rPr>
              <a:t>AWS on context of Cloud Computing</a:t>
            </a:r>
            <a:endParaRPr lang="en-IN" sz="2400" dirty="0">
              <a:latin typeface="Arial Black" panose="020B0A04020102020204" pitchFamily="34" charset="0"/>
            </a:endParaRPr>
          </a:p>
        </p:txBody>
      </p:sp>
      <p:pic>
        <p:nvPicPr>
          <p:cNvPr id="6" name="Picture 5">
            <a:extLst>
              <a:ext uri="{FF2B5EF4-FFF2-40B4-BE49-F238E27FC236}">
                <a16:creationId xmlns:a16="http://schemas.microsoft.com/office/drawing/2014/main" id="{B3F3CABC-CF7A-3434-356D-891C23186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1" y="1963971"/>
            <a:ext cx="3736018" cy="3307743"/>
          </a:xfrm>
          <a:prstGeom prst="rect">
            <a:avLst/>
          </a:prstGeom>
        </p:spPr>
      </p:pic>
      <p:sp>
        <p:nvSpPr>
          <p:cNvPr id="7" name="TextBox 6">
            <a:extLst>
              <a:ext uri="{FF2B5EF4-FFF2-40B4-BE49-F238E27FC236}">
                <a16:creationId xmlns:a16="http://schemas.microsoft.com/office/drawing/2014/main" id="{98D43684-5390-CDF7-035C-C04DD40C7187}"/>
              </a:ext>
            </a:extLst>
          </p:cNvPr>
          <p:cNvSpPr txBox="1"/>
          <p:nvPr/>
        </p:nvSpPr>
        <p:spPr>
          <a:xfrm>
            <a:off x="4476584" y="1081378"/>
            <a:ext cx="7458324" cy="5632311"/>
          </a:xfrm>
          <a:prstGeom prst="rect">
            <a:avLst/>
          </a:prstGeom>
          <a:noFill/>
        </p:spPr>
        <p:txBody>
          <a:bodyPr wrap="square" rtlCol="0">
            <a:spAutoFit/>
          </a:bodyPr>
          <a:lstStyle/>
          <a:p>
            <a:r>
              <a:rPr lang="en-US" b="0" i="0" dirty="0">
                <a:effectLst/>
                <a:latin typeface="Söhne"/>
              </a:rPr>
              <a:t>Amazon Web Services (AWS) is one of the world's leading and most widely used cloud computing platforms. It provides a comprehensive suite of cloud services that businesses, organizations, and individuals can use to host applications, store data, and manage various IT resources in a scalable and cost-effective manner. When discussing AWS in the context of cloud computing, it's important to understand its key features and services:</a:t>
            </a:r>
          </a:p>
          <a:p>
            <a:endParaRPr lang="en-US" sz="600" dirty="0">
              <a:latin typeface="Söhne"/>
            </a:endParaRPr>
          </a:p>
          <a:p>
            <a:pPr marL="285750" indent="-285750" algn="l">
              <a:buFont typeface="Wingdings" panose="05000000000000000000" pitchFamily="2" charset="2"/>
              <a:buChar char="ü"/>
            </a:pPr>
            <a:r>
              <a:rPr lang="en-US" b="1" i="0" dirty="0">
                <a:effectLst/>
                <a:latin typeface="Söhne"/>
              </a:rPr>
              <a:t>Infrastructure as a Service (IaaS)</a:t>
            </a:r>
            <a:r>
              <a:rPr lang="en-US" b="0" i="0" dirty="0">
                <a:effectLst/>
                <a:latin typeface="Söhne"/>
              </a:rPr>
              <a:t> </a:t>
            </a:r>
          </a:p>
          <a:p>
            <a:pPr marL="285750" indent="-285750" algn="l">
              <a:buFont typeface="Wingdings" panose="05000000000000000000" pitchFamily="2" charset="2"/>
              <a:buChar char="ü"/>
            </a:pPr>
            <a:r>
              <a:rPr lang="en-US" b="1" i="0" dirty="0">
                <a:effectLst/>
                <a:latin typeface="Söhne"/>
              </a:rPr>
              <a:t>Platform as a Service (PaaS)</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Software as a Service (SaaS)</a:t>
            </a:r>
            <a:r>
              <a:rPr lang="en-US" b="0" i="0" dirty="0">
                <a:effectLst/>
                <a:latin typeface="Söhne"/>
              </a:rPr>
              <a:t> </a:t>
            </a:r>
          </a:p>
          <a:p>
            <a:pPr marL="285750" indent="-285750" algn="l">
              <a:buFont typeface="Wingdings" panose="05000000000000000000" pitchFamily="2" charset="2"/>
              <a:buChar char="ü"/>
            </a:pPr>
            <a:r>
              <a:rPr lang="en-US" b="1" i="0" dirty="0">
                <a:effectLst/>
                <a:latin typeface="Söhne"/>
              </a:rPr>
              <a:t>Storage Services</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Databases</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Content Delivery</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AI and Machine Learning</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Analytics</a:t>
            </a:r>
            <a:r>
              <a:rPr lang="en-US" b="0" i="0" dirty="0">
                <a:effectLst/>
                <a:latin typeface="Söhne"/>
              </a:rPr>
              <a:t> </a:t>
            </a:r>
          </a:p>
          <a:p>
            <a:pPr marL="285750" indent="-285750" algn="l">
              <a:buFont typeface="Wingdings" panose="05000000000000000000" pitchFamily="2" charset="2"/>
              <a:buChar char="ü"/>
            </a:pPr>
            <a:r>
              <a:rPr lang="en-US" b="1" i="0" dirty="0">
                <a:effectLst/>
                <a:latin typeface="Söhne"/>
              </a:rPr>
              <a:t>Internet of Things (IoT)</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Security</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Networking</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Developer Tools</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Management and Monitoring</a:t>
            </a:r>
            <a:endParaRPr lang="en-IN" dirty="0"/>
          </a:p>
        </p:txBody>
      </p:sp>
      <p:sp>
        <p:nvSpPr>
          <p:cNvPr id="8" name="TextBox 7">
            <a:extLst>
              <a:ext uri="{FF2B5EF4-FFF2-40B4-BE49-F238E27FC236}">
                <a16:creationId xmlns:a16="http://schemas.microsoft.com/office/drawing/2014/main" id="{03016523-1FFD-6332-A3A1-DF1E298B4051}"/>
              </a:ext>
            </a:extLst>
          </p:cNvPr>
          <p:cNvSpPr txBox="1"/>
          <p:nvPr/>
        </p:nvSpPr>
        <p:spPr>
          <a:xfrm>
            <a:off x="585056" y="3825971"/>
            <a:ext cx="811033" cy="369332"/>
          </a:xfrm>
          <a:prstGeom prst="rect">
            <a:avLst/>
          </a:prstGeom>
          <a:noFill/>
        </p:spPr>
        <p:txBody>
          <a:bodyPr wrap="square" rtlCol="0">
            <a:spAutoFit/>
          </a:bodyPr>
          <a:lstStyle/>
          <a:p>
            <a:r>
              <a:rPr lang="en-US" b="1" dirty="0">
                <a:latin typeface="Arial Black" panose="020B0A04020102020204" pitchFamily="34" charset="0"/>
              </a:rPr>
              <a:t>33 %</a:t>
            </a:r>
            <a:endParaRPr lang="en-IN" b="1" dirty="0">
              <a:latin typeface="Arial Black" panose="020B0A04020102020204" pitchFamily="34" charset="0"/>
            </a:endParaRPr>
          </a:p>
        </p:txBody>
      </p:sp>
    </p:spTree>
    <p:extLst>
      <p:ext uri="{BB962C8B-B14F-4D97-AF65-F5344CB8AC3E}">
        <p14:creationId xmlns:p14="http://schemas.microsoft.com/office/powerpoint/2010/main" val="421237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39410-61D3-9A72-9778-169E5F5717FB}"/>
              </a:ext>
            </a:extLst>
          </p:cNvPr>
          <p:cNvSpPr txBox="1"/>
          <p:nvPr/>
        </p:nvSpPr>
        <p:spPr>
          <a:xfrm>
            <a:off x="1865906" y="443868"/>
            <a:ext cx="8460188" cy="461665"/>
          </a:xfrm>
          <a:prstGeom prst="rect">
            <a:avLst/>
          </a:prstGeom>
          <a:noFill/>
        </p:spPr>
        <p:txBody>
          <a:bodyPr wrap="square" rtlCol="0">
            <a:spAutoFit/>
          </a:bodyPr>
          <a:lstStyle/>
          <a:p>
            <a:r>
              <a:rPr lang="en-US" sz="2400" dirty="0">
                <a:latin typeface="Arial Black" panose="020B0A04020102020204" pitchFamily="34" charset="0"/>
              </a:rPr>
              <a:t>WHY AWS OVER OTHER CLOUD PROVIDERS?</a:t>
            </a:r>
            <a:endParaRPr lang="en-IN" sz="2400" dirty="0">
              <a:latin typeface="Arial Black" panose="020B0A04020102020204" pitchFamily="34" charset="0"/>
            </a:endParaRPr>
          </a:p>
        </p:txBody>
      </p:sp>
      <p:pic>
        <p:nvPicPr>
          <p:cNvPr id="7" name="Picture 6">
            <a:extLst>
              <a:ext uri="{FF2B5EF4-FFF2-40B4-BE49-F238E27FC236}">
                <a16:creationId xmlns:a16="http://schemas.microsoft.com/office/drawing/2014/main" id="{5AC07E1F-0F69-E048-7A7F-3B04BACB06EC}"/>
              </a:ext>
            </a:extLst>
          </p:cNvPr>
          <p:cNvPicPr>
            <a:picLocks noChangeAspect="1"/>
          </p:cNvPicPr>
          <p:nvPr/>
        </p:nvPicPr>
        <p:blipFill rotWithShape="1">
          <a:blip r:embed="rId2">
            <a:extLst>
              <a:ext uri="{28A0092B-C50C-407E-A947-70E740481C1C}">
                <a14:useLocalDpi xmlns:a14="http://schemas.microsoft.com/office/drawing/2010/main" val="0"/>
              </a:ext>
            </a:extLst>
          </a:blip>
          <a:srcRect l="21877" r="20578"/>
          <a:stretch/>
        </p:blipFill>
        <p:spPr>
          <a:xfrm>
            <a:off x="79513" y="1764925"/>
            <a:ext cx="4110825" cy="3810000"/>
          </a:xfrm>
          <a:prstGeom prst="rect">
            <a:avLst/>
          </a:prstGeom>
        </p:spPr>
      </p:pic>
      <p:sp>
        <p:nvSpPr>
          <p:cNvPr id="8" name="TextBox 7">
            <a:extLst>
              <a:ext uri="{FF2B5EF4-FFF2-40B4-BE49-F238E27FC236}">
                <a16:creationId xmlns:a16="http://schemas.microsoft.com/office/drawing/2014/main" id="{DA1A7250-F73F-8DC7-D441-0FEE16CE32F4}"/>
              </a:ext>
            </a:extLst>
          </p:cNvPr>
          <p:cNvSpPr txBox="1"/>
          <p:nvPr/>
        </p:nvSpPr>
        <p:spPr>
          <a:xfrm>
            <a:off x="4611757" y="1335819"/>
            <a:ext cx="7259540" cy="5078313"/>
          </a:xfrm>
          <a:prstGeom prst="rect">
            <a:avLst/>
          </a:prstGeom>
          <a:noFill/>
        </p:spPr>
        <p:txBody>
          <a:bodyPr wrap="square" rtlCol="0">
            <a:spAutoFit/>
          </a:bodyPr>
          <a:lstStyle/>
          <a:p>
            <a:r>
              <a:rPr lang="en-US" b="0" i="0" dirty="0">
                <a:effectLst/>
                <a:latin typeface="Söhne"/>
              </a:rPr>
              <a:t>Amazon Web Services (AWS) is one of the major cloud service providers and offers several advantages that make it a preferred choice for many organizations. While the choice of cloud provider should be based on specific business needs and requirements, here are some advantages of using AWS services over other cloud providers</a:t>
            </a:r>
          </a:p>
          <a:p>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Wide Range of Services</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Global Presence</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Reliability and Availability</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Security</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Ecosystem and Community</a:t>
            </a:r>
          </a:p>
          <a:p>
            <a:pPr marL="285750" indent="-285750" algn="l">
              <a:buFont typeface="Wingdings" panose="05000000000000000000" pitchFamily="2" charset="2"/>
              <a:buChar char="ü"/>
            </a:pPr>
            <a:r>
              <a:rPr lang="en-US" b="1" i="0" dirty="0">
                <a:effectLst/>
                <a:latin typeface="Söhne"/>
              </a:rPr>
              <a:t>Scalability</a:t>
            </a:r>
          </a:p>
          <a:p>
            <a:pPr marL="285750" indent="-285750" algn="l">
              <a:buFont typeface="Wingdings" panose="05000000000000000000" pitchFamily="2" charset="2"/>
              <a:buChar char="ü"/>
            </a:pPr>
            <a:r>
              <a:rPr lang="en-US" b="1" i="0" dirty="0">
                <a:effectLst/>
                <a:latin typeface="Söhne"/>
              </a:rPr>
              <a:t>Cost Management</a:t>
            </a:r>
            <a:endParaRPr lang="en-US" b="0" i="0" dirty="0">
              <a:effectLst/>
              <a:latin typeface="Söhne"/>
            </a:endParaRPr>
          </a:p>
          <a:p>
            <a:pPr marL="285750" indent="-285750" algn="l">
              <a:buFont typeface="Wingdings" panose="05000000000000000000" pitchFamily="2" charset="2"/>
              <a:buChar char="ü"/>
            </a:pPr>
            <a:r>
              <a:rPr lang="en-US" b="1" i="0" dirty="0">
                <a:effectLst/>
                <a:latin typeface="Söhne"/>
              </a:rPr>
              <a:t>Innovation</a:t>
            </a:r>
          </a:p>
          <a:p>
            <a:pPr marL="285750" indent="-285750" algn="l">
              <a:buFont typeface="Wingdings" panose="05000000000000000000" pitchFamily="2" charset="2"/>
              <a:buChar char="ü"/>
            </a:pPr>
            <a:r>
              <a:rPr lang="en-US" b="1" i="0" dirty="0">
                <a:effectLst/>
                <a:latin typeface="Söhne"/>
              </a:rPr>
              <a:t>Hybrid and Multi-Cloud Capabilities</a:t>
            </a:r>
          </a:p>
          <a:p>
            <a:pPr marL="285750" indent="-285750" algn="l">
              <a:buFont typeface="Wingdings" panose="05000000000000000000" pitchFamily="2" charset="2"/>
              <a:buChar char="ü"/>
            </a:pPr>
            <a:r>
              <a:rPr lang="en-US" b="1" i="0" dirty="0">
                <a:effectLst/>
                <a:latin typeface="Söhne"/>
              </a:rPr>
              <a:t>Migration Services</a:t>
            </a:r>
          </a:p>
          <a:p>
            <a:pPr marL="285750" indent="-285750" algn="l">
              <a:buFont typeface="Wingdings" panose="05000000000000000000" pitchFamily="2" charset="2"/>
              <a:buChar char="ü"/>
            </a:pPr>
            <a:r>
              <a:rPr lang="en-US" b="1" i="0" dirty="0">
                <a:effectLst/>
                <a:latin typeface="Söhne"/>
              </a:rPr>
              <a:t>Enterprise-Focused Services</a:t>
            </a:r>
          </a:p>
          <a:p>
            <a:pPr marL="285750" indent="-285750" algn="l">
              <a:buFont typeface="Wingdings" panose="05000000000000000000" pitchFamily="2" charset="2"/>
              <a:buChar char="ü"/>
            </a:pPr>
            <a:r>
              <a:rPr lang="en-US" b="1" i="0" dirty="0">
                <a:effectLst/>
                <a:latin typeface="Söhne"/>
              </a:rPr>
              <a:t>Data Management</a:t>
            </a:r>
            <a:endParaRPr lang="en-IN" dirty="0"/>
          </a:p>
        </p:txBody>
      </p:sp>
    </p:spTree>
    <p:extLst>
      <p:ext uri="{BB962C8B-B14F-4D97-AF65-F5344CB8AC3E}">
        <p14:creationId xmlns:p14="http://schemas.microsoft.com/office/powerpoint/2010/main" val="86174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A727CD-179A-4AF2-99FE-2105EB82E81A}"/>
              </a:ext>
            </a:extLst>
          </p:cNvPr>
          <p:cNvSpPr txBox="1"/>
          <p:nvPr/>
        </p:nvSpPr>
        <p:spPr>
          <a:xfrm>
            <a:off x="3991555" y="254442"/>
            <a:ext cx="4405022" cy="461665"/>
          </a:xfrm>
          <a:prstGeom prst="rect">
            <a:avLst/>
          </a:prstGeom>
          <a:noFill/>
        </p:spPr>
        <p:txBody>
          <a:bodyPr wrap="square" rtlCol="0">
            <a:spAutoFit/>
          </a:bodyPr>
          <a:lstStyle/>
          <a:p>
            <a:r>
              <a:rPr lang="en-US" sz="2400" dirty="0">
                <a:latin typeface="Arial Black" panose="020B0A04020102020204" pitchFamily="34" charset="0"/>
              </a:rPr>
              <a:t>AWS PRICING</a:t>
            </a:r>
            <a:endParaRPr lang="en-IN" sz="2400" dirty="0">
              <a:latin typeface="Arial Black" panose="020B0A04020102020204" pitchFamily="34" charset="0"/>
            </a:endParaRPr>
          </a:p>
        </p:txBody>
      </p:sp>
      <p:sp>
        <p:nvSpPr>
          <p:cNvPr id="6" name="TextBox 5">
            <a:extLst>
              <a:ext uri="{FF2B5EF4-FFF2-40B4-BE49-F238E27FC236}">
                <a16:creationId xmlns:a16="http://schemas.microsoft.com/office/drawing/2014/main" id="{5FC0CCD8-8AE1-8B65-71F7-0E9BD7DA918F}"/>
              </a:ext>
            </a:extLst>
          </p:cNvPr>
          <p:cNvSpPr txBox="1"/>
          <p:nvPr/>
        </p:nvSpPr>
        <p:spPr>
          <a:xfrm>
            <a:off x="6615486" y="1470992"/>
            <a:ext cx="5104738" cy="4524315"/>
          </a:xfrm>
          <a:prstGeom prst="rect">
            <a:avLst/>
          </a:prstGeom>
          <a:noFill/>
        </p:spPr>
        <p:txBody>
          <a:bodyPr wrap="square" rtlCol="0">
            <a:spAutoFit/>
          </a:bodyPr>
          <a:lstStyle/>
          <a:p>
            <a:r>
              <a:rPr lang="en-US" dirty="0"/>
              <a:t>Amazon Web Services (AWS) offers several pricing advantages that make it an attractive choice for businesses and organizations:</a:t>
            </a:r>
          </a:p>
          <a:p>
            <a:endParaRPr lang="en-US" dirty="0"/>
          </a:p>
          <a:p>
            <a:pPr marL="285750" indent="-285750">
              <a:buFont typeface="Wingdings" panose="05000000000000000000" pitchFamily="2" charset="2"/>
              <a:buChar char="ü"/>
            </a:pPr>
            <a:r>
              <a:rPr lang="en-US" dirty="0"/>
              <a:t>1. Pay-as-You-Go Model</a:t>
            </a:r>
          </a:p>
          <a:p>
            <a:pPr marL="285750" indent="-285750">
              <a:buFont typeface="Wingdings" panose="05000000000000000000" pitchFamily="2" charset="2"/>
              <a:buChar char="ü"/>
            </a:pPr>
            <a:r>
              <a:rPr lang="en-US" dirty="0"/>
              <a:t>2. On-Demand Pricing:</a:t>
            </a:r>
          </a:p>
          <a:p>
            <a:pPr marL="285750" indent="-285750">
              <a:buFont typeface="Wingdings" panose="05000000000000000000" pitchFamily="2" charset="2"/>
              <a:buChar char="ü"/>
            </a:pPr>
            <a:r>
              <a:rPr lang="en-US" dirty="0"/>
              <a:t>3.Reserved Instances (</a:t>
            </a:r>
            <a:r>
              <a:rPr lang="en-US" dirty="0" err="1"/>
              <a:t>Ris</a:t>
            </a:r>
            <a:r>
              <a:rPr lang="en-US" dirty="0"/>
              <a:t>)</a:t>
            </a:r>
          </a:p>
          <a:p>
            <a:pPr marL="285750" indent="-285750">
              <a:buFont typeface="Wingdings" panose="05000000000000000000" pitchFamily="2" charset="2"/>
              <a:buChar char="ü"/>
            </a:pPr>
            <a:r>
              <a:rPr lang="en-US" dirty="0"/>
              <a:t>4.Spot Instances</a:t>
            </a:r>
          </a:p>
          <a:p>
            <a:pPr marL="285750" indent="-285750">
              <a:buFont typeface="Wingdings" panose="05000000000000000000" pitchFamily="2" charset="2"/>
              <a:buChar char="ü"/>
            </a:pPr>
            <a:r>
              <a:rPr lang="en-US" dirty="0"/>
              <a:t>5. Elastic Load Balancing:</a:t>
            </a:r>
          </a:p>
          <a:p>
            <a:pPr marL="285750" indent="-285750">
              <a:buFont typeface="Wingdings" panose="05000000000000000000" pitchFamily="2" charset="2"/>
              <a:buChar char="ü"/>
            </a:pPr>
            <a:r>
              <a:rPr lang="en-US" dirty="0"/>
              <a:t>6.Resource Scaling:</a:t>
            </a:r>
          </a:p>
          <a:p>
            <a:pPr marL="285750" indent="-285750">
              <a:buFont typeface="Wingdings" panose="05000000000000000000" pitchFamily="2" charset="2"/>
              <a:buChar char="ü"/>
            </a:pPr>
            <a:r>
              <a:rPr lang="en-US" dirty="0"/>
              <a:t>7.Free Tier</a:t>
            </a:r>
          </a:p>
          <a:p>
            <a:pPr marL="285750" indent="-285750">
              <a:buFont typeface="Wingdings" panose="05000000000000000000" pitchFamily="2" charset="2"/>
              <a:buChar char="ü"/>
            </a:pPr>
            <a:r>
              <a:rPr lang="en-US" dirty="0"/>
              <a:t>8.Cost Explorer and Budgets</a:t>
            </a:r>
          </a:p>
          <a:p>
            <a:pPr marL="285750" indent="-285750">
              <a:buFont typeface="Wingdings" panose="05000000000000000000" pitchFamily="2" charset="2"/>
              <a:buChar char="ü"/>
            </a:pPr>
            <a:r>
              <a:rPr lang="en-US" dirty="0"/>
              <a:t>9.Consolidated Billing</a:t>
            </a:r>
          </a:p>
          <a:p>
            <a:pPr marL="285750" indent="-285750">
              <a:buFont typeface="Wingdings" panose="05000000000000000000" pitchFamily="2" charset="2"/>
              <a:buChar char="ü"/>
            </a:pPr>
            <a:r>
              <a:rPr lang="en-US" dirty="0"/>
              <a:t>10.Optimization Recommendations</a:t>
            </a:r>
          </a:p>
          <a:p>
            <a:pPr marL="285750" indent="-285750">
              <a:buFont typeface="Wingdings" panose="05000000000000000000" pitchFamily="2" charset="2"/>
              <a:buChar char="ü"/>
            </a:pPr>
            <a:r>
              <a:rPr lang="en-US" dirty="0"/>
              <a:t>11.Variable Instance Types</a:t>
            </a:r>
          </a:p>
          <a:p>
            <a:pPr marL="285750" indent="-285750">
              <a:buFont typeface="Wingdings" panose="05000000000000000000" pitchFamily="2" charset="2"/>
              <a:buChar char="ü"/>
            </a:pPr>
            <a:r>
              <a:rPr lang="en-US" dirty="0"/>
              <a:t>12.Data Transfer Pricing</a:t>
            </a:r>
            <a:endParaRPr lang="en-IN" dirty="0"/>
          </a:p>
        </p:txBody>
      </p:sp>
      <p:pic>
        <p:nvPicPr>
          <p:cNvPr id="8" name="Picture 7">
            <a:extLst>
              <a:ext uri="{FF2B5EF4-FFF2-40B4-BE49-F238E27FC236}">
                <a16:creationId xmlns:a16="http://schemas.microsoft.com/office/drawing/2014/main" id="{047EBFA2-E8D5-FF81-9B65-B048792A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 y="2060974"/>
            <a:ext cx="5753529" cy="2972202"/>
          </a:xfrm>
          <a:prstGeom prst="rect">
            <a:avLst/>
          </a:prstGeom>
        </p:spPr>
      </p:pic>
      <p:sp>
        <p:nvSpPr>
          <p:cNvPr id="10" name="Oval 9">
            <a:extLst>
              <a:ext uri="{FF2B5EF4-FFF2-40B4-BE49-F238E27FC236}">
                <a16:creationId xmlns:a16="http://schemas.microsoft.com/office/drawing/2014/main" id="{7EE8A48B-DEF7-0505-5E6E-C4BD06EF9AF4}"/>
              </a:ext>
            </a:extLst>
          </p:cNvPr>
          <p:cNvSpPr/>
          <p:nvPr/>
        </p:nvSpPr>
        <p:spPr>
          <a:xfrm>
            <a:off x="318052" y="2906213"/>
            <a:ext cx="1375575" cy="1653871"/>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096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903BA4-5C5C-CF3F-B55B-610BE21888FB}"/>
              </a:ext>
            </a:extLst>
          </p:cNvPr>
          <p:cNvSpPr txBox="1"/>
          <p:nvPr/>
        </p:nvSpPr>
        <p:spPr>
          <a:xfrm>
            <a:off x="3498574" y="278296"/>
            <a:ext cx="4548146" cy="461665"/>
          </a:xfrm>
          <a:prstGeom prst="rect">
            <a:avLst/>
          </a:prstGeom>
          <a:noFill/>
        </p:spPr>
        <p:txBody>
          <a:bodyPr wrap="square" rtlCol="0">
            <a:spAutoFit/>
          </a:bodyPr>
          <a:lstStyle/>
          <a:p>
            <a:r>
              <a:rPr lang="en-US" sz="2400" dirty="0">
                <a:latin typeface="Arial Black" panose="020B0A04020102020204" pitchFamily="34" charset="0"/>
              </a:rPr>
              <a:t>PROJECT OVERVIEW</a:t>
            </a:r>
            <a:endParaRPr lang="en-IN" sz="2400" dirty="0">
              <a:latin typeface="Arial Black" panose="020B0A04020102020204" pitchFamily="34" charset="0"/>
            </a:endParaRPr>
          </a:p>
        </p:txBody>
      </p:sp>
      <p:pic>
        <p:nvPicPr>
          <p:cNvPr id="6" name="Picture 5">
            <a:extLst>
              <a:ext uri="{FF2B5EF4-FFF2-40B4-BE49-F238E27FC236}">
                <a16:creationId xmlns:a16="http://schemas.microsoft.com/office/drawing/2014/main" id="{F7B85DF9-7F0B-F08F-77F9-9AB93CE09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015" y="1148285"/>
            <a:ext cx="2512264" cy="5446643"/>
          </a:xfrm>
          <a:prstGeom prst="rect">
            <a:avLst/>
          </a:prstGeom>
        </p:spPr>
      </p:pic>
      <p:pic>
        <p:nvPicPr>
          <p:cNvPr id="8" name="Picture 7">
            <a:extLst>
              <a:ext uri="{FF2B5EF4-FFF2-40B4-BE49-F238E27FC236}">
                <a16:creationId xmlns:a16="http://schemas.microsoft.com/office/drawing/2014/main" id="{097107E4-06EF-0FAF-8477-C0B3478CD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78" y="972211"/>
            <a:ext cx="2602044" cy="5641287"/>
          </a:xfrm>
          <a:prstGeom prst="rect">
            <a:avLst/>
          </a:prstGeom>
        </p:spPr>
      </p:pic>
      <p:sp>
        <p:nvSpPr>
          <p:cNvPr id="9" name="TextBox 8">
            <a:extLst>
              <a:ext uri="{FF2B5EF4-FFF2-40B4-BE49-F238E27FC236}">
                <a16:creationId xmlns:a16="http://schemas.microsoft.com/office/drawing/2014/main" id="{C4D36B04-45BC-36BC-B338-64DC657D618D}"/>
              </a:ext>
            </a:extLst>
          </p:cNvPr>
          <p:cNvSpPr txBox="1"/>
          <p:nvPr/>
        </p:nvSpPr>
        <p:spPr>
          <a:xfrm>
            <a:off x="6096000" y="1876508"/>
            <a:ext cx="5319422" cy="3970318"/>
          </a:xfrm>
          <a:prstGeom prst="rect">
            <a:avLst/>
          </a:prstGeom>
          <a:noFill/>
        </p:spPr>
        <p:txBody>
          <a:bodyPr wrap="square" rtlCol="0">
            <a:spAutoFit/>
          </a:bodyPr>
          <a:lstStyle/>
          <a:p>
            <a:r>
              <a:rPr lang="en-US" dirty="0"/>
              <a:t>In our project, we achieved the following:</a:t>
            </a:r>
          </a:p>
          <a:p>
            <a:endParaRPr lang="en-US" b="1" dirty="0"/>
          </a:p>
          <a:p>
            <a:pPr marL="285750" indent="-285750">
              <a:buFont typeface="Wingdings" panose="05000000000000000000" pitchFamily="2" charset="2"/>
              <a:buChar char="ü"/>
            </a:pPr>
            <a:r>
              <a:rPr lang="en-US" b="1" i="1" dirty="0"/>
              <a:t>Created a </a:t>
            </a:r>
            <a:r>
              <a:rPr lang="en-US" b="1" i="1" dirty="0" err="1"/>
              <a:t>stactic</a:t>
            </a:r>
            <a:r>
              <a:rPr lang="en-US" b="1" i="1" dirty="0"/>
              <a:t> website (</a:t>
            </a:r>
            <a:r>
              <a:rPr lang="en-US" b="1" i="1" dirty="0" err="1"/>
              <a:t>Zomato_clone</a:t>
            </a:r>
            <a:r>
              <a:rPr lang="en-US" b="1" i="1" dirty="0"/>
              <a:t>) using HTML , CSS and JavaScript</a:t>
            </a:r>
          </a:p>
          <a:p>
            <a:pPr marL="285750" indent="-285750">
              <a:buFont typeface="Wingdings" panose="05000000000000000000" pitchFamily="2" charset="2"/>
              <a:buChar char="ü"/>
            </a:pPr>
            <a:r>
              <a:rPr lang="en-US" b="1" i="1" dirty="0"/>
              <a:t>Hosted a website using Amazon EC2 instances.</a:t>
            </a:r>
          </a:p>
          <a:p>
            <a:pPr marL="285750" indent="-285750">
              <a:buFont typeface="Wingdings" panose="05000000000000000000" pitchFamily="2" charset="2"/>
              <a:buChar char="ü"/>
            </a:pPr>
            <a:r>
              <a:rPr lang="en-US" b="1" i="1" dirty="0"/>
              <a:t>Implemented load balancing for even traffic distribution.</a:t>
            </a:r>
          </a:p>
          <a:p>
            <a:pPr marL="285750" indent="-285750">
              <a:buFont typeface="Wingdings" panose="05000000000000000000" pitchFamily="2" charset="2"/>
              <a:buChar char="ü"/>
            </a:pPr>
            <a:r>
              <a:rPr lang="en-US" b="1" i="1" dirty="0"/>
              <a:t>Set up auto scaling to adapt to changing workloads.</a:t>
            </a:r>
          </a:p>
          <a:p>
            <a:pPr marL="285750" indent="-285750">
              <a:buFont typeface="Wingdings" panose="05000000000000000000" pitchFamily="2" charset="2"/>
              <a:buChar char="ü"/>
            </a:pPr>
            <a:r>
              <a:rPr lang="en-US" b="1" i="1" dirty="0"/>
              <a:t>Used Elastic IP addresses for stable, public access to the website.</a:t>
            </a:r>
          </a:p>
          <a:p>
            <a:r>
              <a:rPr lang="en-US" dirty="0"/>
              <a:t> </a:t>
            </a:r>
          </a:p>
          <a:p>
            <a:r>
              <a:rPr lang="en-US" dirty="0"/>
              <a:t>This architecture ensured high availability, scalability, and reliability for our hosted website.</a:t>
            </a:r>
            <a:endParaRPr lang="en-IN" dirty="0"/>
          </a:p>
        </p:txBody>
      </p:sp>
    </p:spTree>
    <p:extLst>
      <p:ext uri="{BB962C8B-B14F-4D97-AF65-F5344CB8AC3E}">
        <p14:creationId xmlns:p14="http://schemas.microsoft.com/office/powerpoint/2010/main" val="184037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1573</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Calibri Light</vt:lpstr>
      <vt:lpstr>Google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Triranjan Samanta</dc:creator>
  <cp:lastModifiedBy>Triranjan Samanta</cp:lastModifiedBy>
  <cp:revision>6</cp:revision>
  <dcterms:created xsi:type="dcterms:W3CDTF">2023-11-03T07:26:15Z</dcterms:created>
  <dcterms:modified xsi:type="dcterms:W3CDTF">2023-11-09T13:32:59Z</dcterms:modified>
</cp:coreProperties>
</file>