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hmSiVcJl6xJSixGefUYPikSIHveQkdiu/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Train%20and%20Give%20Inputs%20to%20a%20Machine%20Learning%20Mode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388350" y="3377611"/>
            <a:ext cx="8367300" cy="1516912"/>
          </a:xfrm>
          <a:prstGeom prst="rect">
            <a:avLst/>
          </a:prstGeom>
          <a:noFill/>
          <a:ln>
            <a:noFill/>
          </a:ln>
        </p:spPr>
        <p:txBody>
          <a:bodyPr spcFirstLastPara="1" wrap="square" lIns="91425" tIns="91425" rIns="91425" bIns="91425" anchor="ctr" anchorCtr="0">
            <a:noAutofit/>
          </a:bodyPr>
          <a:lstStyle/>
          <a:p>
            <a:pPr>
              <a:lnSpc>
                <a:spcPct val="150000"/>
              </a:lnSpc>
              <a:buSzPts val="4000"/>
            </a:pPr>
            <a:r>
              <a:rPr lang="en-US" sz="2000" b="0" i="0" u="none" strike="noStrike" dirty="0">
                <a:solidFill>
                  <a:srgbClr val="92D050"/>
                </a:solidFill>
                <a:effectLst/>
                <a:latin typeface="Arial" panose="020B0604020202020204" pitchFamily="34" charset="0"/>
              </a:rPr>
              <a:t>Train and Give Inputs to a Machine Learning Model</a:t>
            </a:r>
            <a:br>
              <a:rPr lang="en-US" sz="2000" b="0" i="0" u="none" strike="noStrike" dirty="0">
                <a:solidFill>
                  <a:srgbClr val="92D050"/>
                </a:solidFill>
                <a:effectLst/>
                <a:latin typeface="Arial" panose="020B0604020202020204" pitchFamily="34" charset="0"/>
              </a:rPr>
            </a:br>
            <a:r>
              <a:rPr lang="en-IN" sz="2000" b="1" i="0" dirty="0">
                <a:solidFill>
                  <a:srgbClr val="92D050"/>
                </a:solidFill>
                <a:effectLst/>
                <a:latin typeface="-apple-system"/>
              </a:rPr>
              <a:t>House Price Prediction</a:t>
            </a:r>
          </a:p>
          <a:p>
            <a:pPr marL="0" marR="0" lvl="0" indent="0" algn="l" rtl="0">
              <a:lnSpc>
                <a:spcPct val="150000"/>
              </a:lnSpc>
              <a:spcBef>
                <a:spcPts val="0"/>
              </a:spcBef>
              <a:spcAft>
                <a:spcPts val="0"/>
              </a:spcAft>
              <a:buClr>
                <a:srgbClr val="000000"/>
              </a:buClr>
              <a:buSzPts val="4000"/>
              <a:buFont typeface="Arial"/>
              <a:buNone/>
            </a:pPr>
            <a:endParaRPr sz="2800" b="0" i="0" u="none" strike="noStrike" cap="none" dirty="0">
              <a:solidFill>
                <a:srgbClr val="B9D87A"/>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
        <p:nvSpPr>
          <p:cNvPr id="407" name="Google Shape;407;g53af3a69b4_0_29"/>
          <p:cNvSpPr txBox="1"/>
          <p:nvPr/>
        </p:nvSpPr>
        <p:spPr>
          <a:xfrm>
            <a:off x="388350" y="2940661"/>
            <a:ext cx="4957200" cy="573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2300" b="0" i="0" u="none" strike="noStrike" cap="none" dirty="0">
                <a:solidFill>
                  <a:schemeClr val="lt2"/>
                </a:solidFill>
                <a:latin typeface="Roboto"/>
                <a:ea typeface="Roboto"/>
                <a:cs typeface="Roboto"/>
                <a:sym typeface="Roboto"/>
              </a:rPr>
              <a:t>Project</a:t>
            </a:r>
            <a:endParaRPr sz="2300" b="0" i="0" u="none" strike="noStrike" cap="none" dirty="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3" y="812122"/>
            <a:ext cx="8071800" cy="4100119"/>
          </a:xfrm>
          <a:prstGeom prst="rect">
            <a:avLst/>
          </a:prstGeom>
          <a:noFill/>
          <a:ln>
            <a:noFill/>
          </a:ln>
        </p:spPr>
        <p:txBody>
          <a:bodyPr spcFirstLastPara="1" wrap="square" lIns="68575" tIns="34275" rIns="68575" bIns="34275" anchor="t" anchorCtr="0">
            <a:noAutofit/>
          </a:bodyPr>
          <a:lstStyle/>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problem is to predict the prices of houses based on various features.</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solution is to use machine learning techniques to analyze the housing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goal is to accurately predict the prices of houses in a given area.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input data will be various features of the houses such as the  total_rooms,total_bedrooms,population,households,median_income,median_house_value,ocean_proximity..</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output will be a predicted price for the house.</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model will be trained and tested on a dataset of labeled housing data, including both the features and the prices of the houses.</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model will be evaluated based on its ability to accurately predict the prices of houses in unseen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The end result will be a system that can be used to estimate the prices of houses in a given area, potentially helping real estate agents, buyers, and sellers make informed decisions.</a:t>
            </a:r>
          </a:p>
          <a:p>
            <a:pPr marL="209550" indent="-171450">
              <a:lnSpc>
                <a:spcPct val="200000"/>
              </a:lnSpc>
              <a:spcBef>
                <a:spcPts val="0"/>
              </a:spcBef>
              <a:buClr>
                <a:srgbClr val="000000"/>
              </a:buClr>
              <a:buSzPts val="1200"/>
            </a:pPr>
            <a:endParaRPr sz="1200" dirty="0">
              <a:solidFill>
                <a:srgbClr val="000000"/>
              </a:solidFill>
              <a:latin typeface="Roboto"/>
              <a:ea typeface="Roboto"/>
              <a:cs typeface="Roboto"/>
              <a:sym typeface="Roboto"/>
            </a:endParaRP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2"/>
            <a:ext cx="8071800" cy="4057589"/>
          </a:xfrm>
          <a:prstGeom prst="rect">
            <a:avLst/>
          </a:prstGeom>
          <a:noFill/>
          <a:ln>
            <a:noFill/>
          </a:ln>
        </p:spPr>
        <p:txBody>
          <a:bodyPr spcFirstLastPara="1" wrap="square" lIns="68575" tIns="34275" rIns="68575" bIns="34275" anchor="t" anchorCtr="0">
            <a:noAutofit/>
          </a:bodyPr>
          <a:lstStyle/>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Data collection: Collect a dataset of labeled housing data, including information on the features and prices of houses in a given area.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Data preprocessing: Clean and preprocess the collected data, including handling missing values, outliers, and normalizing the data if necessary.</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Feature engineering: Identify relevant features from the housing data that can be used to predict prices, and extract them from the raw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selection: Select and implement an appropriate machine learning model for the task, such as linear regression, decision tree, random forest, or neural network.</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training: Train the selected model on the preprocessed and feature-engineered data.</a:t>
            </a:r>
          </a:p>
          <a:p>
            <a:pPr marL="209550" indent="-171450">
              <a:lnSpc>
                <a:spcPct val="200000"/>
              </a:lnSpc>
              <a:spcBef>
                <a:spcPts val="0"/>
              </a:spcBef>
              <a:buClr>
                <a:srgbClr val="000000"/>
              </a:buClr>
              <a:buSzPts val="1200"/>
            </a:pPr>
            <a:r>
              <a:rPr lang="en-US" sz="1200" dirty="0">
                <a:solidFill>
                  <a:srgbClr val="000000"/>
                </a:solidFill>
                <a:latin typeface="Roboto"/>
                <a:ea typeface="Roboto"/>
                <a:cs typeface="Roboto"/>
                <a:sym typeface="Roboto"/>
              </a:rPr>
              <a:t>Model evaluation: Evaluate the trained model on a held-out test set to assess its performance in predicting house prices</a:t>
            </a:r>
            <a:endParaRPr lang="en-IN" sz="12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Project Design</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a large dataset of breast cancer patient information from various sources such as electronic medical records, clinical trials, and public datasets but in this is case the dataset is provided by the hexart.in only. The data should include demographic information, medical history, treatment information, and survival outcome.</a:t>
            </a:r>
          </a:p>
          <a:p>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Data Collection and Preprocessing</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38100" indent="0">
              <a:lnSpc>
                <a:spcPct val="150000"/>
              </a:lnSpc>
              <a:spcBef>
                <a:spcPts val="0"/>
              </a:spcBef>
              <a:buClr>
                <a:srgbClr val="000000"/>
              </a:buClr>
              <a:buSzPts val="1200"/>
              <a:buNone/>
            </a:pPr>
            <a:r>
              <a:rPr lang="en-US" sz="1200" b="0" i="0" dirty="0">
                <a:solidFill>
                  <a:srgbClr val="374151"/>
                </a:solidFill>
                <a:effectLst/>
                <a:latin typeface="Söhne"/>
              </a:rPr>
              <a:t>Model selection:</a:t>
            </a:r>
          </a:p>
          <a:p>
            <a:pPr marL="38100" indent="0">
              <a:lnSpc>
                <a:spcPct val="150000"/>
              </a:lnSpc>
              <a:spcBef>
                <a:spcPts val="0"/>
              </a:spcBef>
              <a:buClr>
                <a:srgbClr val="000000"/>
              </a:buClr>
              <a:buSzPts val="1200"/>
              <a:buNone/>
            </a:pPr>
            <a:r>
              <a:rPr lang="en-US" sz="1200" b="0" i="0" dirty="0">
                <a:solidFill>
                  <a:srgbClr val="374151"/>
                </a:solidFill>
                <a:effectLst/>
                <a:latin typeface="Söhne"/>
              </a:rPr>
              <a:t> Select an appropriate machine learning model for Stress </a:t>
            </a:r>
            <a:r>
              <a:rPr lang="en-US" sz="1200" i="0" dirty="0">
                <a:solidFill>
                  <a:schemeClr val="tx1"/>
                </a:solidFill>
                <a:effectLst/>
                <a:latin typeface="Söhne"/>
              </a:rPr>
              <a:t>Detection</a:t>
            </a:r>
            <a:r>
              <a:rPr lang="en-US" sz="1200" b="1" i="0" dirty="0">
                <a:solidFill>
                  <a:srgbClr val="92D050"/>
                </a:solidFill>
                <a:effectLst/>
                <a:latin typeface="Söhne"/>
              </a:rPr>
              <a:t> </a:t>
            </a:r>
            <a:r>
              <a:rPr lang="en-US" sz="1200" b="0" i="0" dirty="0">
                <a:solidFill>
                  <a:srgbClr val="374151"/>
                </a:solidFill>
                <a:effectLst/>
                <a:latin typeface="Söhne"/>
              </a:rPr>
              <a:t>based on the characteristics of the data and the problem being solved. Some examples of models that can be used for this task include </a:t>
            </a:r>
            <a:r>
              <a:rPr lang="en-IN" sz="1050" i="0" dirty="0" err="1">
                <a:solidFill>
                  <a:srgbClr val="000000"/>
                </a:solidFill>
                <a:effectLst/>
                <a:latin typeface="Helvetica Neue"/>
              </a:rPr>
              <a:t>LinearRegression</a:t>
            </a:r>
            <a:r>
              <a:rPr lang="en-IN" sz="1050" dirty="0">
                <a:solidFill>
                  <a:srgbClr val="000000"/>
                </a:solidFill>
                <a:latin typeface="Helvetica Neue"/>
              </a:rPr>
              <a:t>,</a:t>
            </a:r>
            <a:r>
              <a:rPr lang="en-US" sz="1200" i="0" dirty="0">
                <a:solidFill>
                  <a:srgbClr val="374151"/>
                </a:solidFill>
                <a:effectLst/>
                <a:latin typeface="Söhne"/>
              </a:rPr>
              <a:t> </a:t>
            </a:r>
            <a:r>
              <a:rPr lang="en-IN" sz="1050" i="0" dirty="0">
                <a:solidFill>
                  <a:srgbClr val="000000"/>
                </a:solidFill>
                <a:effectLst/>
                <a:latin typeface="Helvetica Neue"/>
              </a:rPr>
              <a:t>random forest.</a:t>
            </a:r>
          </a:p>
          <a:p>
            <a:pPr marL="38100" indent="0">
              <a:lnSpc>
                <a:spcPct val="150000"/>
              </a:lnSpc>
              <a:spcBef>
                <a:spcPts val="0"/>
              </a:spcBef>
              <a:buClr>
                <a:srgbClr val="000000"/>
              </a:buClr>
              <a:buSzPts val="1200"/>
              <a:buNone/>
            </a:pPr>
            <a:endParaRPr lang="en-IN" sz="1050" dirty="0">
              <a:solidFill>
                <a:srgbClr val="000000"/>
              </a:solidFill>
              <a:latin typeface="Helvetica Neue"/>
            </a:endParaRPr>
          </a:p>
          <a:p>
            <a:pPr marL="38100" indent="0">
              <a:lnSpc>
                <a:spcPct val="150000"/>
              </a:lnSpc>
              <a:spcBef>
                <a:spcPts val="0"/>
              </a:spcBef>
              <a:buClr>
                <a:srgbClr val="000000"/>
              </a:buClr>
              <a:buSzPts val="1200"/>
              <a:buNone/>
            </a:pPr>
            <a:r>
              <a:rPr lang="en-IN" sz="1400" b="1" i="0" dirty="0">
                <a:solidFill>
                  <a:srgbClr val="000000"/>
                </a:solidFill>
                <a:effectLst/>
                <a:latin typeface="Helvetica Neue"/>
              </a:rPr>
              <a:t>Linear Regression:</a:t>
            </a:r>
            <a:br>
              <a:rPr lang="en-IN" sz="1400" b="1" i="0" dirty="0">
                <a:solidFill>
                  <a:srgbClr val="000000"/>
                </a:solidFill>
                <a:effectLst/>
                <a:latin typeface="Helvetica Neue"/>
              </a:rPr>
            </a:br>
            <a:r>
              <a:rPr lang="en-US" sz="1200" i="0" dirty="0">
                <a:solidFill>
                  <a:srgbClr val="000000"/>
                </a:solidFill>
                <a:effectLst/>
                <a:latin typeface="Helvetica Neue"/>
              </a:rPr>
              <a:t>Linear Regression is a statistical method that is used to model the relationship between a dependent variable (y) and one or more independent variables (x). The basic idea behind linear regression is to find the best-fit line that minimizes the differences between the predicted values and the actual values. It assumes a linear relationship between the input variables and the output variable. Linear Regression can be used for both simple and multiple regression. Simple Linear Regression is used when the number of independent variables is only one, and multiple Linear Regression is used when there are more than one independent variable. Linear Regression can be used for both supervised and unsupervised learning.</a:t>
            </a:r>
            <a:endParaRPr lang="en-IN" sz="1200" i="0" dirty="0">
              <a:solidFill>
                <a:srgbClr val="000000"/>
              </a:solidFill>
              <a:effectLst/>
              <a:latin typeface="Helvetica Neue"/>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Machine Learning Models</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45536-4DDB-9080-1328-F6E8A4CBCAFA}"/>
              </a:ext>
            </a:extLst>
          </p:cNvPr>
          <p:cNvSpPr txBox="1"/>
          <p:nvPr/>
        </p:nvSpPr>
        <p:spPr>
          <a:xfrm>
            <a:off x="148013" y="900223"/>
            <a:ext cx="1632178" cy="584775"/>
          </a:xfrm>
          <a:prstGeom prst="rect">
            <a:avLst/>
          </a:prstGeom>
          <a:noFill/>
        </p:spPr>
        <p:txBody>
          <a:bodyPr wrap="none" rtlCol="0">
            <a:spAutoFit/>
          </a:bodyPr>
          <a:lstStyle/>
          <a:p>
            <a:r>
              <a:rPr lang="en-IN" sz="1600" b="1" i="0" dirty="0">
                <a:solidFill>
                  <a:srgbClr val="000000"/>
                </a:solidFill>
                <a:effectLst/>
                <a:latin typeface="Helvetica Neue"/>
              </a:rPr>
              <a:t>Random forest</a:t>
            </a:r>
          </a:p>
          <a:p>
            <a:endParaRPr lang="en-IN" sz="1600" b="1" dirty="0"/>
          </a:p>
        </p:txBody>
      </p:sp>
      <p:sp>
        <p:nvSpPr>
          <p:cNvPr id="4" name="TextBox 3">
            <a:extLst>
              <a:ext uri="{FF2B5EF4-FFF2-40B4-BE49-F238E27FC236}">
                <a16:creationId xmlns:a16="http://schemas.microsoft.com/office/drawing/2014/main" id="{E8A0B28A-FB2A-26C6-7FE2-9AA2019DC7B3}"/>
              </a:ext>
            </a:extLst>
          </p:cNvPr>
          <p:cNvSpPr txBox="1"/>
          <p:nvPr/>
        </p:nvSpPr>
        <p:spPr>
          <a:xfrm>
            <a:off x="148013" y="1263249"/>
            <a:ext cx="8691187" cy="3108543"/>
          </a:xfrm>
          <a:prstGeom prst="rect">
            <a:avLst/>
          </a:prstGeom>
          <a:noFill/>
        </p:spPr>
        <p:txBody>
          <a:bodyPr wrap="square" rtlCol="0">
            <a:spAutoFit/>
          </a:bodyPr>
          <a:lstStyle/>
          <a:p>
            <a:r>
              <a:rPr lang="en-US" dirty="0"/>
              <a:t>Random Forest is an ensemble machine learning algorithm that is used for classification and regression tasks. It is based on the concept of decision trees, where multiple decision trees are used in combination to make predictions. The idea behind random forest is to combine the predictions of multiple decision trees to improve the overall accuracy of the predictions.</a:t>
            </a:r>
          </a:p>
          <a:p>
            <a:endParaRPr lang="en-US" dirty="0"/>
          </a:p>
          <a:p>
            <a:r>
              <a:rPr lang="en-US" dirty="0"/>
              <a:t>Random Forest algorithm creates a random sample of data called subsets and fits a decision tree model to each of these subsets. Then it combines the predictions of all the decision trees to produce the final output. The key feature of the random forest algorithm is that it randomly selects a subset of features for each tree, which helps to reduce the correlation between the decision trees and improves the overall accuracy of the predictions.</a:t>
            </a:r>
          </a:p>
          <a:p>
            <a:endParaRPr lang="en-US" dirty="0"/>
          </a:p>
          <a:p>
            <a:r>
              <a:rPr lang="en-US" dirty="0"/>
              <a:t>Random Forest is considered a robust algorithm, able to handle large datasets with a mix of categorical and numerical features, and it is less prone to overfitting than a single decision tree. It is widely used in many applications such as image classification, natural language processing, and bioinformatics.</a:t>
            </a:r>
            <a:endParaRPr lang="en-IN" dirty="0"/>
          </a:p>
        </p:txBody>
      </p:sp>
    </p:spTree>
    <p:extLst>
      <p:ext uri="{BB962C8B-B14F-4D97-AF65-F5344CB8AC3E}">
        <p14:creationId xmlns:p14="http://schemas.microsoft.com/office/powerpoint/2010/main" val="117476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204688" y="894489"/>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 </a:t>
            </a:r>
            <a:r>
              <a:rPr lang="en-US" dirty="0">
                <a:latin typeface="Calibri"/>
                <a:ea typeface="Calibri"/>
                <a:cs typeface="Calibri"/>
                <a:sym typeface="Calibri"/>
                <a:hlinkClick r:id="rId3"/>
              </a:rPr>
              <a:t>https://drive.google.com/file/d/1hmSiVcJl6xJSixGefUYPikSIHveQkdiu/view?usp=sharing</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773263" y="1003509"/>
            <a:ext cx="8071800" cy="3561403"/>
          </a:xfrm>
          <a:prstGeom prst="rect">
            <a:avLst/>
          </a:prstGeom>
          <a:noFill/>
          <a:ln>
            <a:noFill/>
          </a:ln>
        </p:spPr>
        <p:txBody>
          <a:bodyPr spcFirstLastPara="1" wrap="square" lIns="68575" tIns="34275" rIns="68575" bIns="34275" anchor="t" anchorCtr="0">
            <a:noAutofit/>
          </a:bodyPr>
          <a:lstStyle/>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The future scope of "House Price Prediction" using machine learning models such as Linear Regression and Random Forest is wide and has multiple potential areas of application.</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Real estate industry: The model can be used by real estate agents, buyers, and sellers to estimate the prices of houses in a given area, helping them make informed decisions.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Banking and finance: The model can be used by banks and financial institutions to estimate the value of a property for loan or mortgage purposes.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Urban planning: The model can be used by urban planners to estimate the prices of houses in a given area, helping to identify areas for development or redevelopment.</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Insurance: The model can be used by insurance companies to estimate the value of properties for insurance purposes.</a:t>
            </a:r>
          </a:p>
          <a:p>
            <a:pPr marL="177800" lvl="0" indent="-139700" algn="l" rtl="0">
              <a:lnSpc>
                <a:spcPct val="100000"/>
              </a:lnSpc>
              <a:spcBef>
                <a:spcPts val="0"/>
              </a:spcBef>
              <a:spcAft>
                <a:spcPts val="0"/>
              </a:spcAft>
              <a:buClr>
                <a:srgbClr val="000000"/>
              </a:buClr>
              <a:buSzPts val="1200"/>
              <a:buFont typeface="Roboto"/>
              <a:buChar char="•"/>
            </a:pPr>
            <a:endParaRPr lang="en-US" sz="1200" dirty="0">
              <a:solidFill>
                <a:srgbClr val="000000"/>
              </a:solidFill>
              <a:latin typeface="Roboto"/>
              <a:ea typeface="Roboto"/>
              <a:cs typeface="Roboto"/>
              <a:sym typeface="Roboto"/>
            </a:endParaRPr>
          </a:p>
          <a:p>
            <a:pPr marL="177800" lvl="0" indent="-139700" algn="l" rtl="0">
              <a:lnSpc>
                <a:spcPct val="100000"/>
              </a:lnSpc>
              <a:spcBef>
                <a:spcPts val="0"/>
              </a:spcBef>
              <a:spcAft>
                <a:spcPts val="0"/>
              </a:spcAft>
              <a:buClr>
                <a:srgbClr val="000000"/>
              </a:buClr>
              <a:buSzPts val="1200"/>
              <a:buFont typeface="Roboto"/>
              <a:buChar char="•"/>
            </a:pPr>
            <a:r>
              <a:rPr lang="en-US" sz="1200" dirty="0">
                <a:solidFill>
                  <a:srgbClr val="000000"/>
                </a:solidFill>
                <a:latin typeface="Roboto"/>
                <a:ea typeface="Roboto"/>
                <a:cs typeface="Roboto"/>
                <a:sym typeface="Roboto"/>
              </a:rPr>
              <a:t>Investment: The model can be used by investors to identify areas or properties with high potential for price appreciation.</a:t>
            </a:r>
            <a:endParaRPr sz="1200" dirty="0">
              <a:solidFill>
                <a:srgbClr val="000000"/>
              </a:solidFill>
              <a:latin typeface="Roboto"/>
              <a:ea typeface="Roboto"/>
              <a:cs typeface="Roboto"/>
              <a:sym typeface="Roboto"/>
            </a:endParaRPr>
          </a:p>
        </p:txBody>
      </p:sp>
      <p:sp>
        <p:nvSpPr>
          <p:cNvPr id="443" name="Google Shape;443;g1d8bbee3e9d_0_19"/>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indent="-323850">
              <a:lnSpc>
                <a:spcPct val="200000"/>
              </a:lnSpc>
              <a:spcBef>
                <a:spcPts val="0"/>
              </a:spcBef>
              <a:buClr>
                <a:srgbClr val="000000"/>
              </a:buClr>
              <a:buSzPts val="1500"/>
              <a:buFont typeface="Roboto"/>
              <a:buChar char="•"/>
            </a:pPr>
            <a:r>
              <a:rPr lang="en-US" sz="1500" dirty="0">
                <a:solidFill>
                  <a:srgbClr val="000000"/>
                </a:solidFill>
                <a:latin typeface="Roboto"/>
                <a:ea typeface="Roboto"/>
                <a:cs typeface="Roboto"/>
                <a:sym typeface="Roboto"/>
              </a:rPr>
              <a:t>Public </a:t>
            </a: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IN" sz="1600" i="0" dirty="0">
                <a:solidFill>
                  <a:srgbClr val="000000"/>
                </a:solidFill>
                <a:effectLst/>
                <a:latin typeface="Helvetica Neue"/>
                <a:hlinkClick r:id="rId3"/>
              </a:rPr>
              <a:t>House Price Prediction</a:t>
            </a:r>
            <a:endParaRPr sz="16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a:t>
            </a:r>
            <a:endParaRPr sz="15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On-screen Show (16:9)</PresentationFormat>
  <Paragraphs>60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vt:lpstr>
      <vt:lpstr>Söhne</vt:lpstr>
      <vt:lpstr>Arial</vt:lpstr>
      <vt:lpstr>Helvetica Neue</vt:lpstr>
      <vt:lpstr>-apple-system</vt:lpstr>
      <vt:lpstr>Calibri</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1</cp:revision>
  <dcterms:created xsi:type="dcterms:W3CDTF">2020-09-14T08:09:03Z</dcterms:created>
  <dcterms:modified xsi:type="dcterms:W3CDTF">2023-01-28T15:26:08Z</dcterms:modified>
</cp:coreProperties>
</file>