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7" r:id="rId5"/>
    <p:sldId id="272" r:id="rId6"/>
    <p:sldId id="269" r:id="rId7"/>
    <p:sldId id="273" r:id="rId8"/>
    <p:sldId id="274" r:id="rId9"/>
    <p:sldId id="275" r:id="rId10"/>
    <p:sldId id="277" r:id="rId11"/>
    <p:sldId id="276" r:id="rId12"/>
    <p:sldId id="278" r:id="rId13"/>
    <p:sldId id="279" r:id="rId14"/>
    <p:sldId id="280"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6" d="100"/>
          <a:sy n="86" d="100"/>
        </p:scale>
        <p:origin x="562"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amalla eshwar" userId="44c29158dde18570" providerId="LiveId" clId="{3BB21B4F-DB23-4675-B41A-859E9C75104F}"/>
    <pc:docChg chg="undo custSel addSld modSld">
      <pc:chgData name="chalamalla eshwar" userId="44c29158dde18570" providerId="LiveId" clId="{3BB21B4F-DB23-4675-B41A-859E9C75104F}" dt="2023-01-20T11:23:29.407" v="786" actId="1076"/>
      <pc:docMkLst>
        <pc:docMk/>
      </pc:docMkLst>
      <pc:sldChg chg="modSp mod">
        <pc:chgData name="chalamalla eshwar" userId="44c29158dde18570" providerId="LiveId" clId="{3BB21B4F-DB23-4675-B41A-859E9C75104F}" dt="2023-01-20T10:23:02.353" v="26" actId="122"/>
        <pc:sldMkLst>
          <pc:docMk/>
          <pc:sldMk cId="3198176989" sldId="257"/>
        </pc:sldMkLst>
        <pc:spChg chg="mod">
          <ac:chgData name="chalamalla eshwar" userId="44c29158dde18570" providerId="LiveId" clId="{3BB21B4F-DB23-4675-B41A-859E9C75104F}" dt="2023-01-20T10:23:02.353" v="26" actId="122"/>
          <ac:spMkLst>
            <pc:docMk/>
            <pc:sldMk cId="3198176989" sldId="257"/>
            <ac:spMk id="3" creationId="{00000000-0000-0000-0000-000000000000}"/>
          </ac:spMkLst>
        </pc:spChg>
      </pc:sldChg>
      <pc:sldChg chg="addSp delSp modSp mod">
        <pc:chgData name="chalamalla eshwar" userId="44c29158dde18570" providerId="LiveId" clId="{3BB21B4F-DB23-4675-B41A-859E9C75104F}" dt="2023-01-20T10:39:27.806" v="78" actId="2711"/>
        <pc:sldMkLst>
          <pc:docMk/>
          <pc:sldMk cId="3874409056" sldId="273"/>
        </pc:sldMkLst>
        <pc:spChg chg="mod">
          <ac:chgData name="chalamalla eshwar" userId="44c29158dde18570" providerId="LiveId" clId="{3BB21B4F-DB23-4675-B41A-859E9C75104F}" dt="2023-01-20T10:38:22.609" v="75" actId="14100"/>
          <ac:spMkLst>
            <pc:docMk/>
            <pc:sldMk cId="3874409056" sldId="273"/>
            <ac:spMk id="2" creationId="{CC94EFE1-4887-5C7A-0F3B-1DB878F480BF}"/>
          </ac:spMkLst>
        </pc:spChg>
        <pc:spChg chg="add mod">
          <ac:chgData name="chalamalla eshwar" userId="44c29158dde18570" providerId="LiveId" clId="{3BB21B4F-DB23-4675-B41A-859E9C75104F}" dt="2023-01-20T10:39:27.806" v="78" actId="2711"/>
          <ac:spMkLst>
            <pc:docMk/>
            <pc:sldMk cId="3874409056" sldId="273"/>
            <ac:spMk id="3" creationId="{A868E209-9C06-9255-D35A-700D425815A7}"/>
          </ac:spMkLst>
        </pc:spChg>
        <pc:spChg chg="add del mod">
          <ac:chgData name="chalamalla eshwar" userId="44c29158dde18570" providerId="LiveId" clId="{3BB21B4F-DB23-4675-B41A-859E9C75104F}" dt="2023-01-20T10:36:54.355" v="63"/>
          <ac:spMkLst>
            <pc:docMk/>
            <pc:sldMk cId="3874409056" sldId="273"/>
            <ac:spMk id="4" creationId="{381CCB65-1BDA-2B52-FD5B-EA90EC87BD02}"/>
          </ac:spMkLst>
        </pc:spChg>
      </pc:sldChg>
      <pc:sldChg chg="addSp modSp new mod">
        <pc:chgData name="chalamalla eshwar" userId="44c29158dde18570" providerId="LiveId" clId="{3BB21B4F-DB23-4675-B41A-859E9C75104F}" dt="2023-01-20T10:51:38.103" v="198" actId="1076"/>
        <pc:sldMkLst>
          <pc:docMk/>
          <pc:sldMk cId="1154050841" sldId="274"/>
        </pc:sldMkLst>
        <pc:spChg chg="add mod">
          <ac:chgData name="chalamalla eshwar" userId="44c29158dde18570" providerId="LiveId" clId="{3BB21B4F-DB23-4675-B41A-859E9C75104F}" dt="2023-01-20T10:41:29.846" v="103" actId="14100"/>
          <ac:spMkLst>
            <pc:docMk/>
            <pc:sldMk cId="1154050841" sldId="274"/>
            <ac:spMk id="2" creationId="{BA4BD303-C50F-AA9C-74CA-EBDF4BE5C520}"/>
          </ac:spMkLst>
        </pc:spChg>
        <pc:spChg chg="add mod">
          <ac:chgData name="chalamalla eshwar" userId="44c29158dde18570" providerId="LiveId" clId="{3BB21B4F-DB23-4675-B41A-859E9C75104F}" dt="2023-01-20T10:51:38.103" v="198" actId="1076"/>
          <ac:spMkLst>
            <pc:docMk/>
            <pc:sldMk cId="1154050841" sldId="274"/>
            <ac:spMk id="3" creationId="{0C870149-F7B1-3D88-6D84-1F2C604351A4}"/>
          </ac:spMkLst>
        </pc:spChg>
        <pc:spChg chg="add mod">
          <ac:chgData name="chalamalla eshwar" userId="44c29158dde18570" providerId="LiveId" clId="{3BB21B4F-DB23-4675-B41A-859E9C75104F}" dt="2023-01-20T10:47:29.495" v="136" actId="1076"/>
          <ac:spMkLst>
            <pc:docMk/>
            <pc:sldMk cId="1154050841" sldId="274"/>
            <ac:spMk id="6" creationId="{0CDEED4E-7246-2C8D-7AC2-73C2CB676984}"/>
          </ac:spMkLst>
        </pc:spChg>
        <pc:picChg chg="add mod">
          <ac:chgData name="chalamalla eshwar" userId="44c29158dde18570" providerId="LiveId" clId="{3BB21B4F-DB23-4675-B41A-859E9C75104F}" dt="2023-01-20T10:49:04.503" v="165" actId="1076"/>
          <ac:picMkLst>
            <pc:docMk/>
            <pc:sldMk cId="1154050841" sldId="274"/>
            <ac:picMk id="5" creationId="{3A089BE3-A2B7-1923-1B67-0D77211F8A9D}"/>
          </ac:picMkLst>
        </pc:picChg>
        <pc:picChg chg="add mod">
          <ac:chgData name="chalamalla eshwar" userId="44c29158dde18570" providerId="LiveId" clId="{3BB21B4F-DB23-4675-B41A-859E9C75104F}" dt="2023-01-20T10:48:47.615" v="162" actId="1076"/>
          <ac:picMkLst>
            <pc:docMk/>
            <pc:sldMk cId="1154050841" sldId="274"/>
            <ac:picMk id="8" creationId="{7C574B38-0F79-D07A-2F93-9B002C1F67D7}"/>
          </ac:picMkLst>
        </pc:picChg>
        <pc:picChg chg="add mod">
          <ac:chgData name="chalamalla eshwar" userId="44c29158dde18570" providerId="LiveId" clId="{3BB21B4F-DB23-4675-B41A-859E9C75104F}" dt="2023-01-20T10:49:03.248" v="164" actId="14100"/>
          <ac:picMkLst>
            <pc:docMk/>
            <pc:sldMk cId="1154050841" sldId="274"/>
            <ac:picMk id="10" creationId="{763A4805-4995-28DB-ED11-9933CEE84154}"/>
          </ac:picMkLst>
        </pc:picChg>
      </pc:sldChg>
      <pc:sldChg chg="addSp modSp new mod">
        <pc:chgData name="chalamalla eshwar" userId="44c29158dde18570" providerId="LiveId" clId="{3BB21B4F-DB23-4675-B41A-859E9C75104F}" dt="2023-01-20T10:56:35.415" v="241" actId="14100"/>
        <pc:sldMkLst>
          <pc:docMk/>
          <pc:sldMk cId="2937965297" sldId="275"/>
        </pc:sldMkLst>
        <pc:spChg chg="add mod">
          <ac:chgData name="chalamalla eshwar" userId="44c29158dde18570" providerId="LiveId" clId="{3BB21B4F-DB23-4675-B41A-859E9C75104F}" dt="2023-01-20T10:51:07.179" v="193" actId="113"/>
          <ac:spMkLst>
            <pc:docMk/>
            <pc:sldMk cId="2937965297" sldId="275"/>
            <ac:spMk id="2" creationId="{5E44318D-2D30-AFC4-1E0F-583D94D3FA65}"/>
          </ac:spMkLst>
        </pc:spChg>
        <pc:spChg chg="add mod">
          <ac:chgData name="chalamalla eshwar" userId="44c29158dde18570" providerId="LiveId" clId="{3BB21B4F-DB23-4675-B41A-859E9C75104F}" dt="2023-01-20T10:51:54.666" v="201" actId="14100"/>
          <ac:spMkLst>
            <pc:docMk/>
            <pc:sldMk cId="2937965297" sldId="275"/>
            <ac:spMk id="3" creationId="{F1799FA0-3269-98C7-6EC7-3FA0030060B5}"/>
          </ac:spMkLst>
        </pc:spChg>
        <pc:picChg chg="add mod">
          <ac:chgData name="chalamalla eshwar" userId="44c29158dde18570" providerId="LiveId" clId="{3BB21B4F-DB23-4675-B41A-859E9C75104F}" dt="2023-01-20T10:56:35.415" v="241" actId="14100"/>
          <ac:picMkLst>
            <pc:docMk/>
            <pc:sldMk cId="2937965297" sldId="275"/>
            <ac:picMk id="5" creationId="{B295513C-2007-380B-A278-C5C1F328DC66}"/>
          </ac:picMkLst>
        </pc:picChg>
        <pc:picChg chg="add mod">
          <ac:chgData name="chalamalla eshwar" userId="44c29158dde18570" providerId="LiveId" clId="{3BB21B4F-DB23-4675-B41A-859E9C75104F}" dt="2023-01-20T10:56:23.607" v="237" actId="1076"/>
          <ac:picMkLst>
            <pc:docMk/>
            <pc:sldMk cId="2937965297" sldId="275"/>
            <ac:picMk id="7" creationId="{A8DB2C90-28D2-3362-20CE-9E867741B63B}"/>
          </ac:picMkLst>
        </pc:picChg>
        <pc:picChg chg="add mod">
          <ac:chgData name="chalamalla eshwar" userId="44c29158dde18570" providerId="LiveId" clId="{3BB21B4F-DB23-4675-B41A-859E9C75104F}" dt="2023-01-20T10:56:20.472" v="236" actId="1076"/>
          <ac:picMkLst>
            <pc:docMk/>
            <pc:sldMk cId="2937965297" sldId="275"/>
            <ac:picMk id="9" creationId="{A5B28039-7988-6620-E89E-60F9C636409B}"/>
          </ac:picMkLst>
        </pc:picChg>
      </pc:sldChg>
      <pc:sldChg chg="addSp modSp new mod">
        <pc:chgData name="chalamalla eshwar" userId="44c29158dde18570" providerId="LiveId" clId="{3BB21B4F-DB23-4675-B41A-859E9C75104F}" dt="2023-01-20T11:13:08.733" v="477" actId="1076"/>
        <pc:sldMkLst>
          <pc:docMk/>
          <pc:sldMk cId="3516071177" sldId="276"/>
        </pc:sldMkLst>
        <pc:spChg chg="add mod">
          <ac:chgData name="chalamalla eshwar" userId="44c29158dde18570" providerId="LiveId" clId="{3BB21B4F-DB23-4675-B41A-859E9C75104F}" dt="2023-01-20T11:08:54.647" v="336" actId="1076"/>
          <ac:spMkLst>
            <pc:docMk/>
            <pc:sldMk cId="3516071177" sldId="276"/>
            <ac:spMk id="3" creationId="{AC1112E9-211D-B2C3-F63F-B2AB34FD15B7}"/>
          </ac:spMkLst>
        </pc:spChg>
        <pc:spChg chg="add mod">
          <ac:chgData name="chalamalla eshwar" userId="44c29158dde18570" providerId="LiveId" clId="{3BB21B4F-DB23-4675-B41A-859E9C75104F}" dt="2023-01-20T11:13:08.733" v="477" actId="1076"/>
          <ac:spMkLst>
            <pc:docMk/>
            <pc:sldMk cId="3516071177" sldId="276"/>
            <ac:spMk id="4" creationId="{34665D27-ABAD-6233-2185-D366C14247B5}"/>
          </ac:spMkLst>
        </pc:spChg>
        <pc:spChg chg="add mod">
          <ac:chgData name="chalamalla eshwar" userId="44c29158dde18570" providerId="LiveId" clId="{3BB21B4F-DB23-4675-B41A-859E9C75104F}" dt="2023-01-20T11:13:00.862" v="475" actId="1076"/>
          <ac:spMkLst>
            <pc:docMk/>
            <pc:sldMk cId="3516071177" sldId="276"/>
            <ac:spMk id="5" creationId="{710CABA3-7DF8-CBEA-4D1D-1867BC1905E3}"/>
          </ac:spMkLst>
        </pc:spChg>
        <pc:picChg chg="add mod">
          <ac:chgData name="chalamalla eshwar" userId="44c29158dde18570" providerId="LiveId" clId="{3BB21B4F-DB23-4675-B41A-859E9C75104F}" dt="2023-01-20T11:13:02.990" v="476" actId="1076"/>
          <ac:picMkLst>
            <pc:docMk/>
            <pc:sldMk cId="3516071177" sldId="276"/>
            <ac:picMk id="7" creationId="{61BF15C7-90DE-5361-E7B5-D88CEBD258FF}"/>
          </ac:picMkLst>
        </pc:picChg>
      </pc:sldChg>
      <pc:sldChg chg="addSp modSp new mod">
        <pc:chgData name="chalamalla eshwar" userId="44c29158dde18570" providerId="LiveId" clId="{3BB21B4F-DB23-4675-B41A-859E9C75104F}" dt="2023-01-20T11:08:00.134" v="330" actId="1076"/>
        <pc:sldMkLst>
          <pc:docMk/>
          <pc:sldMk cId="2622650799" sldId="277"/>
        </pc:sldMkLst>
        <pc:spChg chg="add mod">
          <ac:chgData name="chalamalla eshwar" userId="44c29158dde18570" providerId="LiveId" clId="{3BB21B4F-DB23-4675-B41A-859E9C75104F}" dt="2023-01-20T11:05:22.151" v="320" actId="1076"/>
          <ac:spMkLst>
            <pc:docMk/>
            <pc:sldMk cId="2622650799" sldId="277"/>
            <ac:spMk id="2" creationId="{8D48B852-087C-320B-B8F3-D17F44501535}"/>
          </ac:spMkLst>
        </pc:spChg>
        <pc:spChg chg="add mod">
          <ac:chgData name="chalamalla eshwar" userId="44c29158dde18570" providerId="LiveId" clId="{3BB21B4F-DB23-4675-B41A-859E9C75104F}" dt="2023-01-20T11:06:05.541" v="326" actId="255"/>
          <ac:spMkLst>
            <pc:docMk/>
            <pc:sldMk cId="2622650799" sldId="277"/>
            <ac:spMk id="3" creationId="{83F10023-2B0C-095D-7A11-4578CF2BF3AF}"/>
          </ac:spMkLst>
        </pc:spChg>
        <pc:picChg chg="add mod">
          <ac:chgData name="chalamalla eshwar" userId="44c29158dde18570" providerId="LiveId" clId="{3BB21B4F-DB23-4675-B41A-859E9C75104F}" dt="2023-01-20T11:08:00.134" v="330" actId="1076"/>
          <ac:picMkLst>
            <pc:docMk/>
            <pc:sldMk cId="2622650799" sldId="277"/>
            <ac:picMk id="5" creationId="{E91B8CC7-5F81-3256-F7A0-2E2D03A48CFE}"/>
          </ac:picMkLst>
        </pc:picChg>
      </pc:sldChg>
      <pc:sldChg chg="addSp delSp modSp new mod">
        <pc:chgData name="chalamalla eshwar" userId="44c29158dde18570" providerId="LiveId" clId="{3BB21B4F-DB23-4675-B41A-859E9C75104F}" dt="2023-01-20T11:16:50.242" v="568" actId="21"/>
        <pc:sldMkLst>
          <pc:docMk/>
          <pc:sldMk cId="3628630848" sldId="278"/>
        </pc:sldMkLst>
        <pc:spChg chg="add mod">
          <ac:chgData name="chalamalla eshwar" userId="44c29158dde18570" providerId="LiveId" clId="{3BB21B4F-DB23-4675-B41A-859E9C75104F}" dt="2023-01-20T11:14:58.072" v="536"/>
          <ac:spMkLst>
            <pc:docMk/>
            <pc:sldMk cId="3628630848" sldId="278"/>
            <ac:spMk id="2" creationId="{D91AF6E0-F56A-B94A-4718-900DFC7E53D8}"/>
          </ac:spMkLst>
        </pc:spChg>
        <pc:spChg chg="add mod">
          <ac:chgData name="chalamalla eshwar" userId="44c29158dde18570" providerId="LiveId" clId="{3BB21B4F-DB23-4675-B41A-859E9C75104F}" dt="2023-01-20T11:16:32.543" v="564"/>
          <ac:spMkLst>
            <pc:docMk/>
            <pc:sldMk cId="3628630848" sldId="278"/>
            <ac:spMk id="5" creationId="{24437B3F-3641-7368-930F-55A7B33544CE}"/>
          </ac:spMkLst>
        </pc:spChg>
        <pc:picChg chg="add mod">
          <ac:chgData name="chalamalla eshwar" userId="44c29158dde18570" providerId="LiveId" clId="{3BB21B4F-DB23-4675-B41A-859E9C75104F}" dt="2023-01-20T11:14:20.583" v="530" actId="1076"/>
          <ac:picMkLst>
            <pc:docMk/>
            <pc:sldMk cId="3628630848" sldId="278"/>
            <ac:picMk id="4" creationId="{219BAD00-3C23-2BB0-B3DD-2472EF8B56E0}"/>
          </ac:picMkLst>
        </pc:picChg>
        <pc:picChg chg="add mod">
          <ac:chgData name="chalamalla eshwar" userId="44c29158dde18570" providerId="LiveId" clId="{3BB21B4F-DB23-4675-B41A-859E9C75104F}" dt="2023-01-20T11:16:38.799" v="566" actId="1076"/>
          <ac:picMkLst>
            <pc:docMk/>
            <pc:sldMk cId="3628630848" sldId="278"/>
            <ac:picMk id="7" creationId="{FC702C33-E723-9C16-7B4A-AC629BA3AC73}"/>
          </ac:picMkLst>
        </pc:picChg>
        <pc:picChg chg="add del mod">
          <ac:chgData name="chalamalla eshwar" userId="44c29158dde18570" providerId="LiveId" clId="{3BB21B4F-DB23-4675-B41A-859E9C75104F}" dt="2023-01-20T11:16:50.242" v="568" actId="21"/>
          <ac:picMkLst>
            <pc:docMk/>
            <pc:sldMk cId="3628630848" sldId="278"/>
            <ac:picMk id="9" creationId="{F5B3E131-2156-12B0-F87A-DB92E8C4F09E}"/>
          </ac:picMkLst>
        </pc:picChg>
      </pc:sldChg>
      <pc:sldChg chg="addSp delSp modSp new mod">
        <pc:chgData name="chalamalla eshwar" userId="44c29158dde18570" providerId="LiveId" clId="{3BB21B4F-DB23-4675-B41A-859E9C75104F}" dt="2023-01-20T11:22:00.093" v="780" actId="1076"/>
        <pc:sldMkLst>
          <pc:docMk/>
          <pc:sldMk cId="2007978488" sldId="279"/>
        </pc:sldMkLst>
        <pc:spChg chg="add del mod">
          <ac:chgData name="chalamalla eshwar" userId="44c29158dde18570" providerId="LiveId" clId="{3BB21B4F-DB23-4675-B41A-859E9C75104F}" dt="2023-01-20T11:16:59.792" v="572"/>
          <ac:spMkLst>
            <pc:docMk/>
            <pc:sldMk cId="2007978488" sldId="279"/>
            <ac:spMk id="2" creationId="{82728C3D-F2A4-96EE-40D7-A0AEEF0A6F60}"/>
          </ac:spMkLst>
        </pc:spChg>
        <pc:spChg chg="add mod">
          <ac:chgData name="chalamalla eshwar" userId="44c29158dde18570" providerId="LiveId" clId="{3BB21B4F-DB23-4675-B41A-859E9C75104F}" dt="2023-01-20T11:21:56.150" v="779" actId="255"/>
          <ac:spMkLst>
            <pc:docMk/>
            <pc:sldMk cId="2007978488" sldId="279"/>
            <ac:spMk id="3" creationId="{3CD82E6D-AE85-0F9A-A970-D258ED1BA406}"/>
          </ac:spMkLst>
        </pc:spChg>
        <pc:spChg chg="add mod">
          <ac:chgData name="chalamalla eshwar" userId="44c29158dde18570" providerId="LiveId" clId="{3BB21B4F-DB23-4675-B41A-859E9C75104F}" dt="2023-01-20T11:20:50.579" v="759" actId="21"/>
          <ac:spMkLst>
            <pc:docMk/>
            <pc:sldMk cId="2007978488" sldId="279"/>
            <ac:spMk id="5" creationId="{DA2E5233-F883-83FF-9D4D-CDA43925AA1C}"/>
          </ac:spMkLst>
        </pc:spChg>
        <pc:picChg chg="add mod">
          <ac:chgData name="chalamalla eshwar" userId="44c29158dde18570" providerId="LiveId" clId="{3BB21B4F-DB23-4675-B41A-859E9C75104F}" dt="2023-01-20T11:22:00.093" v="780" actId="1076"/>
          <ac:picMkLst>
            <pc:docMk/>
            <pc:sldMk cId="2007978488" sldId="279"/>
            <ac:picMk id="4" creationId="{C343361C-B857-D6E4-2943-4926D81DF3F8}"/>
          </ac:picMkLst>
        </pc:picChg>
      </pc:sldChg>
      <pc:sldChg chg="addSp modSp new mod">
        <pc:chgData name="chalamalla eshwar" userId="44c29158dde18570" providerId="LiveId" clId="{3BB21B4F-DB23-4675-B41A-859E9C75104F}" dt="2023-01-20T11:23:29.407" v="786" actId="1076"/>
        <pc:sldMkLst>
          <pc:docMk/>
          <pc:sldMk cId="469750533" sldId="280"/>
        </pc:sldMkLst>
        <pc:picChg chg="add mod">
          <ac:chgData name="chalamalla eshwar" userId="44c29158dde18570" providerId="LiveId" clId="{3BB21B4F-DB23-4675-B41A-859E9C75104F}" dt="2023-01-20T11:23:29.407" v="786" actId="1076"/>
          <ac:picMkLst>
            <pc:docMk/>
            <pc:sldMk cId="469750533" sldId="280"/>
            <ac:picMk id="3" creationId="{DA21A28B-E492-EA94-482B-2CBD6DD9362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1/20/2023</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1/20/2023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Breast Cancer Survival Prediction with Machine Learning</a:t>
            </a:r>
            <a:endParaRPr lang="en-US" sz="4400" dirty="0"/>
          </a:p>
        </p:txBody>
      </p:sp>
      <p:sp>
        <p:nvSpPr>
          <p:cNvPr id="3" name="Subtitle 2"/>
          <p:cNvSpPr>
            <a:spLocks noGrp="1"/>
          </p:cNvSpPr>
          <p:nvPr>
            <p:ph type="subTitle" idx="1"/>
          </p:nvPr>
        </p:nvSpPr>
        <p:spPr>
          <a:xfrm>
            <a:off x="8686700" y="6290077"/>
            <a:ext cx="3502125" cy="581000"/>
          </a:xfrm>
        </p:spPr>
        <p:txBody>
          <a:bodyPr>
            <a:normAutofit lnSpcReduction="10000"/>
          </a:bodyPr>
          <a:lstStyle/>
          <a:p>
            <a:r>
              <a:rPr lang="en-US" dirty="0"/>
              <a:t>CHALAMALLA ESHWAR</a:t>
            </a:r>
          </a:p>
          <a:p>
            <a:pPr algn="ctr"/>
            <a:r>
              <a:rPr lang="en-US" sz="1200" dirty="0"/>
              <a:t>chalamallan3@gmail.com</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D82E6D-AE85-0F9A-A970-D258ED1BA406}"/>
              </a:ext>
            </a:extLst>
          </p:cNvPr>
          <p:cNvSpPr txBox="1"/>
          <p:nvPr/>
        </p:nvSpPr>
        <p:spPr>
          <a:xfrm>
            <a:off x="1053852" y="908720"/>
            <a:ext cx="10657184" cy="1200329"/>
          </a:xfrm>
          <a:prstGeom prst="rect">
            <a:avLst/>
          </a:prstGeom>
          <a:noFill/>
        </p:spPr>
        <p:txBody>
          <a:bodyPr wrap="square" rtlCol="0">
            <a:spAutoFit/>
          </a:bodyPr>
          <a:lstStyle/>
          <a:p>
            <a:pPr>
              <a:lnSpc>
                <a:spcPct val="90000"/>
              </a:lnSpc>
            </a:pPr>
            <a:r>
              <a:rPr lang="en-IN" sz="2000" dirty="0">
                <a:latin typeface="Söhne"/>
              </a:rPr>
              <a:t>4.Finding the Accuracy of the model by comparing the predicted result and test result</a:t>
            </a:r>
          </a:p>
          <a:p>
            <a:pPr>
              <a:lnSpc>
                <a:spcPct val="90000"/>
              </a:lnSpc>
            </a:pPr>
            <a:r>
              <a:rPr lang="en-IN" sz="2000" dirty="0">
                <a:latin typeface="Söhne"/>
              </a:rPr>
              <a:t>And </a:t>
            </a:r>
            <a:r>
              <a:rPr lang="en-US" sz="2000" dirty="0">
                <a:latin typeface="Söhne"/>
              </a:rPr>
              <a:t>Now we will</a:t>
            </a:r>
            <a:r>
              <a:rPr lang="en-US" sz="2000" b="0" i="0" dirty="0">
                <a:effectLst/>
                <a:latin typeface="Söhne"/>
              </a:rPr>
              <a:t> test the performance of the model by giving inputs to the model based on</a:t>
            </a:r>
          </a:p>
          <a:p>
            <a:pPr>
              <a:lnSpc>
                <a:spcPct val="90000"/>
              </a:lnSpc>
            </a:pPr>
            <a:r>
              <a:rPr lang="en-US" sz="2000" b="0" i="0" dirty="0">
                <a:effectLst/>
                <a:latin typeface="Söhne"/>
              </a:rPr>
              <a:t>the features they used to train it which means </a:t>
            </a:r>
            <a:r>
              <a:rPr lang="en-IN" sz="2000" dirty="0">
                <a:latin typeface="Söhne"/>
              </a:rPr>
              <a:t>Passing the unknown values to the model which predicts the class label</a:t>
            </a:r>
          </a:p>
        </p:txBody>
      </p:sp>
      <p:pic>
        <p:nvPicPr>
          <p:cNvPr id="4" name="Picture 3">
            <a:extLst>
              <a:ext uri="{FF2B5EF4-FFF2-40B4-BE49-F238E27FC236}">
                <a16:creationId xmlns:a16="http://schemas.microsoft.com/office/drawing/2014/main" id="{C343361C-B857-D6E4-2943-4926D81DF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098" y="2375759"/>
            <a:ext cx="9548687" cy="1584176"/>
          </a:xfrm>
          <a:prstGeom prst="rect">
            <a:avLst/>
          </a:prstGeom>
        </p:spPr>
      </p:pic>
      <p:sp>
        <p:nvSpPr>
          <p:cNvPr id="5" name="TextBox 4">
            <a:extLst>
              <a:ext uri="{FF2B5EF4-FFF2-40B4-BE49-F238E27FC236}">
                <a16:creationId xmlns:a16="http://schemas.microsoft.com/office/drawing/2014/main" id="{DA2E5233-F883-83FF-9D4D-CDA43925AA1C}"/>
              </a:ext>
            </a:extLst>
          </p:cNvPr>
          <p:cNvSpPr txBox="1"/>
          <p:nvPr/>
        </p:nvSpPr>
        <p:spPr>
          <a:xfrm>
            <a:off x="837828" y="3690153"/>
            <a:ext cx="10657184" cy="341632"/>
          </a:xfrm>
          <a:prstGeom prst="rect">
            <a:avLst/>
          </a:prstGeom>
          <a:noFill/>
        </p:spPr>
        <p:txBody>
          <a:bodyPr wrap="square" rtlCol="0">
            <a:spAutoFit/>
          </a:bodyPr>
          <a:lstStyle/>
          <a:p>
            <a:pPr>
              <a:lnSpc>
                <a:spcPct val="90000"/>
              </a:lnSpc>
            </a:pPr>
            <a:r>
              <a:rPr lang="en-US" b="0" i="0" dirty="0">
                <a:effectLst/>
                <a:latin typeface="Arial" panose="020B0604020202020204" pitchFamily="34" charset="0"/>
              </a:rPr>
              <a:t>. </a:t>
            </a:r>
            <a:endParaRPr lang="en-IN" dirty="0"/>
          </a:p>
        </p:txBody>
      </p:sp>
    </p:spTree>
    <p:extLst>
      <p:ext uri="{BB962C8B-B14F-4D97-AF65-F5344CB8AC3E}">
        <p14:creationId xmlns:p14="http://schemas.microsoft.com/office/powerpoint/2010/main" val="200797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21A28B-E492-EA94-482B-2CBD6DD93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940" y="620688"/>
            <a:ext cx="8081714" cy="4457700"/>
          </a:xfrm>
          <a:prstGeom prst="rect">
            <a:avLst/>
          </a:prstGeom>
        </p:spPr>
      </p:pic>
    </p:spTree>
    <p:extLst>
      <p:ext uri="{BB962C8B-B14F-4D97-AF65-F5344CB8AC3E}">
        <p14:creationId xmlns:p14="http://schemas.microsoft.com/office/powerpoint/2010/main" val="4697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SYNOPSIS</a:t>
            </a:r>
          </a:p>
        </p:txBody>
      </p:sp>
      <p:sp>
        <p:nvSpPr>
          <p:cNvPr id="14" name="Content Placeholder 13"/>
          <p:cNvSpPr>
            <a:spLocks noGrp="1"/>
          </p:cNvSpPr>
          <p:nvPr>
            <p:ph idx="1"/>
          </p:nvPr>
        </p:nvSpPr>
        <p:spPr/>
        <p:txBody>
          <a:bodyPr>
            <a:normAutofit fontScale="92500"/>
          </a:bodyPr>
          <a:lstStyle/>
          <a:p>
            <a:pPr algn="l"/>
            <a:r>
              <a:rPr lang="en-US" b="0" i="0" dirty="0">
                <a:solidFill>
                  <a:srgbClr val="374151"/>
                </a:solidFill>
                <a:effectLst/>
                <a:latin typeface="Söhne"/>
              </a:rPr>
              <a:t>Machine learning can be used to predict the survival rate of breast cancer patients. The process involves using a dataset of patient information, such as age, </a:t>
            </a:r>
            <a:r>
              <a:rPr lang="en-US" b="0" i="0" dirty="0" err="1">
                <a:solidFill>
                  <a:srgbClr val="374151"/>
                </a:solidFill>
                <a:effectLst/>
                <a:latin typeface="Söhne"/>
              </a:rPr>
              <a:t>tumor_stage</a:t>
            </a:r>
            <a:r>
              <a:rPr lang="en-US" b="0" i="0" dirty="0">
                <a:solidFill>
                  <a:srgbClr val="374151"/>
                </a:solidFill>
                <a:effectLst/>
                <a:latin typeface="Söhne"/>
              </a:rPr>
              <a:t>, Proteins and treatment history, to train a model. The model can then be used to predict the </a:t>
            </a:r>
            <a:r>
              <a:rPr lang="en-US" b="0" i="0" dirty="0" err="1">
                <a:solidFill>
                  <a:srgbClr val="374151"/>
                </a:solidFill>
                <a:effectLst/>
                <a:latin typeface="Söhne"/>
              </a:rPr>
              <a:t>Patient_Status</a:t>
            </a:r>
            <a:r>
              <a:rPr lang="en-US" b="0" i="0" dirty="0">
                <a:solidFill>
                  <a:srgbClr val="374151"/>
                </a:solidFill>
                <a:effectLst/>
                <a:latin typeface="Söhne"/>
              </a:rPr>
              <a:t> for new patients with similar characteristics.</a:t>
            </a:r>
          </a:p>
          <a:p>
            <a:pPr algn="l"/>
            <a:r>
              <a:rPr lang="en-US" b="0" i="0" dirty="0">
                <a:solidFill>
                  <a:srgbClr val="374151"/>
                </a:solidFill>
                <a:effectLst/>
                <a:latin typeface="Söhne"/>
              </a:rPr>
              <a:t>There are various machine learning algorithms that can be used for breast cancer survival prediction, such as decision trees, random forests, and neural networks. The choice of algorithm will depend on the size and quality of the dataset, as well as the specific goals of the prediction task.</a:t>
            </a:r>
          </a:p>
          <a:p>
            <a:pPr algn="l"/>
            <a:r>
              <a:rPr lang="en-US" b="0" i="0" dirty="0">
                <a:solidFill>
                  <a:srgbClr val="374151"/>
                </a:solidFill>
                <a:effectLst/>
                <a:latin typeface="Söhne"/>
              </a:rPr>
              <a:t>It's important to note that the results obtained from machine learning should be validated with clinical data to ensure that the prediction model is accurate and generalizable. Additionally, it is also important to consider ethical and legal implications when using machine learning for medical diagnosis and treatment.</a:t>
            </a:r>
          </a:p>
          <a:p>
            <a:endParaRPr lang="en-US" dirty="0"/>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4F357-0DC8-82F2-031E-A19243EBE442}"/>
              </a:ext>
            </a:extLst>
          </p:cNvPr>
          <p:cNvSpPr txBox="1"/>
          <p:nvPr/>
        </p:nvSpPr>
        <p:spPr>
          <a:xfrm>
            <a:off x="837828" y="2060848"/>
            <a:ext cx="10513168" cy="3970318"/>
          </a:xfrm>
          <a:prstGeom prst="rect">
            <a:avLst/>
          </a:prstGeom>
          <a:noFill/>
        </p:spPr>
        <p:txBody>
          <a:bodyPr wrap="square">
            <a:spAutoFit/>
          </a:bodyPr>
          <a:lstStyle/>
          <a:p>
            <a:pPr algn="l"/>
            <a:r>
              <a:rPr lang="en-US" b="0" i="0" dirty="0">
                <a:solidFill>
                  <a:srgbClr val="374151"/>
                </a:solidFill>
                <a:effectLst/>
                <a:latin typeface="Söhne"/>
              </a:rPr>
              <a:t>Breast cancer is a type of cancer that develops in the cells of the breast. It is the most common cancer among women worldwide and the second most common cancer overall. The symptoms of breast cancer can include a lump or thickening in the breast or underarm area, changes in the size or shape of the breast, and changes in the skin on the breast or nipple, such as redness or dimpling.</a:t>
            </a:r>
          </a:p>
          <a:p>
            <a:pPr algn="l"/>
            <a:endParaRPr lang="en-US" b="0" i="0" dirty="0">
              <a:solidFill>
                <a:srgbClr val="374151"/>
              </a:solidFill>
              <a:effectLst/>
              <a:latin typeface="Söhne"/>
            </a:endParaRPr>
          </a:p>
          <a:p>
            <a:pPr algn="l"/>
            <a:r>
              <a:rPr lang="en-US" b="0" i="0" dirty="0">
                <a:solidFill>
                  <a:srgbClr val="374151"/>
                </a:solidFill>
                <a:effectLst/>
                <a:latin typeface="Söhne"/>
              </a:rPr>
              <a:t>The impact of breast cancer can be significant, both for the individual affected by the disease and for society as a whole. Breast cancer can have a major impact on a person's physical and emotional well-being, as well as their ability to work and participate in normal daily activities. The treatment of breast cancer can also be costly and can place a financial burden on patients and their families.</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Early detection and diagnosis of breast cancer can improve the chances of survival. However, even with early detection, the survival rate for breast cancer varies depending on the stage of the cancer at the time of diagnosis and other patient characteristics</a:t>
            </a:r>
          </a:p>
        </p:txBody>
      </p:sp>
      <p:sp>
        <p:nvSpPr>
          <p:cNvPr id="4" name="TextBox 3">
            <a:extLst>
              <a:ext uri="{FF2B5EF4-FFF2-40B4-BE49-F238E27FC236}">
                <a16:creationId xmlns:a16="http://schemas.microsoft.com/office/drawing/2014/main" id="{6C83928E-6D42-5554-27AE-6E5F1CDBD7AD}"/>
              </a:ext>
            </a:extLst>
          </p:cNvPr>
          <p:cNvSpPr txBox="1"/>
          <p:nvPr/>
        </p:nvSpPr>
        <p:spPr>
          <a:xfrm>
            <a:off x="837828" y="1484784"/>
            <a:ext cx="2921035" cy="590931"/>
          </a:xfrm>
          <a:prstGeom prst="rect">
            <a:avLst/>
          </a:prstGeom>
          <a:noFill/>
        </p:spPr>
        <p:txBody>
          <a:bodyPr wrap="square" rtlCol="0">
            <a:spAutoFit/>
          </a:bodyPr>
          <a:lstStyle/>
          <a:p>
            <a:pPr>
              <a:lnSpc>
                <a:spcPct val="90000"/>
              </a:lnSpc>
            </a:pPr>
            <a:r>
              <a:rPr lang="en-IN" sz="3600" dirty="0"/>
              <a:t>OVERVIEW</a:t>
            </a:r>
            <a:r>
              <a:rPr lang="en-IN" dirty="0"/>
              <a:t> </a:t>
            </a:r>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4EFE1-4887-5C7A-0F3B-1DB878F480BF}"/>
              </a:ext>
            </a:extLst>
          </p:cNvPr>
          <p:cNvSpPr txBox="1"/>
          <p:nvPr/>
        </p:nvSpPr>
        <p:spPr>
          <a:xfrm>
            <a:off x="405780" y="908720"/>
            <a:ext cx="3240360" cy="535531"/>
          </a:xfrm>
          <a:prstGeom prst="rect">
            <a:avLst/>
          </a:prstGeom>
          <a:noFill/>
        </p:spPr>
        <p:txBody>
          <a:bodyPr wrap="square" rtlCol="0">
            <a:spAutoFit/>
          </a:bodyPr>
          <a:lstStyle/>
          <a:p>
            <a:pPr>
              <a:lnSpc>
                <a:spcPct val="90000"/>
              </a:lnSpc>
            </a:pPr>
            <a:r>
              <a:rPr lang="en-IN" sz="3200" dirty="0">
                <a:solidFill>
                  <a:srgbClr val="374151"/>
                </a:solidFill>
                <a:latin typeface="Söhne"/>
              </a:rPr>
              <a:t>INTRODUCTION</a:t>
            </a:r>
            <a:endParaRPr lang="en-IN" sz="3200" dirty="0"/>
          </a:p>
        </p:txBody>
      </p:sp>
      <p:sp>
        <p:nvSpPr>
          <p:cNvPr id="3" name="TextBox 2">
            <a:extLst>
              <a:ext uri="{FF2B5EF4-FFF2-40B4-BE49-F238E27FC236}">
                <a16:creationId xmlns:a16="http://schemas.microsoft.com/office/drawing/2014/main" id="{A868E209-9C06-9255-D35A-700D425815A7}"/>
              </a:ext>
            </a:extLst>
          </p:cNvPr>
          <p:cNvSpPr txBox="1"/>
          <p:nvPr/>
        </p:nvSpPr>
        <p:spPr>
          <a:xfrm>
            <a:off x="422933" y="1720840"/>
            <a:ext cx="11593288" cy="3083921"/>
          </a:xfrm>
          <a:prstGeom prst="rect">
            <a:avLst/>
          </a:prstGeom>
          <a:noFill/>
        </p:spPr>
        <p:txBody>
          <a:bodyPr wrap="square" rtlCol="0">
            <a:spAutoFit/>
          </a:bodyPr>
          <a:lstStyle/>
          <a:p>
            <a:pPr>
              <a:lnSpc>
                <a:spcPct val="90000"/>
              </a:lnSpc>
            </a:pPr>
            <a:r>
              <a:rPr lang="en-US" sz="2400" b="0" i="0" dirty="0">
                <a:solidFill>
                  <a:srgbClr val="374151"/>
                </a:solidFill>
                <a:effectLst/>
                <a:latin typeface="Söhne"/>
              </a:rPr>
              <a:t>Support Vector Classification (SVC) is a specific type of SVM that is used for classification tasks. In SVC, the goal is to find the hyperplane that separates the data into different classes in a high-dimensional feature space. Once this hyperplane is found, new data points can be easily classified by determining which side of the hyperplane they fall on. SVC is particularly useful when the data has a lot of features, or when the classes are not linearly separable, as the algorithm is able to find non-linear boundaries by using a technique called the "kernel trick". SVC is implemented in scikit-learn python library, which is a popular machine learning library for Python. It can be used in combination with different kernels, such as linear, polynomial, and radial basis function (RBF) to classify the data</a:t>
            </a:r>
            <a:endParaRPr lang="en-IN" sz="2400" dirty="0">
              <a:latin typeface="Söhne"/>
            </a:endParaRPr>
          </a:p>
        </p:txBody>
      </p:sp>
    </p:spTree>
    <p:extLst>
      <p:ext uri="{BB962C8B-B14F-4D97-AF65-F5344CB8AC3E}">
        <p14:creationId xmlns:p14="http://schemas.microsoft.com/office/powerpoint/2010/main" val="387440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4BD303-C50F-AA9C-74CA-EBDF4BE5C520}"/>
              </a:ext>
            </a:extLst>
          </p:cNvPr>
          <p:cNvSpPr txBox="1"/>
          <p:nvPr/>
        </p:nvSpPr>
        <p:spPr>
          <a:xfrm>
            <a:off x="693812" y="692696"/>
            <a:ext cx="2880320" cy="535531"/>
          </a:xfrm>
          <a:prstGeom prst="rect">
            <a:avLst/>
          </a:prstGeom>
          <a:noFill/>
        </p:spPr>
        <p:txBody>
          <a:bodyPr wrap="square" rtlCol="0">
            <a:spAutoFit/>
          </a:bodyPr>
          <a:lstStyle/>
          <a:p>
            <a:pPr>
              <a:lnSpc>
                <a:spcPct val="90000"/>
              </a:lnSpc>
            </a:pPr>
            <a:r>
              <a:rPr lang="en-IN" sz="3200" b="1" i="0" dirty="0">
                <a:solidFill>
                  <a:srgbClr val="374151"/>
                </a:solidFill>
                <a:effectLst/>
                <a:latin typeface="Söhne"/>
              </a:rPr>
              <a:t>1.Preprocessing</a:t>
            </a:r>
            <a:endParaRPr lang="en-IN" sz="3200" b="1" dirty="0"/>
          </a:p>
        </p:txBody>
      </p:sp>
      <p:sp>
        <p:nvSpPr>
          <p:cNvPr id="3" name="TextBox 2">
            <a:extLst>
              <a:ext uri="{FF2B5EF4-FFF2-40B4-BE49-F238E27FC236}">
                <a16:creationId xmlns:a16="http://schemas.microsoft.com/office/drawing/2014/main" id="{0C870149-F7B1-3D88-6D84-1F2C604351A4}"/>
              </a:ext>
            </a:extLst>
          </p:cNvPr>
          <p:cNvSpPr txBox="1"/>
          <p:nvPr/>
        </p:nvSpPr>
        <p:spPr>
          <a:xfrm>
            <a:off x="670941" y="1387034"/>
            <a:ext cx="10846940" cy="1421928"/>
          </a:xfrm>
          <a:prstGeom prst="rect">
            <a:avLst/>
          </a:prstGeom>
          <a:noFill/>
        </p:spPr>
        <p:txBody>
          <a:bodyPr wrap="square" rtlCol="0">
            <a:spAutoFit/>
          </a:bodyPr>
          <a:lstStyle/>
          <a:p>
            <a:pPr>
              <a:lnSpc>
                <a:spcPct val="90000"/>
              </a:lnSpc>
            </a:pPr>
            <a:r>
              <a:rPr lang="en-US" sz="2400" b="0" i="0" dirty="0">
                <a:solidFill>
                  <a:srgbClr val="374151"/>
                </a:solidFill>
                <a:effectLst/>
                <a:latin typeface="Söhne"/>
              </a:rPr>
              <a:t>Preprocessing is a crucial step in the machine learning pipeline that involves preparing the data for the model. It typically includes a combination of cleaning, transforming, and normalizing the data. The specific preprocessing steps will vary depending on the dataset and the model</a:t>
            </a:r>
            <a:endParaRPr lang="en-IN" sz="2400" dirty="0"/>
          </a:p>
        </p:txBody>
      </p:sp>
      <p:pic>
        <p:nvPicPr>
          <p:cNvPr id="5" name="Picture 4">
            <a:extLst>
              <a:ext uri="{FF2B5EF4-FFF2-40B4-BE49-F238E27FC236}">
                <a16:creationId xmlns:a16="http://schemas.microsoft.com/office/drawing/2014/main" id="{3A089BE3-A2B7-1923-1B67-0D77211F8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19" y="3645024"/>
            <a:ext cx="3332985" cy="1735252"/>
          </a:xfrm>
          <a:prstGeom prst="rect">
            <a:avLst/>
          </a:prstGeom>
        </p:spPr>
      </p:pic>
      <p:sp>
        <p:nvSpPr>
          <p:cNvPr id="6" name="TextBox 5">
            <a:extLst>
              <a:ext uri="{FF2B5EF4-FFF2-40B4-BE49-F238E27FC236}">
                <a16:creationId xmlns:a16="http://schemas.microsoft.com/office/drawing/2014/main" id="{0CDEED4E-7246-2C8D-7AC2-73C2CB676984}"/>
              </a:ext>
            </a:extLst>
          </p:cNvPr>
          <p:cNvSpPr txBox="1"/>
          <p:nvPr/>
        </p:nvSpPr>
        <p:spPr>
          <a:xfrm>
            <a:off x="695172" y="3120165"/>
            <a:ext cx="1657633" cy="341632"/>
          </a:xfrm>
          <a:prstGeom prst="rect">
            <a:avLst/>
          </a:prstGeom>
          <a:noFill/>
        </p:spPr>
        <p:txBody>
          <a:bodyPr wrap="none" rtlCol="0">
            <a:spAutoFit/>
          </a:bodyPr>
          <a:lstStyle/>
          <a:p>
            <a:pPr>
              <a:lnSpc>
                <a:spcPct val="90000"/>
              </a:lnSpc>
            </a:pPr>
            <a:r>
              <a:rPr lang="en-IN" dirty="0"/>
              <a:t>Data Cleaning</a:t>
            </a:r>
          </a:p>
        </p:txBody>
      </p:sp>
      <p:pic>
        <p:nvPicPr>
          <p:cNvPr id="8" name="Picture 7">
            <a:extLst>
              <a:ext uri="{FF2B5EF4-FFF2-40B4-BE49-F238E27FC236}">
                <a16:creationId xmlns:a16="http://schemas.microsoft.com/office/drawing/2014/main" id="{7C574B38-0F79-D07A-2F93-9B002C1F6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620" y="3645024"/>
            <a:ext cx="4152944" cy="1735253"/>
          </a:xfrm>
          <a:prstGeom prst="rect">
            <a:avLst/>
          </a:prstGeom>
        </p:spPr>
      </p:pic>
      <p:pic>
        <p:nvPicPr>
          <p:cNvPr id="10" name="Picture 9">
            <a:extLst>
              <a:ext uri="{FF2B5EF4-FFF2-40B4-BE49-F238E27FC236}">
                <a16:creationId xmlns:a16="http://schemas.microsoft.com/office/drawing/2014/main" id="{763A4805-4995-28DB-ED11-9933CEE841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616" y="3645024"/>
            <a:ext cx="3561587" cy="1735252"/>
          </a:xfrm>
          <a:prstGeom prst="rect">
            <a:avLst/>
          </a:prstGeom>
        </p:spPr>
      </p:pic>
    </p:spTree>
    <p:extLst>
      <p:ext uri="{BB962C8B-B14F-4D97-AF65-F5344CB8AC3E}">
        <p14:creationId xmlns:p14="http://schemas.microsoft.com/office/powerpoint/2010/main" val="115405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4318D-2D30-AFC4-1E0F-583D94D3FA65}"/>
              </a:ext>
            </a:extLst>
          </p:cNvPr>
          <p:cNvSpPr txBox="1"/>
          <p:nvPr/>
        </p:nvSpPr>
        <p:spPr>
          <a:xfrm>
            <a:off x="477788" y="764704"/>
            <a:ext cx="3857146" cy="535531"/>
          </a:xfrm>
          <a:prstGeom prst="rect">
            <a:avLst/>
          </a:prstGeom>
          <a:noFill/>
        </p:spPr>
        <p:txBody>
          <a:bodyPr wrap="none" rtlCol="0">
            <a:spAutoFit/>
          </a:bodyPr>
          <a:lstStyle/>
          <a:p>
            <a:pPr>
              <a:lnSpc>
                <a:spcPct val="90000"/>
              </a:lnSpc>
            </a:pPr>
            <a:r>
              <a:rPr lang="en-IN" sz="3200" b="1" dirty="0"/>
              <a:t>2.Data Visualization</a:t>
            </a:r>
          </a:p>
        </p:txBody>
      </p:sp>
      <p:sp>
        <p:nvSpPr>
          <p:cNvPr id="3" name="TextBox 2">
            <a:extLst>
              <a:ext uri="{FF2B5EF4-FFF2-40B4-BE49-F238E27FC236}">
                <a16:creationId xmlns:a16="http://schemas.microsoft.com/office/drawing/2014/main" id="{F1799FA0-3269-98C7-6EC7-3FA0030060B5}"/>
              </a:ext>
            </a:extLst>
          </p:cNvPr>
          <p:cNvSpPr txBox="1"/>
          <p:nvPr/>
        </p:nvSpPr>
        <p:spPr>
          <a:xfrm>
            <a:off x="621804" y="1556792"/>
            <a:ext cx="10801200" cy="1089529"/>
          </a:xfrm>
          <a:prstGeom prst="rect">
            <a:avLst/>
          </a:prstGeom>
          <a:noFill/>
        </p:spPr>
        <p:txBody>
          <a:bodyPr wrap="square" rtlCol="0">
            <a:spAutoFit/>
          </a:bodyPr>
          <a:lstStyle/>
          <a:p>
            <a:pPr>
              <a:lnSpc>
                <a:spcPct val="90000"/>
              </a:lnSpc>
            </a:pPr>
            <a:r>
              <a:rPr lang="en-US" sz="2400" b="0" i="0" dirty="0">
                <a:solidFill>
                  <a:srgbClr val="374151"/>
                </a:solidFill>
                <a:effectLst/>
                <a:latin typeface="Söhne"/>
              </a:rPr>
              <a:t>Data visualization is the process of creating graphical representations of data in order to make it easier to understand and interpret. Data visualization can be used to explore and analyze data, to communicate insights, or to present results.</a:t>
            </a:r>
            <a:endParaRPr lang="en-IN" sz="2400" dirty="0"/>
          </a:p>
        </p:txBody>
      </p:sp>
      <p:pic>
        <p:nvPicPr>
          <p:cNvPr id="5" name="Picture 4">
            <a:extLst>
              <a:ext uri="{FF2B5EF4-FFF2-40B4-BE49-F238E27FC236}">
                <a16:creationId xmlns:a16="http://schemas.microsoft.com/office/drawing/2014/main" id="{B295513C-2007-380B-A278-C5C1F328D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72" y="2753080"/>
            <a:ext cx="3340361" cy="3375977"/>
          </a:xfrm>
          <a:prstGeom prst="rect">
            <a:avLst/>
          </a:prstGeom>
        </p:spPr>
      </p:pic>
      <p:pic>
        <p:nvPicPr>
          <p:cNvPr id="7" name="Picture 6">
            <a:extLst>
              <a:ext uri="{FF2B5EF4-FFF2-40B4-BE49-F238E27FC236}">
                <a16:creationId xmlns:a16="http://schemas.microsoft.com/office/drawing/2014/main" id="{A8DB2C90-28D2-3362-20CE-9E867741B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164" y="2779711"/>
            <a:ext cx="3584817" cy="3375976"/>
          </a:xfrm>
          <a:prstGeom prst="rect">
            <a:avLst/>
          </a:prstGeom>
        </p:spPr>
      </p:pic>
      <p:pic>
        <p:nvPicPr>
          <p:cNvPr id="9" name="Picture 8">
            <a:extLst>
              <a:ext uri="{FF2B5EF4-FFF2-40B4-BE49-F238E27FC236}">
                <a16:creationId xmlns:a16="http://schemas.microsoft.com/office/drawing/2014/main" id="{A5B28039-7988-6620-E89E-60F9C63640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879" y="2758631"/>
            <a:ext cx="4564776" cy="3375977"/>
          </a:xfrm>
          <a:prstGeom prst="rect">
            <a:avLst/>
          </a:prstGeom>
        </p:spPr>
      </p:pic>
    </p:spTree>
    <p:extLst>
      <p:ext uri="{BB962C8B-B14F-4D97-AF65-F5344CB8AC3E}">
        <p14:creationId xmlns:p14="http://schemas.microsoft.com/office/powerpoint/2010/main" val="293796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48B852-087C-320B-B8F3-D17F44501535}"/>
              </a:ext>
            </a:extLst>
          </p:cNvPr>
          <p:cNvSpPr txBox="1"/>
          <p:nvPr/>
        </p:nvSpPr>
        <p:spPr>
          <a:xfrm>
            <a:off x="549796" y="836712"/>
            <a:ext cx="4314258" cy="535531"/>
          </a:xfrm>
          <a:prstGeom prst="rect">
            <a:avLst/>
          </a:prstGeom>
          <a:noFill/>
        </p:spPr>
        <p:txBody>
          <a:bodyPr wrap="none" rtlCol="0">
            <a:spAutoFit/>
          </a:bodyPr>
          <a:lstStyle/>
          <a:p>
            <a:pPr>
              <a:lnSpc>
                <a:spcPct val="90000"/>
              </a:lnSpc>
            </a:pPr>
            <a:r>
              <a:rPr lang="en-IN" sz="3200" b="1" dirty="0"/>
              <a:t>3.Data Transformation</a:t>
            </a:r>
          </a:p>
        </p:txBody>
      </p:sp>
      <p:sp>
        <p:nvSpPr>
          <p:cNvPr id="3" name="TextBox 2">
            <a:extLst>
              <a:ext uri="{FF2B5EF4-FFF2-40B4-BE49-F238E27FC236}">
                <a16:creationId xmlns:a16="http://schemas.microsoft.com/office/drawing/2014/main" id="{83F10023-2B0C-095D-7A11-4578CF2BF3AF}"/>
              </a:ext>
            </a:extLst>
          </p:cNvPr>
          <p:cNvSpPr txBox="1"/>
          <p:nvPr/>
        </p:nvSpPr>
        <p:spPr>
          <a:xfrm>
            <a:off x="621804" y="1700808"/>
            <a:ext cx="10873208" cy="1089529"/>
          </a:xfrm>
          <a:prstGeom prst="rect">
            <a:avLst/>
          </a:prstGeom>
          <a:noFill/>
        </p:spPr>
        <p:txBody>
          <a:bodyPr wrap="square" rtlCol="0">
            <a:spAutoFit/>
          </a:bodyPr>
          <a:lstStyle/>
          <a:p>
            <a:pPr>
              <a:lnSpc>
                <a:spcPct val="90000"/>
              </a:lnSpc>
            </a:pPr>
            <a:r>
              <a:rPr lang="en-US" sz="2400" b="0" i="0" dirty="0">
                <a:solidFill>
                  <a:srgbClr val="374151"/>
                </a:solidFill>
                <a:effectLst/>
                <a:latin typeface="Söhne"/>
              </a:rPr>
              <a:t>his involves converting the data into a format that is more suitable for the model. This could include scaling the data, encoding categorical variables, or applying mathematical functions to the data</a:t>
            </a:r>
            <a:endParaRPr lang="en-IN" sz="2400" dirty="0"/>
          </a:p>
        </p:txBody>
      </p:sp>
      <p:pic>
        <p:nvPicPr>
          <p:cNvPr id="5" name="Picture 4">
            <a:extLst>
              <a:ext uri="{FF2B5EF4-FFF2-40B4-BE49-F238E27FC236}">
                <a16:creationId xmlns:a16="http://schemas.microsoft.com/office/drawing/2014/main" id="{E91B8CC7-5F81-3256-F7A0-2E2D03A48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3202511"/>
            <a:ext cx="9518205" cy="3064084"/>
          </a:xfrm>
          <a:prstGeom prst="rect">
            <a:avLst/>
          </a:prstGeom>
        </p:spPr>
      </p:pic>
    </p:spTree>
    <p:extLst>
      <p:ext uri="{BB962C8B-B14F-4D97-AF65-F5344CB8AC3E}">
        <p14:creationId xmlns:p14="http://schemas.microsoft.com/office/powerpoint/2010/main" val="262265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1112E9-211D-B2C3-F63F-B2AB34FD15B7}"/>
              </a:ext>
            </a:extLst>
          </p:cNvPr>
          <p:cNvSpPr txBox="1"/>
          <p:nvPr/>
        </p:nvSpPr>
        <p:spPr>
          <a:xfrm>
            <a:off x="621804" y="913076"/>
            <a:ext cx="7200800" cy="584775"/>
          </a:xfrm>
          <a:prstGeom prst="rect">
            <a:avLst/>
          </a:prstGeom>
          <a:noFill/>
        </p:spPr>
        <p:txBody>
          <a:bodyPr wrap="square">
            <a:spAutoFit/>
          </a:bodyPr>
          <a:lstStyle/>
          <a:p>
            <a:r>
              <a:rPr lang="en-US" sz="3200" b="1" dirty="0">
                <a:solidFill>
                  <a:schemeClr val="tx2">
                    <a:lumMod val="25000"/>
                  </a:schemeClr>
                </a:solidFill>
              </a:rPr>
              <a:t>Training and Implementation Of SVM</a:t>
            </a:r>
            <a:endParaRPr lang="en-IN" sz="3200" b="1" dirty="0"/>
          </a:p>
        </p:txBody>
      </p:sp>
      <p:sp>
        <p:nvSpPr>
          <p:cNvPr id="4" name="TextBox 3">
            <a:extLst>
              <a:ext uri="{FF2B5EF4-FFF2-40B4-BE49-F238E27FC236}">
                <a16:creationId xmlns:a16="http://schemas.microsoft.com/office/drawing/2014/main" id="{34665D27-ABAD-6233-2185-D366C14247B5}"/>
              </a:ext>
            </a:extLst>
          </p:cNvPr>
          <p:cNvSpPr txBox="1"/>
          <p:nvPr/>
        </p:nvSpPr>
        <p:spPr>
          <a:xfrm>
            <a:off x="600475" y="1847043"/>
            <a:ext cx="10009112" cy="1754326"/>
          </a:xfrm>
          <a:prstGeom prst="rect">
            <a:avLst/>
          </a:prstGeom>
          <a:noFill/>
        </p:spPr>
        <p:txBody>
          <a:bodyPr wrap="square" rtlCol="0">
            <a:spAutoFit/>
          </a:bodyPr>
          <a:lstStyle/>
          <a:p>
            <a:pPr>
              <a:lnSpc>
                <a:spcPct val="90000"/>
              </a:lnSpc>
            </a:pPr>
            <a:r>
              <a:rPr lang="en-US" sz="2400" dirty="0"/>
              <a:t>We are using a dataset called </a:t>
            </a:r>
            <a:r>
              <a:rPr lang="en-IN" sz="2400" i="0" dirty="0">
                <a:solidFill>
                  <a:srgbClr val="202124"/>
                </a:solidFill>
                <a:effectLst/>
                <a:latin typeface="Euphemia" panose="020B0503040102020104" pitchFamily="34" charset="0"/>
              </a:rPr>
              <a:t>Real Breast Cancer Data,</a:t>
            </a:r>
            <a:r>
              <a:rPr lang="en-US" sz="2400" dirty="0"/>
              <a:t> which consists of attributes Patient_ID,Age,Gender,Protein1, Protein2, Protein3, Protein4,Tumour_Stage,Histology, ER status, PR status,HER2 status,Surgery_type,Date_of_Surgery,Date_of_Last_Visit,Patient_Status. We will be predicting the </a:t>
            </a:r>
            <a:r>
              <a:rPr lang="en-US" sz="2400" dirty="0" err="1"/>
              <a:t>Patient_Status</a:t>
            </a:r>
            <a:r>
              <a:rPr lang="en-US" sz="2400" dirty="0"/>
              <a:t> using SVM</a:t>
            </a:r>
            <a:r>
              <a:rPr lang="en-US" dirty="0"/>
              <a:t>. </a:t>
            </a:r>
            <a:endParaRPr lang="en-IN" dirty="0"/>
          </a:p>
        </p:txBody>
      </p:sp>
      <p:sp>
        <p:nvSpPr>
          <p:cNvPr id="5" name="TextBox 4">
            <a:extLst>
              <a:ext uri="{FF2B5EF4-FFF2-40B4-BE49-F238E27FC236}">
                <a16:creationId xmlns:a16="http://schemas.microsoft.com/office/drawing/2014/main" id="{710CABA3-7DF8-CBEA-4D1D-1867BC1905E3}"/>
              </a:ext>
            </a:extLst>
          </p:cNvPr>
          <p:cNvSpPr txBox="1"/>
          <p:nvPr/>
        </p:nvSpPr>
        <p:spPr>
          <a:xfrm>
            <a:off x="549796" y="3950561"/>
            <a:ext cx="7848872" cy="840230"/>
          </a:xfrm>
          <a:prstGeom prst="rect">
            <a:avLst/>
          </a:prstGeom>
          <a:noFill/>
        </p:spPr>
        <p:txBody>
          <a:bodyPr wrap="square" rtlCol="0">
            <a:spAutoFit/>
          </a:bodyPr>
          <a:lstStyle/>
          <a:p>
            <a:pPr>
              <a:lnSpc>
                <a:spcPct val="90000"/>
              </a:lnSpc>
            </a:pPr>
            <a:r>
              <a:rPr lang="en-US" dirty="0">
                <a:latin typeface="Euphemia" panose="020B0503040102020104" pitchFamily="34" charset="0"/>
              </a:rPr>
              <a:t>1. Read the data attributes in x variable except the class attribute and class attribute in y variable:</a:t>
            </a:r>
          </a:p>
          <a:p>
            <a:pPr>
              <a:lnSpc>
                <a:spcPct val="90000"/>
              </a:lnSpc>
            </a:pPr>
            <a:endParaRPr lang="en-IN" dirty="0"/>
          </a:p>
        </p:txBody>
      </p:sp>
      <p:pic>
        <p:nvPicPr>
          <p:cNvPr id="7" name="Picture 6">
            <a:extLst>
              <a:ext uri="{FF2B5EF4-FFF2-40B4-BE49-F238E27FC236}">
                <a16:creationId xmlns:a16="http://schemas.microsoft.com/office/drawing/2014/main" id="{61BF15C7-90DE-5361-E7B5-D88CEBD25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30" y="4725144"/>
            <a:ext cx="9426757" cy="1219780"/>
          </a:xfrm>
          <a:prstGeom prst="rect">
            <a:avLst/>
          </a:prstGeom>
        </p:spPr>
      </p:pic>
    </p:spTree>
    <p:extLst>
      <p:ext uri="{BB962C8B-B14F-4D97-AF65-F5344CB8AC3E}">
        <p14:creationId xmlns:p14="http://schemas.microsoft.com/office/powerpoint/2010/main" val="35160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AF6E0-F56A-B94A-4718-900DFC7E53D8}"/>
              </a:ext>
            </a:extLst>
          </p:cNvPr>
          <p:cNvSpPr txBox="1"/>
          <p:nvPr/>
        </p:nvSpPr>
        <p:spPr>
          <a:xfrm>
            <a:off x="477788" y="692696"/>
            <a:ext cx="10097764" cy="341632"/>
          </a:xfrm>
          <a:prstGeom prst="rect">
            <a:avLst/>
          </a:prstGeom>
          <a:noFill/>
        </p:spPr>
        <p:txBody>
          <a:bodyPr wrap="none" rtlCol="0">
            <a:spAutoFit/>
          </a:bodyPr>
          <a:lstStyle/>
          <a:p>
            <a:pPr>
              <a:lnSpc>
                <a:spcPct val="90000"/>
              </a:lnSpc>
            </a:pPr>
            <a:r>
              <a:rPr lang="en-IN" dirty="0"/>
              <a:t>2.Import necessary packages and </a:t>
            </a:r>
            <a:r>
              <a:rPr lang="en-US" dirty="0"/>
              <a:t>splitting data into testing and training with a test size of 0.2 </a:t>
            </a:r>
            <a:endParaRPr lang="en-IN" dirty="0"/>
          </a:p>
        </p:txBody>
      </p:sp>
      <p:pic>
        <p:nvPicPr>
          <p:cNvPr id="4" name="Picture 3">
            <a:extLst>
              <a:ext uri="{FF2B5EF4-FFF2-40B4-BE49-F238E27FC236}">
                <a16:creationId xmlns:a16="http://schemas.microsoft.com/office/drawing/2014/main" id="{219BAD00-3C23-2BB0-B3DD-2472EF8B5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1412776"/>
            <a:ext cx="6942422" cy="624894"/>
          </a:xfrm>
          <a:prstGeom prst="rect">
            <a:avLst/>
          </a:prstGeom>
        </p:spPr>
      </p:pic>
      <p:sp>
        <p:nvSpPr>
          <p:cNvPr id="5" name="TextBox 4">
            <a:extLst>
              <a:ext uri="{FF2B5EF4-FFF2-40B4-BE49-F238E27FC236}">
                <a16:creationId xmlns:a16="http://schemas.microsoft.com/office/drawing/2014/main" id="{24437B3F-3641-7368-930F-55A7B33544CE}"/>
              </a:ext>
            </a:extLst>
          </p:cNvPr>
          <p:cNvSpPr txBox="1"/>
          <p:nvPr/>
        </p:nvSpPr>
        <p:spPr>
          <a:xfrm>
            <a:off x="621804" y="2564904"/>
            <a:ext cx="9361040" cy="590931"/>
          </a:xfrm>
          <a:prstGeom prst="rect">
            <a:avLst/>
          </a:prstGeom>
          <a:noFill/>
        </p:spPr>
        <p:txBody>
          <a:bodyPr wrap="square" rtlCol="0">
            <a:spAutoFit/>
          </a:bodyPr>
          <a:lstStyle/>
          <a:p>
            <a:pPr>
              <a:lnSpc>
                <a:spcPct val="90000"/>
              </a:lnSpc>
            </a:pPr>
            <a:r>
              <a:rPr lang="en-US" dirty="0"/>
              <a:t>3.create an instance of SVC python object and then fit the data and Generating predictions for our model</a:t>
            </a:r>
            <a:endParaRPr lang="en-IN" dirty="0"/>
          </a:p>
        </p:txBody>
      </p:sp>
      <p:pic>
        <p:nvPicPr>
          <p:cNvPr id="7" name="Picture 6">
            <a:extLst>
              <a:ext uri="{FF2B5EF4-FFF2-40B4-BE49-F238E27FC236}">
                <a16:creationId xmlns:a16="http://schemas.microsoft.com/office/drawing/2014/main" id="{FC702C33-E723-9C16-7B4A-AC629BA3A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 y="3334399"/>
            <a:ext cx="9548687" cy="1364098"/>
          </a:xfrm>
          <a:prstGeom prst="rect">
            <a:avLst/>
          </a:prstGeom>
        </p:spPr>
      </p:pic>
    </p:spTree>
    <p:extLst>
      <p:ext uri="{BB962C8B-B14F-4D97-AF65-F5344CB8AC3E}">
        <p14:creationId xmlns:p14="http://schemas.microsoft.com/office/powerpoint/2010/main" val="362863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0</TotalTime>
  <Words>865</Words>
  <Application>Microsoft Office PowerPoint</Application>
  <PresentationFormat>Custom</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Euphemia</vt:lpstr>
      <vt:lpstr>Söhne</vt:lpstr>
      <vt:lpstr>Serenity 16x9</vt:lpstr>
      <vt:lpstr>Breast Cancer Survival Prediction with Machine Learning</vt:lpstr>
      <vt:lpstr>SYNOPSIS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Survival Prediction with Machine Learning</dc:title>
  <dc:creator>chalamalla eshwar</dc:creator>
  <cp:lastModifiedBy>chalamalla eshwar</cp:lastModifiedBy>
  <cp:revision>1</cp:revision>
  <dcterms:created xsi:type="dcterms:W3CDTF">2023-01-17T05:13:32Z</dcterms:created>
  <dcterms:modified xsi:type="dcterms:W3CDTF">2023-01-20T11:23:42Z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