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69" r:id="rId6"/>
    <p:sldId id="270" r:id="rId7"/>
    <p:sldId id="271" r:id="rId8"/>
    <p:sldId id="272" r:id="rId9"/>
    <p:sldId id="273" r:id="rId10"/>
    <p:sldId id="274" r:id="rId11"/>
    <p:sldId id="275" r:id="rId12"/>
    <p:sldId id="276"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malla eshwar" userId="44c29158dde18570" providerId="LiveId" clId="{89A25734-D437-4FB9-984C-C6E70AAA4097}"/>
    <pc:docChg chg="modSld">
      <pc:chgData name="chalamalla eshwar" userId="44c29158dde18570" providerId="LiveId" clId="{89A25734-D437-4FB9-984C-C6E70AAA4097}" dt="2023-01-20T12:05:28.917" v="1" actId="1076"/>
      <pc:docMkLst>
        <pc:docMk/>
      </pc:docMkLst>
      <pc:sldChg chg="modSp mod">
        <pc:chgData name="chalamalla eshwar" userId="44c29158dde18570" providerId="LiveId" clId="{89A25734-D437-4FB9-984C-C6E70AAA4097}" dt="2023-01-20T12:05:28.917" v="1" actId="1076"/>
        <pc:sldMkLst>
          <pc:docMk/>
          <pc:sldMk cId="164146923" sldId="271"/>
        </pc:sldMkLst>
        <pc:spChg chg="mod">
          <ac:chgData name="chalamalla eshwar" userId="44c29158dde18570" providerId="LiveId" clId="{89A25734-D437-4FB9-984C-C6E70AAA4097}" dt="2023-01-20T12:05:28.917" v="1" actId="1076"/>
          <ac:spMkLst>
            <pc:docMk/>
            <pc:sldMk cId="164146923" sldId="271"/>
            <ac:spMk id="7" creationId="{B2EAF146-67C0-9708-C709-FBBAF2BB58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2276872"/>
            <a:ext cx="10369152" cy="1656184"/>
          </a:xfrm>
        </p:spPr>
        <p:txBody>
          <a:bodyPr>
            <a:noAutofit/>
          </a:bodyPr>
          <a:lstStyle/>
          <a:p>
            <a:r>
              <a:rPr lang="en-US" sz="4000" b="0" i="0" u="none" strike="noStrike" dirty="0">
                <a:solidFill>
                  <a:srgbClr val="000000"/>
                </a:solidFill>
                <a:effectLst/>
                <a:latin typeface="Arial" panose="020B0604020202020204" pitchFamily="34" charset="0"/>
              </a:rPr>
              <a:t>Stress Detection with Machine Learning. Based on live human vitals, predict the stress levels of humans</a:t>
            </a:r>
            <a:endParaRPr lang="en-US" sz="4000" dirty="0"/>
          </a:p>
        </p:txBody>
      </p:sp>
      <p:sp>
        <p:nvSpPr>
          <p:cNvPr id="3" name="Subtitle 2"/>
          <p:cNvSpPr>
            <a:spLocks noGrp="1"/>
          </p:cNvSpPr>
          <p:nvPr>
            <p:ph type="subTitle" idx="1"/>
          </p:nvPr>
        </p:nvSpPr>
        <p:spPr>
          <a:xfrm>
            <a:off x="8228385" y="6093296"/>
            <a:ext cx="3960440" cy="720080"/>
          </a:xfrm>
        </p:spPr>
        <p:txBody>
          <a:bodyPr>
            <a:normAutofit/>
          </a:bodyPr>
          <a:lstStyle/>
          <a:p>
            <a:pPr algn="ctr"/>
            <a:r>
              <a:rPr lang="en-US" dirty="0"/>
              <a:t>CHALAMALLA ESHWAR</a:t>
            </a:r>
          </a:p>
          <a:p>
            <a:pPr algn="ctr"/>
            <a:r>
              <a:rPr lang="en-US" sz="1600" dirty="0"/>
              <a:t>chalamallan3@gmail.com</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518D8-D999-76D8-AAE5-95E2A8857F62}"/>
              </a:ext>
            </a:extLst>
          </p:cNvPr>
          <p:cNvSpPr txBox="1"/>
          <p:nvPr/>
        </p:nvSpPr>
        <p:spPr>
          <a:xfrm>
            <a:off x="837828" y="1268760"/>
            <a:ext cx="6094520" cy="523220"/>
          </a:xfrm>
          <a:prstGeom prst="rect">
            <a:avLst/>
          </a:prstGeom>
          <a:noFill/>
        </p:spPr>
        <p:txBody>
          <a:bodyPr wrap="square">
            <a:spAutoFit/>
          </a:bodyPr>
          <a:lstStyle/>
          <a:p>
            <a:r>
              <a:rPr lang="en-US" sz="2800" b="1" dirty="0"/>
              <a:t>SYNOPSIS</a:t>
            </a:r>
            <a:endParaRPr lang="en-IN" sz="2800" b="1" dirty="0"/>
          </a:p>
        </p:txBody>
      </p:sp>
      <p:sp>
        <p:nvSpPr>
          <p:cNvPr id="5" name="TextBox 4">
            <a:extLst>
              <a:ext uri="{FF2B5EF4-FFF2-40B4-BE49-F238E27FC236}">
                <a16:creationId xmlns:a16="http://schemas.microsoft.com/office/drawing/2014/main" id="{73F7F7D9-CA68-9A11-F951-BFA8A1959760}"/>
              </a:ext>
            </a:extLst>
          </p:cNvPr>
          <p:cNvSpPr txBox="1"/>
          <p:nvPr/>
        </p:nvSpPr>
        <p:spPr>
          <a:xfrm>
            <a:off x="837828" y="2000058"/>
            <a:ext cx="11017224" cy="2677656"/>
          </a:xfrm>
          <a:prstGeom prst="rect">
            <a:avLst/>
          </a:prstGeom>
          <a:noFill/>
        </p:spPr>
        <p:txBody>
          <a:bodyPr wrap="square">
            <a:spAutoFit/>
          </a:bodyPr>
          <a:lstStyle/>
          <a:p>
            <a:r>
              <a:rPr lang="en-US" sz="2400" b="0" i="0" dirty="0">
                <a:solidFill>
                  <a:srgbClr val="374151"/>
                </a:solidFill>
                <a:effectLst/>
                <a:latin typeface="Söhne"/>
              </a:rPr>
              <a:t>Stress detection with machine learning involves using physiological data collected from live humans, such as heart rate and skin conductance, to predict an individual's stress levels. This can be done by training a machine learning model on a dataset of labeled physiological data and stress levels, and then using that model to make predictions on new, unseen data. The goal of such a system would be to accurately identify periods of high stress in individuals, potentially allowing for early interventions to prevent negative health effects associated with chronic stress</a:t>
            </a:r>
            <a:endParaRPr lang="en-IN" sz="2400" dirty="0"/>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C93B8-15F6-B999-E3EE-B89A89855B22}"/>
              </a:ext>
            </a:extLst>
          </p:cNvPr>
          <p:cNvSpPr txBox="1"/>
          <p:nvPr/>
        </p:nvSpPr>
        <p:spPr>
          <a:xfrm>
            <a:off x="837828" y="1412776"/>
            <a:ext cx="6093372" cy="646331"/>
          </a:xfrm>
          <a:prstGeom prst="rect">
            <a:avLst/>
          </a:prstGeom>
          <a:noFill/>
        </p:spPr>
        <p:txBody>
          <a:bodyPr wrap="square">
            <a:spAutoFit/>
          </a:bodyPr>
          <a:lstStyle/>
          <a:p>
            <a:r>
              <a:rPr lang="en-IN" sz="3600" dirty="0"/>
              <a:t>INTRODUCTION</a:t>
            </a:r>
          </a:p>
        </p:txBody>
      </p:sp>
      <p:sp>
        <p:nvSpPr>
          <p:cNvPr id="5" name="TextBox 4">
            <a:extLst>
              <a:ext uri="{FF2B5EF4-FFF2-40B4-BE49-F238E27FC236}">
                <a16:creationId xmlns:a16="http://schemas.microsoft.com/office/drawing/2014/main" id="{47A6BE5D-B658-B6FB-9BCB-759FFC43C708}"/>
              </a:ext>
            </a:extLst>
          </p:cNvPr>
          <p:cNvSpPr txBox="1"/>
          <p:nvPr/>
        </p:nvSpPr>
        <p:spPr>
          <a:xfrm>
            <a:off x="734636" y="2274838"/>
            <a:ext cx="11233248" cy="2308324"/>
          </a:xfrm>
          <a:prstGeom prst="rect">
            <a:avLst/>
          </a:prstGeom>
          <a:noFill/>
        </p:spPr>
        <p:txBody>
          <a:bodyPr wrap="square">
            <a:spAutoFit/>
          </a:bodyPr>
          <a:lstStyle/>
          <a:p>
            <a:r>
              <a:rPr lang="en-US" dirty="0"/>
              <a:t>Support Vector Classification (SVC) is a specific type of SVM that is used for classification tasks. In SVC, the goal is to find the hyperplane that separates the data into different classes in a high-dimensional feature space. Once this hyperplane is found, new data points can be easily classified by determining which side of the hyperplane they fall on. SVC is particularly useful when the data has a lot of features, or when the classes are not linearly separable, as the algorithm is able to find non-linear boundaries by using a technique called the "kernel trick". SVC is implemented in scikit-learn python library, which is a popular machine learning library for Python. It can be used in combination with different kernels, such as linear, polynomial, and radial basis function (RBF) to classify the data</a:t>
            </a:r>
          </a:p>
        </p:txBody>
      </p:sp>
    </p:spTree>
    <p:extLst>
      <p:ext uri="{BB962C8B-B14F-4D97-AF65-F5344CB8AC3E}">
        <p14:creationId xmlns:p14="http://schemas.microsoft.com/office/powerpoint/2010/main" val="149579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CF27D-179A-F673-3BEA-BDAB0D4DF136}"/>
              </a:ext>
            </a:extLst>
          </p:cNvPr>
          <p:cNvSpPr txBox="1"/>
          <p:nvPr/>
        </p:nvSpPr>
        <p:spPr>
          <a:xfrm>
            <a:off x="621804" y="836712"/>
            <a:ext cx="6093372" cy="535531"/>
          </a:xfrm>
          <a:prstGeom prst="rect">
            <a:avLst/>
          </a:prstGeom>
          <a:noFill/>
        </p:spPr>
        <p:txBody>
          <a:bodyPr wrap="square">
            <a:spAutoFit/>
          </a:bodyPr>
          <a:lstStyle/>
          <a:p>
            <a:pPr>
              <a:lnSpc>
                <a:spcPct val="90000"/>
              </a:lnSpc>
            </a:pPr>
            <a:r>
              <a:rPr lang="en-IN" sz="3200" b="1" i="0" dirty="0">
                <a:solidFill>
                  <a:srgbClr val="374151"/>
                </a:solidFill>
                <a:effectLst/>
                <a:latin typeface="Söhne"/>
              </a:rPr>
              <a:t>1.Preprocessing</a:t>
            </a:r>
            <a:endParaRPr lang="en-IN" sz="3200" b="1" dirty="0"/>
          </a:p>
        </p:txBody>
      </p:sp>
      <p:sp>
        <p:nvSpPr>
          <p:cNvPr id="5" name="TextBox 4">
            <a:extLst>
              <a:ext uri="{FF2B5EF4-FFF2-40B4-BE49-F238E27FC236}">
                <a16:creationId xmlns:a16="http://schemas.microsoft.com/office/drawing/2014/main" id="{54758EF7-968B-F85D-8888-3FC725FAE5B4}"/>
              </a:ext>
            </a:extLst>
          </p:cNvPr>
          <p:cNvSpPr txBox="1"/>
          <p:nvPr/>
        </p:nvSpPr>
        <p:spPr>
          <a:xfrm>
            <a:off x="621804" y="1484784"/>
            <a:ext cx="11377264" cy="1421928"/>
          </a:xfrm>
          <a:prstGeom prst="rect">
            <a:avLst/>
          </a:prstGeom>
          <a:noFill/>
        </p:spPr>
        <p:txBody>
          <a:bodyPr wrap="square">
            <a:spAutoFit/>
          </a:bodyPr>
          <a:lstStyle/>
          <a:p>
            <a:pPr>
              <a:lnSpc>
                <a:spcPct val="90000"/>
              </a:lnSpc>
            </a:pPr>
            <a:r>
              <a:rPr lang="en-US" sz="2400" b="0" i="0" dirty="0">
                <a:solidFill>
                  <a:srgbClr val="374151"/>
                </a:solidFill>
                <a:effectLst/>
                <a:latin typeface="Söhne"/>
              </a:rPr>
              <a:t>Preprocessing is a crucial step in the machine learning pipeline that involves preparing the data for the model. It typically includes a combination of cleaning, transforming, and normalizing the data. The specific preprocessing steps will vary depending on the dataset and the model</a:t>
            </a:r>
            <a:endParaRPr lang="en-IN" sz="2400" dirty="0"/>
          </a:p>
        </p:txBody>
      </p:sp>
      <p:sp>
        <p:nvSpPr>
          <p:cNvPr id="7" name="TextBox 6">
            <a:extLst>
              <a:ext uri="{FF2B5EF4-FFF2-40B4-BE49-F238E27FC236}">
                <a16:creationId xmlns:a16="http://schemas.microsoft.com/office/drawing/2014/main" id="{B2EAF146-67C0-9708-C709-FBBAF2BB5893}"/>
              </a:ext>
            </a:extLst>
          </p:cNvPr>
          <p:cNvSpPr txBox="1"/>
          <p:nvPr/>
        </p:nvSpPr>
        <p:spPr>
          <a:xfrm>
            <a:off x="765820" y="3069658"/>
            <a:ext cx="6093372" cy="341632"/>
          </a:xfrm>
          <a:prstGeom prst="rect">
            <a:avLst/>
          </a:prstGeom>
          <a:noFill/>
        </p:spPr>
        <p:txBody>
          <a:bodyPr wrap="square">
            <a:spAutoFit/>
          </a:bodyPr>
          <a:lstStyle/>
          <a:p>
            <a:pPr>
              <a:lnSpc>
                <a:spcPct val="90000"/>
              </a:lnSpc>
            </a:pPr>
            <a:r>
              <a:rPr lang="en-IN" dirty="0"/>
              <a:t>Import the data and check for the inconsistent data</a:t>
            </a:r>
          </a:p>
        </p:txBody>
      </p:sp>
      <p:pic>
        <p:nvPicPr>
          <p:cNvPr id="9" name="Picture 8">
            <a:extLst>
              <a:ext uri="{FF2B5EF4-FFF2-40B4-BE49-F238E27FC236}">
                <a16:creationId xmlns:a16="http://schemas.microsoft.com/office/drawing/2014/main" id="{EAE7759D-DDDA-AC01-B5F2-99BA15963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3411290"/>
            <a:ext cx="7529212" cy="3162574"/>
          </a:xfrm>
          <a:prstGeom prst="rect">
            <a:avLst/>
          </a:prstGeom>
        </p:spPr>
      </p:pic>
    </p:spTree>
    <p:extLst>
      <p:ext uri="{BB962C8B-B14F-4D97-AF65-F5344CB8AC3E}">
        <p14:creationId xmlns:p14="http://schemas.microsoft.com/office/powerpoint/2010/main" val="1641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0EFDE-6734-F813-F784-E8BC2776A44C}"/>
              </a:ext>
            </a:extLst>
          </p:cNvPr>
          <p:cNvSpPr txBox="1"/>
          <p:nvPr/>
        </p:nvSpPr>
        <p:spPr>
          <a:xfrm>
            <a:off x="405780" y="764704"/>
            <a:ext cx="6093372" cy="535531"/>
          </a:xfrm>
          <a:prstGeom prst="rect">
            <a:avLst/>
          </a:prstGeom>
          <a:noFill/>
        </p:spPr>
        <p:txBody>
          <a:bodyPr wrap="square">
            <a:spAutoFit/>
          </a:bodyPr>
          <a:lstStyle/>
          <a:p>
            <a:pPr>
              <a:lnSpc>
                <a:spcPct val="90000"/>
              </a:lnSpc>
            </a:pPr>
            <a:r>
              <a:rPr lang="en-IN" sz="3200" b="1" dirty="0"/>
              <a:t>2.Data Visualization</a:t>
            </a:r>
          </a:p>
        </p:txBody>
      </p:sp>
      <p:sp>
        <p:nvSpPr>
          <p:cNvPr id="5" name="TextBox 4">
            <a:extLst>
              <a:ext uri="{FF2B5EF4-FFF2-40B4-BE49-F238E27FC236}">
                <a16:creationId xmlns:a16="http://schemas.microsoft.com/office/drawing/2014/main" id="{F57402D1-6F50-EED5-3846-F4AC31926508}"/>
              </a:ext>
            </a:extLst>
          </p:cNvPr>
          <p:cNvSpPr txBox="1"/>
          <p:nvPr/>
        </p:nvSpPr>
        <p:spPr>
          <a:xfrm>
            <a:off x="405780" y="1412776"/>
            <a:ext cx="11305256" cy="1200329"/>
          </a:xfrm>
          <a:prstGeom prst="rect">
            <a:avLst/>
          </a:prstGeom>
          <a:noFill/>
        </p:spPr>
        <p:txBody>
          <a:bodyPr wrap="square">
            <a:spAutoFit/>
          </a:bodyPr>
          <a:lstStyle/>
          <a:p>
            <a:r>
              <a:rPr lang="en-US" sz="2400" b="0" i="0" dirty="0">
                <a:solidFill>
                  <a:srgbClr val="374151"/>
                </a:solidFill>
                <a:effectLst/>
                <a:latin typeface="Söhne"/>
              </a:rPr>
              <a:t>Data visualization is the process of creating graphical representations of data in order to make it easier to understand and interpret. Data visualization can be used to explore and analyze data, to communicate insights, or to present results</a:t>
            </a:r>
            <a:endParaRPr lang="en-IN" sz="2400" dirty="0"/>
          </a:p>
        </p:txBody>
      </p:sp>
      <p:pic>
        <p:nvPicPr>
          <p:cNvPr id="7" name="Picture 6">
            <a:extLst>
              <a:ext uri="{FF2B5EF4-FFF2-40B4-BE49-F238E27FC236}">
                <a16:creationId xmlns:a16="http://schemas.microsoft.com/office/drawing/2014/main" id="{53EF0A8C-6C1C-B0B7-CFB7-1D7FE1766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35" y="3063166"/>
            <a:ext cx="5776461" cy="3033338"/>
          </a:xfrm>
          <a:prstGeom prst="rect">
            <a:avLst/>
          </a:prstGeom>
        </p:spPr>
      </p:pic>
      <p:pic>
        <p:nvPicPr>
          <p:cNvPr id="9" name="Picture 8">
            <a:extLst>
              <a:ext uri="{FF2B5EF4-FFF2-40B4-BE49-F238E27FC236}">
                <a16:creationId xmlns:a16="http://schemas.microsoft.com/office/drawing/2014/main" id="{9D441403-649A-0D63-B8EA-90F33C843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572" y="3063166"/>
            <a:ext cx="3975019" cy="3033338"/>
          </a:xfrm>
          <a:prstGeom prst="rect">
            <a:avLst/>
          </a:prstGeom>
        </p:spPr>
      </p:pic>
    </p:spTree>
    <p:extLst>
      <p:ext uri="{BB962C8B-B14F-4D97-AF65-F5344CB8AC3E}">
        <p14:creationId xmlns:p14="http://schemas.microsoft.com/office/powerpoint/2010/main" val="267523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0B02E-2F51-9912-DB21-CC31104F209F}"/>
              </a:ext>
            </a:extLst>
          </p:cNvPr>
          <p:cNvSpPr txBox="1"/>
          <p:nvPr/>
        </p:nvSpPr>
        <p:spPr>
          <a:xfrm>
            <a:off x="477788" y="1142351"/>
            <a:ext cx="7344816" cy="584775"/>
          </a:xfrm>
          <a:prstGeom prst="rect">
            <a:avLst/>
          </a:prstGeom>
          <a:noFill/>
        </p:spPr>
        <p:txBody>
          <a:bodyPr wrap="square">
            <a:spAutoFit/>
          </a:bodyPr>
          <a:lstStyle/>
          <a:p>
            <a:r>
              <a:rPr lang="en-US" sz="3200" b="1" dirty="0">
                <a:solidFill>
                  <a:schemeClr val="tx2">
                    <a:lumMod val="25000"/>
                  </a:schemeClr>
                </a:solidFill>
              </a:rPr>
              <a:t>Training and Implementation Of SVM</a:t>
            </a:r>
            <a:endParaRPr lang="en-IN" sz="3200" b="1" dirty="0"/>
          </a:p>
        </p:txBody>
      </p:sp>
      <p:sp>
        <p:nvSpPr>
          <p:cNvPr id="5" name="TextBox 4">
            <a:extLst>
              <a:ext uri="{FF2B5EF4-FFF2-40B4-BE49-F238E27FC236}">
                <a16:creationId xmlns:a16="http://schemas.microsoft.com/office/drawing/2014/main" id="{D394CF60-9831-B538-CDD2-3D2A27BCFF49}"/>
              </a:ext>
            </a:extLst>
          </p:cNvPr>
          <p:cNvSpPr txBox="1"/>
          <p:nvPr/>
        </p:nvSpPr>
        <p:spPr>
          <a:xfrm>
            <a:off x="549796" y="1844824"/>
            <a:ext cx="10801200" cy="590931"/>
          </a:xfrm>
          <a:prstGeom prst="rect">
            <a:avLst/>
          </a:prstGeom>
          <a:noFill/>
        </p:spPr>
        <p:txBody>
          <a:bodyPr wrap="square">
            <a:spAutoFit/>
          </a:bodyPr>
          <a:lstStyle/>
          <a:p>
            <a:pPr>
              <a:lnSpc>
                <a:spcPct val="90000"/>
              </a:lnSpc>
            </a:pPr>
            <a:r>
              <a:rPr lang="en-US" sz="1800" dirty="0"/>
              <a:t>We are using a dataset called Stress-Lysis.csv which consists of attributes. Humidity, Temperature, Step count, Stress Level We will be predicting the Stress Level using SVM</a:t>
            </a:r>
            <a:r>
              <a:rPr lang="en-US" dirty="0"/>
              <a:t>. </a:t>
            </a:r>
            <a:endParaRPr lang="en-IN" dirty="0"/>
          </a:p>
        </p:txBody>
      </p:sp>
      <p:sp>
        <p:nvSpPr>
          <p:cNvPr id="7" name="TextBox 6">
            <a:extLst>
              <a:ext uri="{FF2B5EF4-FFF2-40B4-BE49-F238E27FC236}">
                <a16:creationId xmlns:a16="http://schemas.microsoft.com/office/drawing/2014/main" id="{DAC78DAE-CBB5-6961-E792-C5FC1933B9A6}"/>
              </a:ext>
            </a:extLst>
          </p:cNvPr>
          <p:cNvSpPr txBox="1"/>
          <p:nvPr/>
        </p:nvSpPr>
        <p:spPr>
          <a:xfrm>
            <a:off x="510725" y="3068960"/>
            <a:ext cx="9649072" cy="590931"/>
          </a:xfrm>
          <a:prstGeom prst="rect">
            <a:avLst/>
          </a:prstGeom>
          <a:noFill/>
        </p:spPr>
        <p:txBody>
          <a:bodyPr wrap="square">
            <a:spAutoFit/>
          </a:bodyPr>
          <a:lstStyle/>
          <a:p>
            <a:pPr>
              <a:lnSpc>
                <a:spcPct val="90000"/>
              </a:lnSpc>
            </a:pPr>
            <a:r>
              <a:rPr lang="en-US" dirty="0">
                <a:latin typeface="Euphemia" panose="020B0503040102020104" pitchFamily="34" charset="0"/>
              </a:rPr>
              <a:t>1. Read the data attributes in x variable except the class attribute and class attribute in y variable:</a:t>
            </a:r>
          </a:p>
        </p:txBody>
      </p:sp>
      <p:pic>
        <p:nvPicPr>
          <p:cNvPr id="12" name="Picture 11">
            <a:extLst>
              <a:ext uri="{FF2B5EF4-FFF2-40B4-BE49-F238E27FC236}">
                <a16:creationId xmlns:a16="http://schemas.microsoft.com/office/drawing/2014/main" id="{5830B7F5-B443-20AC-DFBA-10F0A3371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36" y="4005064"/>
            <a:ext cx="7955969" cy="807790"/>
          </a:xfrm>
          <a:prstGeom prst="rect">
            <a:avLst/>
          </a:prstGeom>
        </p:spPr>
      </p:pic>
    </p:spTree>
    <p:extLst>
      <p:ext uri="{BB962C8B-B14F-4D97-AF65-F5344CB8AC3E}">
        <p14:creationId xmlns:p14="http://schemas.microsoft.com/office/powerpoint/2010/main" val="198645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3667C-FBE7-0DE3-239A-48455B216E85}"/>
              </a:ext>
            </a:extLst>
          </p:cNvPr>
          <p:cNvSpPr txBox="1"/>
          <p:nvPr/>
        </p:nvSpPr>
        <p:spPr>
          <a:xfrm>
            <a:off x="549796" y="836712"/>
            <a:ext cx="10153128" cy="341632"/>
          </a:xfrm>
          <a:prstGeom prst="rect">
            <a:avLst/>
          </a:prstGeom>
          <a:noFill/>
        </p:spPr>
        <p:txBody>
          <a:bodyPr wrap="square">
            <a:spAutoFit/>
          </a:bodyPr>
          <a:lstStyle/>
          <a:p>
            <a:pPr>
              <a:lnSpc>
                <a:spcPct val="90000"/>
              </a:lnSpc>
            </a:pPr>
            <a:r>
              <a:rPr lang="en-IN" dirty="0"/>
              <a:t>2.Import necessary packages and </a:t>
            </a:r>
            <a:r>
              <a:rPr lang="en-US" dirty="0"/>
              <a:t>splitting data into testing and training with a test size of 0.2 </a:t>
            </a:r>
            <a:endParaRPr lang="en-IN" dirty="0"/>
          </a:p>
        </p:txBody>
      </p:sp>
      <p:pic>
        <p:nvPicPr>
          <p:cNvPr id="5" name="Picture 4">
            <a:extLst>
              <a:ext uri="{FF2B5EF4-FFF2-40B4-BE49-F238E27FC236}">
                <a16:creationId xmlns:a16="http://schemas.microsoft.com/office/drawing/2014/main" id="{0279DF47-7A50-0423-7B8E-9742C2F89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28" y="1772816"/>
            <a:ext cx="7955969" cy="731583"/>
          </a:xfrm>
          <a:prstGeom prst="rect">
            <a:avLst/>
          </a:prstGeom>
        </p:spPr>
      </p:pic>
      <p:sp>
        <p:nvSpPr>
          <p:cNvPr id="7" name="TextBox 6">
            <a:extLst>
              <a:ext uri="{FF2B5EF4-FFF2-40B4-BE49-F238E27FC236}">
                <a16:creationId xmlns:a16="http://schemas.microsoft.com/office/drawing/2014/main" id="{4DD92DF7-ADAC-8334-469F-6A5405D96362}"/>
              </a:ext>
            </a:extLst>
          </p:cNvPr>
          <p:cNvSpPr txBox="1"/>
          <p:nvPr/>
        </p:nvSpPr>
        <p:spPr>
          <a:xfrm>
            <a:off x="693812" y="3212976"/>
            <a:ext cx="10225136" cy="590931"/>
          </a:xfrm>
          <a:prstGeom prst="rect">
            <a:avLst/>
          </a:prstGeom>
          <a:noFill/>
        </p:spPr>
        <p:txBody>
          <a:bodyPr wrap="square">
            <a:spAutoFit/>
          </a:bodyPr>
          <a:lstStyle/>
          <a:p>
            <a:pPr>
              <a:lnSpc>
                <a:spcPct val="90000"/>
              </a:lnSpc>
            </a:pPr>
            <a:r>
              <a:rPr lang="en-US" dirty="0"/>
              <a:t>3.create an instance of SVC python object and then fit the data and Generating predictions for our model</a:t>
            </a:r>
            <a:endParaRPr lang="en-IN" dirty="0"/>
          </a:p>
        </p:txBody>
      </p:sp>
      <p:pic>
        <p:nvPicPr>
          <p:cNvPr id="8" name="Picture 7">
            <a:extLst>
              <a:ext uri="{FF2B5EF4-FFF2-40B4-BE49-F238E27FC236}">
                <a16:creationId xmlns:a16="http://schemas.microsoft.com/office/drawing/2014/main" id="{233ED872-372E-2202-ED75-03B28E021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84" y="4221088"/>
            <a:ext cx="9548687" cy="1364098"/>
          </a:xfrm>
          <a:prstGeom prst="rect">
            <a:avLst/>
          </a:prstGeom>
        </p:spPr>
      </p:pic>
    </p:spTree>
    <p:extLst>
      <p:ext uri="{BB962C8B-B14F-4D97-AF65-F5344CB8AC3E}">
        <p14:creationId xmlns:p14="http://schemas.microsoft.com/office/powerpoint/2010/main" val="50030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2957C-A939-08B1-2C6C-83197037C395}"/>
              </a:ext>
            </a:extLst>
          </p:cNvPr>
          <p:cNvSpPr txBox="1"/>
          <p:nvPr/>
        </p:nvSpPr>
        <p:spPr>
          <a:xfrm>
            <a:off x="549796" y="908720"/>
            <a:ext cx="10873208" cy="1089529"/>
          </a:xfrm>
          <a:prstGeom prst="rect">
            <a:avLst/>
          </a:prstGeom>
          <a:noFill/>
        </p:spPr>
        <p:txBody>
          <a:bodyPr wrap="square">
            <a:spAutoFit/>
          </a:bodyPr>
          <a:lstStyle/>
          <a:p>
            <a:pPr>
              <a:lnSpc>
                <a:spcPct val="90000"/>
              </a:lnSpc>
            </a:pPr>
            <a:r>
              <a:rPr lang="en-IN" sz="1800" dirty="0">
                <a:latin typeface="Söhne"/>
              </a:rPr>
              <a:t>4.Finding the Accuracy of the model by comparing the predicted result and test result</a:t>
            </a:r>
          </a:p>
          <a:p>
            <a:pPr>
              <a:lnSpc>
                <a:spcPct val="90000"/>
              </a:lnSpc>
            </a:pPr>
            <a:r>
              <a:rPr lang="en-IN" sz="1800" dirty="0">
                <a:latin typeface="Söhne"/>
              </a:rPr>
              <a:t>And </a:t>
            </a:r>
            <a:r>
              <a:rPr lang="en-US" sz="1800" dirty="0">
                <a:latin typeface="Söhne"/>
              </a:rPr>
              <a:t>Now we will</a:t>
            </a:r>
            <a:r>
              <a:rPr lang="en-US" sz="1800" b="0" i="0" dirty="0">
                <a:effectLst/>
                <a:latin typeface="Söhne"/>
              </a:rPr>
              <a:t> test the performance of the model by giving inputs to the model based on</a:t>
            </a:r>
          </a:p>
          <a:p>
            <a:pPr>
              <a:lnSpc>
                <a:spcPct val="90000"/>
              </a:lnSpc>
            </a:pPr>
            <a:r>
              <a:rPr lang="en-US" sz="1800" b="0" i="0" dirty="0">
                <a:effectLst/>
                <a:latin typeface="Söhne"/>
              </a:rPr>
              <a:t>the features they used to train it which means </a:t>
            </a:r>
            <a:r>
              <a:rPr lang="en-IN" sz="1800" dirty="0">
                <a:latin typeface="Söhne"/>
              </a:rPr>
              <a:t>Passing the unknown values to the model which predicts the class label</a:t>
            </a:r>
          </a:p>
        </p:txBody>
      </p:sp>
      <p:pic>
        <p:nvPicPr>
          <p:cNvPr id="5" name="Picture 4">
            <a:extLst>
              <a:ext uri="{FF2B5EF4-FFF2-40B4-BE49-F238E27FC236}">
                <a16:creationId xmlns:a16="http://schemas.microsoft.com/office/drawing/2014/main" id="{71F819EF-90FC-2AD5-16A6-8F8A263BF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2" y="2510710"/>
            <a:ext cx="10297144" cy="2214434"/>
          </a:xfrm>
          <a:prstGeom prst="rect">
            <a:avLst/>
          </a:prstGeom>
        </p:spPr>
      </p:pic>
    </p:spTree>
    <p:extLst>
      <p:ext uri="{BB962C8B-B14F-4D97-AF65-F5344CB8AC3E}">
        <p14:creationId xmlns:p14="http://schemas.microsoft.com/office/powerpoint/2010/main" val="186624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5E76A2-55C1-868E-59CA-4493AC2F6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40" y="620688"/>
            <a:ext cx="8081714" cy="4457700"/>
          </a:xfrm>
          <a:prstGeom prst="rect">
            <a:avLst/>
          </a:prstGeom>
        </p:spPr>
      </p:pic>
    </p:spTree>
    <p:extLst>
      <p:ext uri="{BB962C8B-B14F-4D97-AF65-F5344CB8AC3E}">
        <p14:creationId xmlns:p14="http://schemas.microsoft.com/office/powerpoint/2010/main" val="76280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0</TotalTime>
  <Words>530</Words>
  <Application>Microsoft Office PowerPoint</Application>
  <PresentationFormat>Custom</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Euphemia</vt:lpstr>
      <vt:lpstr>Söhne</vt:lpstr>
      <vt:lpstr>Serenity 16x9</vt:lpstr>
      <vt:lpstr>Stress Detection with Machine Learning. Based on live human vitals, predict the stress levels of humans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with Machine Learning. Based on live human vitals, predict the stress levels of humans</dc:title>
  <dc:creator>chalamalla eshwar</dc:creator>
  <cp:lastModifiedBy>chalamalla eshwar</cp:lastModifiedBy>
  <cp:revision>1</cp:revision>
  <dcterms:created xsi:type="dcterms:W3CDTF">2023-01-20T11:27:11Z</dcterms:created>
  <dcterms:modified xsi:type="dcterms:W3CDTF">2023-01-20T12:21:14Z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