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69" r:id="rId6"/>
    <p:sldId id="270" r:id="rId7"/>
    <p:sldId id="271" r:id="rId8"/>
    <p:sldId id="272" r:id="rId9"/>
    <p:sldId id="273" r:id="rId10"/>
    <p:sldId id="274" r:id="rId11"/>
    <p:sldId id="275" r:id="rId12"/>
    <p:sldId id="276"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malla eshwar" userId="44c29158dde18570" providerId="LiveId" clId="{CC327641-E590-45CE-94AE-BA85DC06E6EF}"/>
    <pc:docChg chg="modSld">
      <pc:chgData name="chalamalla eshwar" userId="44c29158dde18570" providerId="LiveId" clId="{CC327641-E590-45CE-94AE-BA85DC06E6EF}" dt="2023-01-20T12:37:33.359" v="23" actId="20577"/>
      <pc:docMkLst>
        <pc:docMk/>
      </pc:docMkLst>
      <pc:sldChg chg="modSp mod">
        <pc:chgData name="chalamalla eshwar" userId="44c29158dde18570" providerId="LiveId" clId="{CC327641-E590-45CE-94AE-BA85DC06E6EF}" dt="2023-01-20T12:37:33.359" v="23" actId="20577"/>
        <pc:sldMkLst>
          <pc:docMk/>
          <pc:sldMk cId="805031522" sldId="269"/>
        </pc:sldMkLst>
        <pc:spChg chg="mod">
          <ac:chgData name="chalamalla eshwar" userId="44c29158dde18570" providerId="LiveId" clId="{CC327641-E590-45CE-94AE-BA85DC06E6EF}" dt="2023-01-20T12:37:33.359" v="23" actId="20577"/>
          <ac:spMkLst>
            <pc:docMk/>
            <pc:sldMk cId="805031522" sldId="269"/>
            <ac:spMk id="4" creationId="{45933E4B-46E5-3633-1BEC-48B3AB78F3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990600"/>
            <a:ext cx="10081120" cy="3200400"/>
          </a:xfrm>
        </p:spPr>
        <p:txBody>
          <a:bodyPr/>
          <a:lstStyle/>
          <a:p>
            <a:r>
              <a:rPr lang="en-US" sz="6000" b="0" i="0" u="none" strike="noStrike" dirty="0">
                <a:solidFill>
                  <a:schemeClr val="accent1">
                    <a:lumMod val="50000"/>
                  </a:schemeClr>
                </a:solidFill>
                <a:effectLst/>
                <a:latin typeface="Arial" panose="020B0604020202020204" pitchFamily="34" charset="0"/>
              </a:rPr>
              <a:t>Train and Give Inputs to a Machine Learning Model</a:t>
            </a:r>
            <a:endParaRPr lang="en-US" dirty="0"/>
          </a:p>
        </p:txBody>
      </p:sp>
      <p:sp>
        <p:nvSpPr>
          <p:cNvPr id="5" name="TextBox 4">
            <a:extLst>
              <a:ext uri="{FF2B5EF4-FFF2-40B4-BE49-F238E27FC236}">
                <a16:creationId xmlns:a16="http://schemas.microsoft.com/office/drawing/2014/main" id="{51B4500E-7083-D17D-6812-987E43CC4008}"/>
              </a:ext>
            </a:extLst>
          </p:cNvPr>
          <p:cNvSpPr txBox="1"/>
          <p:nvPr/>
        </p:nvSpPr>
        <p:spPr>
          <a:xfrm>
            <a:off x="8614691" y="6207979"/>
            <a:ext cx="3574133" cy="584775"/>
          </a:xfrm>
          <a:prstGeom prst="rect">
            <a:avLst/>
          </a:prstGeom>
          <a:noFill/>
        </p:spPr>
        <p:txBody>
          <a:bodyPr wrap="square">
            <a:spAutoFit/>
          </a:bodyPr>
          <a:lstStyle/>
          <a:p>
            <a:pPr algn="ctr"/>
            <a:r>
              <a:rPr lang="en-US" sz="2000" dirty="0"/>
              <a:t>CHALAMALLA ESHWAR</a:t>
            </a:r>
          </a:p>
          <a:p>
            <a:pPr algn="ctr"/>
            <a:r>
              <a:rPr lang="en-US" sz="1200" dirty="0"/>
              <a:t>chalamallan3@gmail.com</a:t>
            </a:r>
            <a:endParaRPr lang="en-IN" sz="1200"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6480E-F3E3-73FD-828A-0F1F25668853}"/>
              </a:ext>
            </a:extLst>
          </p:cNvPr>
          <p:cNvSpPr txBox="1"/>
          <p:nvPr/>
        </p:nvSpPr>
        <p:spPr>
          <a:xfrm>
            <a:off x="621804" y="980728"/>
            <a:ext cx="6094520" cy="646331"/>
          </a:xfrm>
          <a:prstGeom prst="rect">
            <a:avLst/>
          </a:prstGeom>
          <a:noFill/>
        </p:spPr>
        <p:txBody>
          <a:bodyPr wrap="square">
            <a:spAutoFit/>
          </a:bodyPr>
          <a:lstStyle/>
          <a:p>
            <a:r>
              <a:rPr lang="en-US" sz="3600" dirty="0"/>
              <a:t>SYNOPSIS</a:t>
            </a:r>
            <a:endParaRPr lang="en-IN" sz="3600" dirty="0"/>
          </a:p>
        </p:txBody>
      </p:sp>
      <p:sp>
        <p:nvSpPr>
          <p:cNvPr id="4" name="TextBox 3">
            <a:extLst>
              <a:ext uri="{FF2B5EF4-FFF2-40B4-BE49-F238E27FC236}">
                <a16:creationId xmlns:a16="http://schemas.microsoft.com/office/drawing/2014/main" id="{45933E4B-46E5-3633-1BEC-48B3AB78F33C}"/>
              </a:ext>
            </a:extLst>
          </p:cNvPr>
          <p:cNvSpPr txBox="1"/>
          <p:nvPr/>
        </p:nvSpPr>
        <p:spPr>
          <a:xfrm>
            <a:off x="513792" y="1872041"/>
            <a:ext cx="11218969" cy="341632"/>
          </a:xfrm>
          <a:prstGeom prst="rect">
            <a:avLst/>
          </a:prstGeom>
          <a:noFill/>
        </p:spPr>
        <p:txBody>
          <a:bodyPr wrap="none" rtlCol="0">
            <a:spAutoFit/>
          </a:bodyPr>
          <a:lstStyle/>
          <a:p>
            <a:pPr>
              <a:lnSpc>
                <a:spcPct val="90000"/>
              </a:lnSpc>
            </a:pPr>
            <a:r>
              <a:rPr lang="en-IN" dirty="0"/>
              <a:t>For this project we are doing the House Price prediction using the </a:t>
            </a:r>
            <a:r>
              <a:rPr lang="en-IN"/>
              <a:t>random forest machine </a:t>
            </a:r>
            <a:r>
              <a:rPr lang="en-IN" dirty="0"/>
              <a:t>learning model</a:t>
            </a:r>
          </a:p>
        </p:txBody>
      </p:sp>
      <p:sp>
        <p:nvSpPr>
          <p:cNvPr id="5" name="TextBox 4">
            <a:extLst>
              <a:ext uri="{FF2B5EF4-FFF2-40B4-BE49-F238E27FC236}">
                <a16:creationId xmlns:a16="http://schemas.microsoft.com/office/drawing/2014/main" id="{F78DBFA6-473B-4180-18BF-77ACFD9972FE}"/>
              </a:ext>
            </a:extLst>
          </p:cNvPr>
          <p:cNvSpPr txBox="1"/>
          <p:nvPr/>
        </p:nvSpPr>
        <p:spPr>
          <a:xfrm>
            <a:off x="513792" y="2564904"/>
            <a:ext cx="11161240" cy="3111621"/>
          </a:xfrm>
          <a:prstGeom prst="rect">
            <a:avLst/>
          </a:prstGeom>
          <a:noFill/>
        </p:spPr>
        <p:txBody>
          <a:bodyPr wrap="square" rtlCol="0">
            <a:spAutoFit/>
          </a:bodyPr>
          <a:lstStyle/>
          <a:p>
            <a:pPr algn="l"/>
            <a:r>
              <a:rPr lang="en-US" b="0" i="0" dirty="0">
                <a:solidFill>
                  <a:srgbClr val="374151"/>
                </a:solidFill>
                <a:effectLst/>
                <a:latin typeface="Söhne"/>
              </a:rPr>
              <a:t>House prediction is the task of predicting the value or price of a house based on a set of features such as location, size, number of bedrooms, and bathrooms. This is a regression problem where the goal is to predict a continuous value.</a:t>
            </a:r>
          </a:p>
          <a:p>
            <a:pPr algn="l"/>
            <a:r>
              <a:rPr lang="en-US" b="0" i="0" dirty="0">
                <a:solidFill>
                  <a:srgbClr val="374151"/>
                </a:solidFill>
                <a:effectLst/>
                <a:latin typeface="Söhne"/>
              </a:rPr>
              <a:t>There are various approaches to solve this problem, one of them is using a machine learning algorithm such as random forest. The first step would be to collect and label a dataset of house prices and corresponding features. Next, the dataset would be split into training and testing sets. Then a random forest model would be trained on the training set using a set of features. The trained model can then be used to make predictions on the testing set, and the performance of the model would be evaluated using metrics such as mean absolute error or root mean squared error.</a:t>
            </a:r>
          </a:p>
          <a:p>
            <a:pPr algn="l"/>
            <a:r>
              <a:rPr lang="en-US" b="0" i="0" dirty="0">
                <a:solidFill>
                  <a:srgbClr val="374151"/>
                </a:solidFill>
                <a:effectLst/>
                <a:latin typeface="Söhne"/>
              </a:rPr>
              <a:t>The goal of this task is to create a model that can accurately predict the value of a house based on its features, which can be used by real estate agents, buyers, or sellers to make informed decisions</a:t>
            </a:r>
          </a:p>
          <a:p>
            <a:pPr>
              <a:lnSpc>
                <a:spcPct val="90000"/>
              </a:lnSpc>
            </a:pPr>
            <a:endParaRPr lang="en-IN" dirty="0"/>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62439-0081-B44C-D604-4086B2AB42BC}"/>
              </a:ext>
            </a:extLst>
          </p:cNvPr>
          <p:cNvSpPr txBox="1"/>
          <p:nvPr/>
        </p:nvSpPr>
        <p:spPr>
          <a:xfrm>
            <a:off x="405780" y="967160"/>
            <a:ext cx="6094476" cy="590931"/>
          </a:xfrm>
          <a:prstGeom prst="rect">
            <a:avLst/>
          </a:prstGeom>
          <a:noFill/>
        </p:spPr>
        <p:txBody>
          <a:bodyPr wrap="square">
            <a:spAutoFit/>
          </a:bodyPr>
          <a:lstStyle/>
          <a:p>
            <a:pPr>
              <a:lnSpc>
                <a:spcPct val="90000"/>
              </a:lnSpc>
            </a:pPr>
            <a:r>
              <a:rPr lang="en-IN" sz="3600" dirty="0">
                <a:solidFill>
                  <a:srgbClr val="374151"/>
                </a:solidFill>
                <a:latin typeface="Söhne"/>
              </a:rPr>
              <a:t>INTRODUCTION</a:t>
            </a:r>
            <a:endParaRPr lang="en-IN" sz="3600" dirty="0"/>
          </a:p>
        </p:txBody>
      </p:sp>
      <p:sp>
        <p:nvSpPr>
          <p:cNvPr id="5" name="TextBox 4">
            <a:extLst>
              <a:ext uri="{FF2B5EF4-FFF2-40B4-BE49-F238E27FC236}">
                <a16:creationId xmlns:a16="http://schemas.microsoft.com/office/drawing/2014/main" id="{5E85074C-3B7E-D527-15F0-477E00A349A1}"/>
              </a:ext>
            </a:extLst>
          </p:cNvPr>
          <p:cNvSpPr txBox="1"/>
          <p:nvPr/>
        </p:nvSpPr>
        <p:spPr>
          <a:xfrm>
            <a:off x="405780" y="1844824"/>
            <a:ext cx="11629292" cy="3785652"/>
          </a:xfrm>
          <a:prstGeom prst="rect">
            <a:avLst/>
          </a:prstGeom>
          <a:noFill/>
        </p:spPr>
        <p:txBody>
          <a:bodyPr wrap="square">
            <a:spAutoFit/>
          </a:bodyPr>
          <a:lstStyle/>
          <a:p>
            <a:pPr algn="l"/>
            <a:r>
              <a:rPr lang="en-US" sz="2000" b="0" i="0" dirty="0">
                <a:solidFill>
                  <a:srgbClr val="374151"/>
                </a:solidFill>
                <a:effectLst/>
                <a:latin typeface="Söhne"/>
              </a:rPr>
              <a:t>Random Forest is a popular ensemble machine learning algorithm that uses a combination of decision trees to make predictions. The basic idea behind the algorithm is to construct multiple decision trees during the training phase and then combine their predictions during the testing phase to improve the overall accuracy of the model.</a:t>
            </a:r>
          </a:p>
          <a:p>
            <a:pPr algn="l"/>
            <a:r>
              <a:rPr lang="en-US" sz="2000" b="0" i="0" dirty="0">
                <a:solidFill>
                  <a:srgbClr val="374151"/>
                </a:solidFill>
                <a:effectLst/>
                <a:latin typeface="Söhne"/>
              </a:rPr>
              <a:t>A decision tree is a flowchart-like tree structure where an internal node represents feature(or attribute), the branch represents a decision rule, and each leaf node represents the outcome. Each internal node of the tree corresponds to an attribute, and each leaf node corresponds to a class label.</a:t>
            </a:r>
          </a:p>
          <a:p>
            <a:pPr algn="l"/>
            <a:r>
              <a:rPr lang="en-US" sz="2000" b="0" i="0" dirty="0">
                <a:solidFill>
                  <a:srgbClr val="374151"/>
                </a:solidFill>
                <a:effectLst/>
                <a:latin typeface="Söhne"/>
              </a:rPr>
              <a:t>In random forest, a random subset of features is selected from the dataset for each decision tree at each node, this is the reason the name random forest.</a:t>
            </a:r>
          </a:p>
          <a:p>
            <a:pPr algn="l"/>
            <a:r>
              <a:rPr lang="en-US" sz="2000" b="0" i="0" dirty="0">
                <a:solidFill>
                  <a:srgbClr val="374151"/>
                </a:solidFill>
                <a:effectLst/>
                <a:latin typeface="Söhne"/>
              </a:rPr>
              <a:t>This approach helps to reduce overfitting and improve the generalization ability of the model. Random Forest can be used for both classification and regression tasks and is known for its good performance, robustness and ease of use</a:t>
            </a:r>
          </a:p>
        </p:txBody>
      </p:sp>
      <p:sp>
        <p:nvSpPr>
          <p:cNvPr id="6" name="TextBox 5">
            <a:extLst>
              <a:ext uri="{FF2B5EF4-FFF2-40B4-BE49-F238E27FC236}">
                <a16:creationId xmlns:a16="http://schemas.microsoft.com/office/drawing/2014/main" id="{2A9EEBC4-F042-0F66-9F7F-FF2CD33BCF5E}"/>
              </a:ext>
            </a:extLst>
          </p:cNvPr>
          <p:cNvSpPr txBox="1"/>
          <p:nvPr/>
        </p:nvSpPr>
        <p:spPr>
          <a:xfrm>
            <a:off x="406888" y="1524936"/>
            <a:ext cx="8636467" cy="341632"/>
          </a:xfrm>
          <a:prstGeom prst="rect">
            <a:avLst/>
          </a:prstGeom>
          <a:noFill/>
        </p:spPr>
        <p:txBody>
          <a:bodyPr wrap="none" rtlCol="0">
            <a:spAutoFit/>
          </a:bodyPr>
          <a:lstStyle/>
          <a:p>
            <a:pPr>
              <a:lnSpc>
                <a:spcPct val="90000"/>
              </a:lnSpc>
            </a:pPr>
            <a:r>
              <a:rPr lang="en-IN" dirty="0"/>
              <a:t>In this project we are going to use the random forest machine learning algorithm.</a:t>
            </a:r>
          </a:p>
        </p:txBody>
      </p:sp>
    </p:spTree>
    <p:extLst>
      <p:ext uri="{BB962C8B-B14F-4D97-AF65-F5344CB8AC3E}">
        <p14:creationId xmlns:p14="http://schemas.microsoft.com/office/powerpoint/2010/main" val="311472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BFF81-FBFC-DF5D-6BD1-E03B60A75934}"/>
              </a:ext>
            </a:extLst>
          </p:cNvPr>
          <p:cNvSpPr txBox="1"/>
          <p:nvPr/>
        </p:nvSpPr>
        <p:spPr>
          <a:xfrm>
            <a:off x="549796" y="764704"/>
            <a:ext cx="6094476" cy="535531"/>
          </a:xfrm>
          <a:prstGeom prst="rect">
            <a:avLst/>
          </a:prstGeom>
          <a:noFill/>
        </p:spPr>
        <p:txBody>
          <a:bodyPr wrap="square">
            <a:spAutoFit/>
          </a:bodyPr>
          <a:lstStyle/>
          <a:p>
            <a:pPr>
              <a:lnSpc>
                <a:spcPct val="90000"/>
              </a:lnSpc>
            </a:pPr>
            <a:r>
              <a:rPr lang="en-IN" sz="3200" b="1" i="0" dirty="0">
                <a:solidFill>
                  <a:srgbClr val="374151"/>
                </a:solidFill>
                <a:effectLst/>
                <a:latin typeface="Söhne"/>
              </a:rPr>
              <a:t>1.Preprocessing</a:t>
            </a:r>
            <a:endParaRPr lang="en-IN" sz="3200" b="1" dirty="0"/>
          </a:p>
        </p:txBody>
      </p:sp>
      <p:sp>
        <p:nvSpPr>
          <p:cNvPr id="5" name="TextBox 4">
            <a:extLst>
              <a:ext uri="{FF2B5EF4-FFF2-40B4-BE49-F238E27FC236}">
                <a16:creationId xmlns:a16="http://schemas.microsoft.com/office/drawing/2014/main" id="{F9DC031C-BF38-67D2-A8C9-A96670BD868F}"/>
              </a:ext>
            </a:extLst>
          </p:cNvPr>
          <p:cNvSpPr txBox="1"/>
          <p:nvPr/>
        </p:nvSpPr>
        <p:spPr>
          <a:xfrm>
            <a:off x="549796" y="1556792"/>
            <a:ext cx="10945216" cy="1421928"/>
          </a:xfrm>
          <a:prstGeom prst="rect">
            <a:avLst/>
          </a:prstGeom>
          <a:noFill/>
        </p:spPr>
        <p:txBody>
          <a:bodyPr wrap="square">
            <a:spAutoFit/>
          </a:bodyPr>
          <a:lstStyle/>
          <a:p>
            <a:pPr>
              <a:lnSpc>
                <a:spcPct val="90000"/>
              </a:lnSpc>
            </a:pPr>
            <a:r>
              <a:rPr lang="en-US" sz="2400" b="0" i="0" dirty="0">
                <a:solidFill>
                  <a:srgbClr val="374151"/>
                </a:solidFill>
                <a:effectLst/>
                <a:latin typeface="Söhne"/>
              </a:rPr>
              <a:t>Preprocessing is a crucial step in the machine learning pipeline that involves preparing the data for the model. It typically includes a combination of cleaning, transforming, and normalizing the data. The specific preprocessing steps will vary depending on the dataset and the model</a:t>
            </a:r>
            <a:endParaRPr lang="en-IN" sz="2400" dirty="0"/>
          </a:p>
        </p:txBody>
      </p:sp>
      <p:pic>
        <p:nvPicPr>
          <p:cNvPr id="7" name="Picture 6">
            <a:extLst>
              <a:ext uri="{FF2B5EF4-FFF2-40B4-BE49-F238E27FC236}">
                <a16:creationId xmlns:a16="http://schemas.microsoft.com/office/drawing/2014/main" id="{EAE973AC-F081-4DF1-BC92-91C16846E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12" y="3507897"/>
            <a:ext cx="9175275" cy="2564904"/>
          </a:xfrm>
          <a:prstGeom prst="rect">
            <a:avLst/>
          </a:prstGeom>
        </p:spPr>
      </p:pic>
      <p:sp>
        <p:nvSpPr>
          <p:cNvPr id="9" name="TextBox 8">
            <a:extLst>
              <a:ext uri="{FF2B5EF4-FFF2-40B4-BE49-F238E27FC236}">
                <a16:creationId xmlns:a16="http://schemas.microsoft.com/office/drawing/2014/main" id="{13E29C03-0C93-AD8A-DB3C-D07F1CC0563F}"/>
              </a:ext>
            </a:extLst>
          </p:cNvPr>
          <p:cNvSpPr txBox="1"/>
          <p:nvPr/>
        </p:nvSpPr>
        <p:spPr>
          <a:xfrm>
            <a:off x="621804" y="3008472"/>
            <a:ext cx="6094476" cy="341632"/>
          </a:xfrm>
          <a:prstGeom prst="rect">
            <a:avLst/>
          </a:prstGeom>
          <a:noFill/>
        </p:spPr>
        <p:txBody>
          <a:bodyPr wrap="square">
            <a:spAutoFit/>
          </a:bodyPr>
          <a:lstStyle/>
          <a:p>
            <a:pPr>
              <a:lnSpc>
                <a:spcPct val="90000"/>
              </a:lnSpc>
            </a:pPr>
            <a:r>
              <a:rPr lang="en-IN" dirty="0"/>
              <a:t>Import the data and check for the inconsistent data</a:t>
            </a:r>
          </a:p>
        </p:txBody>
      </p:sp>
    </p:spTree>
    <p:extLst>
      <p:ext uri="{BB962C8B-B14F-4D97-AF65-F5344CB8AC3E}">
        <p14:creationId xmlns:p14="http://schemas.microsoft.com/office/powerpoint/2010/main" val="130843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D765D-2BFD-D519-A681-81DAC3C37C80}"/>
              </a:ext>
            </a:extLst>
          </p:cNvPr>
          <p:cNvPicPr>
            <a:picLocks noChangeAspect="1"/>
          </p:cNvPicPr>
          <p:nvPr/>
        </p:nvPicPr>
        <p:blipFill>
          <a:blip r:embed="rId2"/>
          <a:stretch>
            <a:fillRect/>
          </a:stretch>
        </p:blipFill>
        <p:spPr>
          <a:xfrm>
            <a:off x="405780" y="764704"/>
            <a:ext cx="4151736" cy="853514"/>
          </a:xfrm>
          <a:prstGeom prst="rect">
            <a:avLst/>
          </a:prstGeom>
        </p:spPr>
      </p:pic>
      <p:sp>
        <p:nvSpPr>
          <p:cNvPr id="7" name="TextBox 6">
            <a:extLst>
              <a:ext uri="{FF2B5EF4-FFF2-40B4-BE49-F238E27FC236}">
                <a16:creationId xmlns:a16="http://schemas.microsoft.com/office/drawing/2014/main" id="{6D152258-CDA3-B247-B2CC-FD44A886E0D5}"/>
              </a:ext>
            </a:extLst>
          </p:cNvPr>
          <p:cNvSpPr txBox="1"/>
          <p:nvPr/>
        </p:nvSpPr>
        <p:spPr>
          <a:xfrm>
            <a:off x="621804" y="1627378"/>
            <a:ext cx="1094521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Data visualization is the process of creating graphical representations of data in order to make it easier to understand and interpret. Data visualization can be used to explore and analyze data, to communicate insights, or to present results</a:t>
            </a:r>
            <a:endParaRPr kumimoji="0" lang="en-IN" sz="2400" b="0" i="0" u="none" strike="noStrike" kern="1200" cap="none" spc="0" normalizeH="0" baseline="0" noProof="0" dirty="0">
              <a:ln>
                <a:noFill/>
              </a:ln>
              <a:solidFill>
                <a:srgbClr val="164B4F"/>
              </a:solidFill>
              <a:effectLst/>
              <a:uLnTx/>
              <a:uFillTx/>
              <a:latin typeface="Euphemia"/>
              <a:ea typeface="+mn-ea"/>
              <a:cs typeface="+mn-cs"/>
            </a:endParaRPr>
          </a:p>
        </p:txBody>
      </p:sp>
      <p:pic>
        <p:nvPicPr>
          <p:cNvPr id="9" name="Picture 8">
            <a:extLst>
              <a:ext uri="{FF2B5EF4-FFF2-40B4-BE49-F238E27FC236}">
                <a16:creationId xmlns:a16="http://schemas.microsoft.com/office/drawing/2014/main" id="{AA6ABC1E-373F-252D-498B-DEE985894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908" y="3140968"/>
            <a:ext cx="8839966" cy="3078674"/>
          </a:xfrm>
          <a:prstGeom prst="rect">
            <a:avLst/>
          </a:prstGeom>
        </p:spPr>
      </p:pic>
    </p:spTree>
    <p:extLst>
      <p:ext uri="{BB962C8B-B14F-4D97-AF65-F5344CB8AC3E}">
        <p14:creationId xmlns:p14="http://schemas.microsoft.com/office/powerpoint/2010/main" val="413828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2F546-C1AF-B4D2-7895-F6ED1CEC378E}"/>
              </a:ext>
            </a:extLst>
          </p:cNvPr>
          <p:cNvSpPr txBox="1"/>
          <p:nvPr/>
        </p:nvSpPr>
        <p:spPr>
          <a:xfrm>
            <a:off x="333772" y="980728"/>
            <a:ext cx="11305256"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lumMod val="25000"/>
                  </a:srgbClr>
                </a:solidFill>
                <a:effectLst/>
                <a:uLnTx/>
                <a:uFillTx/>
                <a:latin typeface="Euphemia"/>
                <a:ea typeface="+mn-ea"/>
                <a:cs typeface="+mn-cs"/>
              </a:rPr>
              <a:t>Training and Implementation Of Linear Regression and Random Forest</a:t>
            </a:r>
            <a:endParaRPr kumimoji="0" lang="en-IN" sz="3200" b="1" i="0" u="none" strike="noStrike" kern="1200" cap="none" spc="0" normalizeH="0" baseline="0" noProof="0" dirty="0">
              <a:ln>
                <a:noFill/>
              </a:ln>
              <a:solidFill>
                <a:srgbClr val="164B4F"/>
              </a:solidFill>
              <a:effectLst/>
              <a:uLnTx/>
              <a:uFillTx/>
              <a:latin typeface="Euphemia"/>
              <a:ea typeface="+mn-ea"/>
              <a:cs typeface="+mn-cs"/>
            </a:endParaRPr>
          </a:p>
        </p:txBody>
      </p:sp>
      <p:sp>
        <p:nvSpPr>
          <p:cNvPr id="5" name="TextBox 4">
            <a:extLst>
              <a:ext uri="{FF2B5EF4-FFF2-40B4-BE49-F238E27FC236}">
                <a16:creationId xmlns:a16="http://schemas.microsoft.com/office/drawing/2014/main" id="{E79C4A7A-8EFC-FA5F-2A38-F984776676D7}"/>
              </a:ext>
            </a:extLst>
          </p:cNvPr>
          <p:cNvSpPr txBox="1"/>
          <p:nvPr/>
        </p:nvSpPr>
        <p:spPr>
          <a:xfrm>
            <a:off x="333772" y="2339008"/>
            <a:ext cx="11305256" cy="1200329"/>
          </a:xfrm>
          <a:prstGeom prst="rect">
            <a:avLst/>
          </a:prstGeom>
          <a:noFill/>
        </p:spPr>
        <p:txBody>
          <a:bodyPr wrap="square">
            <a:spAutoFit/>
          </a:bodyPr>
          <a:lstStyle/>
          <a:p>
            <a:r>
              <a:rPr kumimoji="0" lang="en-US" sz="1800" b="0" i="0" u="none" strike="noStrike" kern="1200" cap="none" spc="0" normalizeH="0" baseline="0" noProof="0" dirty="0">
                <a:ln>
                  <a:noFill/>
                </a:ln>
                <a:solidFill>
                  <a:srgbClr val="164B4F"/>
                </a:solidFill>
                <a:effectLst/>
                <a:uLnTx/>
                <a:uFillTx/>
                <a:latin typeface="Euphemia"/>
                <a:ea typeface="+mn-ea"/>
                <a:cs typeface="+mn-cs"/>
              </a:rPr>
              <a:t>We are using a dataset called housing.csv which consists of attributes  longitude,latitude,housing_median_age,total_rooms,total_bedrooms,population,households,median_income,median_house_value,ocean_proximity We will be predicting the </a:t>
            </a:r>
            <a:r>
              <a:rPr kumimoji="0" lang="en-US" sz="1800" b="0" i="0" u="none" strike="noStrike" kern="1200" cap="none" spc="0" normalizeH="0" baseline="0" noProof="0" dirty="0" err="1">
                <a:ln>
                  <a:noFill/>
                </a:ln>
                <a:solidFill>
                  <a:srgbClr val="164B4F"/>
                </a:solidFill>
                <a:effectLst/>
                <a:uLnTx/>
                <a:uFillTx/>
                <a:latin typeface="Euphemia"/>
                <a:ea typeface="+mn-ea"/>
                <a:cs typeface="+mn-cs"/>
              </a:rPr>
              <a:t>median_house_value</a:t>
            </a:r>
            <a:r>
              <a:rPr kumimoji="0" lang="en-US" sz="1800" b="0" i="0" u="none" strike="noStrike" kern="1200" cap="none" spc="0" normalizeH="0" baseline="0" noProof="0" dirty="0">
                <a:ln>
                  <a:noFill/>
                </a:ln>
                <a:solidFill>
                  <a:srgbClr val="164B4F"/>
                </a:solidFill>
                <a:effectLst/>
                <a:uLnTx/>
                <a:uFillTx/>
                <a:latin typeface="Euphemia"/>
                <a:ea typeface="+mn-ea"/>
                <a:cs typeface="+mn-cs"/>
              </a:rPr>
              <a:t> using </a:t>
            </a:r>
            <a:r>
              <a:rPr lang="en-US" dirty="0">
                <a:solidFill>
                  <a:srgbClr val="164B4F"/>
                </a:solidFill>
                <a:latin typeface="Euphemia"/>
              </a:rPr>
              <a:t>Random Forest</a:t>
            </a:r>
            <a:endParaRPr lang="en-IN" dirty="0"/>
          </a:p>
        </p:txBody>
      </p:sp>
      <p:pic>
        <p:nvPicPr>
          <p:cNvPr id="7" name="Picture 6">
            <a:extLst>
              <a:ext uri="{FF2B5EF4-FFF2-40B4-BE49-F238E27FC236}">
                <a16:creationId xmlns:a16="http://schemas.microsoft.com/office/drawing/2014/main" id="{5F936A63-5936-BB4B-0D67-52EDE1463396}"/>
              </a:ext>
            </a:extLst>
          </p:cNvPr>
          <p:cNvPicPr>
            <a:picLocks noChangeAspect="1"/>
          </p:cNvPicPr>
          <p:nvPr/>
        </p:nvPicPr>
        <p:blipFill>
          <a:blip r:embed="rId2"/>
          <a:stretch>
            <a:fillRect/>
          </a:stretch>
        </p:blipFill>
        <p:spPr>
          <a:xfrm>
            <a:off x="324287" y="3717032"/>
            <a:ext cx="10528705" cy="493819"/>
          </a:xfrm>
          <a:prstGeom prst="rect">
            <a:avLst/>
          </a:prstGeom>
        </p:spPr>
      </p:pic>
      <p:pic>
        <p:nvPicPr>
          <p:cNvPr id="11" name="Picture 10">
            <a:extLst>
              <a:ext uri="{FF2B5EF4-FFF2-40B4-BE49-F238E27FC236}">
                <a16:creationId xmlns:a16="http://schemas.microsoft.com/office/drawing/2014/main" id="{B49AC89E-F817-3393-0DDD-408555901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8" y="4481708"/>
            <a:ext cx="10297144" cy="963516"/>
          </a:xfrm>
          <a:prstGeom prst="rect">
            <a:avLst/>
          </a:prstGeom>
        </p:spPr>
      </p:pic>
    </p:spTree>
    <p:extLst>
      <p:ext uri="{BB962C8B-B14F-4D97-AF65-F5344CB8AC3E}">
        <p14:creationId xmlns:p14="http://schemas.microsoft.com/office/powerpoint/2010/main" val="5276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5BF216-2021-B916-A42F-7CE4A302C022}"/>
              </a:ext>
            </a:extLst>
          </p:cNvPr>
          <p:cNvPicPr>
            <a:picLocks noChangeAspect="1"/>
          </p:cNvPicPr>
          <p:nvPr/>
        </p:nvPicPr>
        <p:blipFill>
          <a:blip r:embed="rId2"/>
          <a:stretch>
            <a:fillRect/>
          </a:stretch>
        </p:blipFill>
        <p:spPr>
          <a:xfrm>
            <a:off x="477788" y="692696"/>
            <a:ext cx="10095851" cy="493819"/>
          </a:xfrm>
          <a:prstGeom prst="rect">
            <a:avLst/>
          </a:prstGeom>
        </p:spPr>
      </p:pic>
      <p:pic>
        <p:nvPicPr>
          <p:cNvPr id="5" name="Picture 4">
            <a:extLst>
              <a:ext uri="{FF2B5EF4-FFF2-40B4-BE49-F238E27FC236}">
                <a16:creationId xmlns:a16="http://schemas.microsoft.com/office/drawing/2014/main" id="{BF8C4DD5-0711-589A-9733-E5F87106D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52" y="1340768"/>
            <a:ext cx="9577064" cy="1150720"/>
          </a:xfrm>
          <a:prstGeom prst="rect">
            <a:avLst/>
          </a:prstGeom>
        </p:spPr>
      </p:pic>
      <p:sp>
        <p:nvSpPr>
          <p:cNvPr id="9" name="TextBox 8">
            <a:extLst>
              <a:ext uri="{FF2B5EF4-FFF2-40B4-BE49-F238E27FC236}">
                <a16:creationId xmlns:a16="http://schemas.microsoft.com/office/drawing/2014/main" id="{03A2E4BD-5FAE-86CC-3A7C-ABC58DB6060A}"/>
              </a:ext>
            </a:extLst>
          </p:cNvPr>
          <p:cNvSpPr txBox="1"/>
          <p:nvPr/>
        </p:nvSpPr>
        <p:spPr>
          <a:xfrm>
            <a:off x="837828" y="3429000"/>
            <a:ext cx="10009112" cy="646331"/>
          </a:xfrm>
          <a:prstGeom prst="rect">
            <a:avLst/>
          </a:prstGeom>
          <a:noFill/>
        </p:spPr>
        <p:txBody>
          <a:bodyPr wrap="square">
            <a:spAutoFit/>
          </a:bodyPr>
          <a:lstStyle/>
          <a:p>
            <a:r>
              <a:rPr lang="en-US" dirty="0"/>
              <a:t>3.create an instance of Linear Regression python object and then fit the data and Generating predictions for our model but the accuracy is less so we shifted for another ml model</a:t>
            </a:r>
          </a:p>
        </p:txBody>
      </p:sp>
      <p:pic>
        <p:nvPicPr>
          <p:cNvPr id="11" name="Picture 10">
            <a:extLst>
              <a:ext uri="{FF2B5EF4-FFF2-40B4-BE49-F238E27FC236}">
                <a16:creationId xmlns:a16="http://schemas.microsoft.com/office/drawing/2014/main" id="{08D9D7B6-1AE0-CBB0-9408-58F53DDA9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868" y="4293096"/>
            <a:ext cx="9007621" cy="2103302"/>
          </a:xfrm>
          <a:prstGeom prst="rect">
            <a:avLst/>
          </a:prstGeom>
        </p:spPr>
      </p:pic>
    </p:spTree>
    <p:extLst>
      <p:ext uri="{BB962C8B-B14F-4D97-AF65-F5344CB8AC3E}">
        <p14:creationId xmlns:p14="http://schemas.microsoft.com/office/powerpoint/2010/main" val="14435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C0C2BC-FC12-C859-1B0A-E996B4BFA4E1}"/>
              </a:ext>
            </a:extLst>
          </p:cNvPr>
          <p:cNvSpPr txBox="1"/>
          <p:nvPr/>
        </p:nvSpPr>
        <p:spPr>
          <a:xfrm>
            <a:off x="693812" y="890471"/>
            <a:ext cx="11377264" cy="369332"/>
          </a:xfrm>
          <a:prstGeom prst="rect">
            <a:avLst/>
          </a:prstGeom>
          <a:noFill/>
        </p:spPr>
        <p:txBody>
          <a:bodyPr wrap="square">
            <a:spAutoFit/>
          </a:bodyPr>
          <a:lstStyle/>
          <a:p>
            <a:r>
              <a:rPr lang="en-US" dirty="0"/>
              <a:t>4.create an instance of Random Forest python object and then fit the data and Generating predictions. </a:t>
            </a:r>
            <a:endParaRPr lang="en-IN" dirty="0"/>
          </a:p>
        </p:txBody>
      </p:sp>
      <p:sp>
        <p:nvSpPr>
          <p:cNvPr id="6" name="TextBox 5">
            <a:extLst>
              <a:ext uri="{FF2B5EF4-FFF2-40B4-BE49-F238E27FC236}">
                <a16:creationId xmlns:a16="http://schemas.microsoft.com/office/drawing/2014/main" id="{976BDAA3-FB36-A8E5-8CCB-639DB2170422}"/>
              </a:ext>
            </a:extLst>
          </p:cNvPr>
          <p:cNvSpPr txBox="1"/>
          <p:nvPr/>
        </p:nvSpPr>
        <p:spPr>
          <a:xfrm>
            <a:off x="693812" y="1268760"/>
            <a:ext cx="7714420" cy="341632"/>
          </a:xfrm>
          <a:prstGeom prst="rect">
            <a:avLst/>
          </a:prstGeom>
          <a:noFill/>
        </p:spPr>
        <p:txBody>
          <a:bodyPr wrap="none" rtlCol="0">
            <a:spAutoFit/>
          </a:bodyPr>
          <a:lstStyle/>
          <a:p>
            <a:pPr>
              <a:lnSpc>
                <a:spcPct val="90000"/>
              </a:lnSpc>
            </a:pPr>
            <a:r>
              <a:rPr lang="en-IN" dirty="0"/>
              <a:t>This model gave the best accuracy compare to linear regression model.</a:t>
            </a:r>
          </a:p>
        </p:txBody>
      </p:sp>
      <p:pic>
        <p:nvPicPr>
          <p:cNvPr id="10" name="Picture 9">
            <a:extLst>
              <a:ext uri="{FF2B5EF4-FFF2-40B4-BE49-F238E27FC236}">
                <a16:creationId xmlns:a16="http://schemas.microsoft.com/office/drawing/2014/main" id="{C0CF988D-242F-91B3-101A-ACB93D4CC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93" y="1934340"/>
            <a:ext cx="9076207" cy="1836579"/>
          </a:xfrm>
          <a:prstGeom prst="rect">
            <a:avLst/>
          </a:prstGeom>
        </p:spPr>
      </p:pic>
      <p:sp>
        <p:nvSpPr>
          <p:cNvPr id="12" name="TextBox 11">
            <a:extLst>
              <a:ext uri="{FF2B5EF4-FFF2-40B4-BE49-F238E27FC236}">
                <a16:creationId xmlns:a16="http://schemas.microsoft.com/office/drawing/2014/main" id="{6903274D-3147-4B12-58B7-D5348119BD4F}"/>
              </a:ext>
            </a:extLst>
          </p:cNvPr>
          <p:cNvSpPr txBox="1"/>
          <p:nvPr/>
        </p:nvSpPr>
        <p:spPr>
          <a:xfrm>
            <a:off x="662620" y="4094867"/>
            <a:ext cx="10976407" cy="1144929"/>
          </a:xfrm>
          <a:prstGeom prst="rect">
            <a:avLst/>
          </a:prstGeom>
          <a:noFill/>
        </p:spPr>
        <p:txBody>
          <a:bodyPr wrap="square">
            <a:spAutoFit/>
          </a:bodyPr>
          <a:lstStyle/>
          <a:p>
            <a:r>
              <a:rPr lang="en-US" dirty="0"/>
              <a:t>5.Giving inputs to the trained model</a:t>
            </a:r>
          </a:p>
          <a:p>
            <a:pPr>
              <a:lnSpc>
                <a:spcPct val="90000"/>
              </a:lnSpc>
            </a:pPr>
            <a:r>
              <a:rPr lang="en-US" sz="1800" dirty="0">
                <a:latin typeface="Söhne"/>
              </a:rPr>
              <a:t>Now we will</a:t>
            </a:r>
            <a:r>
              <a:rPr lang="en-US" sz="1800" b="0" i="0" dirty="0">
                <a:effectLst/>
                <a:latin typeface="Söhne"/>
              </a:rPr>
              <a:t> test the performance of the model by giving inputs to the model based on the features they used to train it which means </a:t>
            </a:r>
            <a:r>
              <a:rPr lang="en-IN" sz="1800" dirty="0">
                <a:latin typeface="Söhne"/>
              </a:rPr>
              <a:t>Passing the unknown values to the model which predicts the class label using the </a:t>
            </a:r>
            <a:r>
              <a:rPr lang="en-IN" sz="1800" dirty="0" err="1">
                <a:latin typeface="Söhne"/>
              </a:rPr>
              <a:t>numpy</a:t>
            </a:r>
            <a:r>
              <a:rPr lang="en-IN" sz="1800" dirty="0">
                <a:latin typeface="Söhne"/>
              </a:rPr>
              <a:t> array</a:t>
            </a:r>
          </a:p>
          <a:p>
            <a:endParaRPr lang="en-IN" dirty="0"/>
          </a:p>
        </p:txBody>
      </p:sp>
      <p:pic>
        <p:nvPicPr>
          <p:cNvPr id="14" name="Picture 13">
            <a:extLst>
              <a:ext uri="{FF2B5EF4-FFF2-40B4-BE49-F238E27FC236}">
                <a16:creationId xmlns:a16="http://schemas.microsoft.com/office/drawing/2014/main" id="{DE0D0FE1-CB86-D7E4-1A61-844606EA5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20" y="5013176"/>
            <a:ext cx="8984759" cy="769687"/>
          </a:xfrm>
          <a:prstGeom prst="rect">
            <a:avLst/>
          </a:prstGeom>
        </p:spPr>
      </p:pic>
    </p:spTree>
    <p:extLst>
      <p:ext uri="{BB962C8B-B14F-4D97-AF65-F5344CB8AC3E}">
        <p14:creationId xmlns:p14="http://schemas.microsoft.com/office/powerpoint/2010/main" val="172876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FA510A-4800-9173-8818-B638358073B2}"/>
              </a:ext>
            </a:extLst>
          </p:cNvPr>
          <p:cNvPicPr>
            <a:picLocks noChangeAspect="1"/>
          </p:cNvPicPr>
          <p:nvPr/>
        </p:nvPicPr>
        <p:blipFill>
          <a:blip r:embed="rId2"/>
          <a:stretch>
            <a:fillRect/>
          </a:stretch>
        </p:blipFill>
        <p:spPr>
          <a:xfrm>
            <a:off x="2052413" y="1200719"/>
            <a:ext cx="8083997" cy="4456562"/>
          </a:xfrm>
          <a:prstGeom prst="rect">
            <a:avLst/>
          </a:prstGeom>
        </p:spPr>
      </p:pic>
    </p:spTree>
    <p:extLst>
      <p:ext uri="{BB962C8B-B14F-4D97-AF65-F5344CB8AC3E}">
        <p14:creationId xmlns:p14="http://schemas.microsoft.com/office/powerpoint/2010/main" val="322479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0</TotalTime>
  <Words>710</Words>
  <Application>Microsoft Office PowerPoint</Application>
  <PresentationFormat>Custom</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Euphemia</vt:lpstr>
      <vt:lpstr>Söhne</vt:lpstr>
      <vt:lpstr>Serenity 16x9</vt:lpstr>
      <vt:lpstr>Train and Give Inputs to a Machine Learning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and Give Inputs to a Machine Learning Model</dc:title>
  <dc:creator>chalamalla eshwar</dc:creator>
  <cp:lastModifiedBy>chalamalla eshwar</cp:lastModifiedBy>
  <cp:revision>1</cp:revision>
  <dcterms:created xsi:type="dcterms:W3CDTF">2023-01-20T11:47:04Z</dcterms:created>
  <dcterms:modified xsi:type="dcterms:W3CDTF">2023-01-20T12:37:34Z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