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1607463" cy="10799763"/>
  <p:notesSz cx="6858000" cy="9144000"/>
  <p:defaultTextStyle>
    <a:defPPr>
      <a:defRPr lang="en-US"/>
    </a:defPPr>
    <a:lvl1pPr marL="0" algn="l" defTabSz="82296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22960" algn="l" defTabSz="82296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45920" algn="l" defTabSz="82296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68880" algn="l" defTabSz="82296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91840" algn="l" defTabSz="82296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114800" algn="l" defTabSz="82296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937760" algn="l" defTabSz="82296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60720" algn="l" defTabSz="82296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83680" algn="l" defTabSz="82296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51" d="100"/>
          <a:sy n="51" d="100"/>
        </p:scale>
        <p:origin x="-296" y="-120"/>
      </p:cViewPr>
      <p:guideLst>
        <p:guide orient="horz" pos="6801"/>
        <p:guide pos="13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560" y="3354928"/>
            <a:ext cx="18366343" cy="23149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1120" y="6119867"/>
            <a:ext cx="15125225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6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059E-E853-C442-A5B4-81000E931BBA}" type="datetimeFigureOut">
              <a:rPr lang="en-US" smtClean="0"/>
              <a:t>8/04/19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150-1E1D-BA4C-8BA9-8C68C4D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7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059E-E853-C442-A5B4-81000E931BBA}" type="datetimeFigureOut">
              <a:rPr lang="en-US" smtClean="0"/>
              <a:t>8/04/19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150-1E1D-BA4C-8BA9-8C68C4D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846905" y="679985"/>
            <a:ext cx="9569554" cy="145121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6987" y="679985"/>
            <a:ext cx="28359795" cy="145121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059E-E853-C442-A5B4-81000E931BBA}" type="datetimeFigureOut">
              <a:rPr lang="en-US" smtClean="0"/>
              <a:t>8/04/19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150-1E1D-BA4C-8BA9-8C68C4D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059E-E853-C442-A5B4-81000E931BBA}" type="datetimeFigureOut">
              <a:rPr lang="en-US" smtClean="0"/>
              <a:t>8/04/19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150-1E1D-BA4C-8BA9-8C68C4D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9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41" y="6939849"/>
            <a:ext cx="18366343" cy="2144953"/>
          </a:xfrm>
        </p:spPr>
        <p:txBody>
          <a:bodyPr anchor="t"/>
          <a:lstStyle>
            <a:lvl1pPr algn="l">
              <a:defRPr sz="7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6841" y="4577402"/>
            <a:ext cx="18366343" cy="2362447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229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059E-E853-C442-A5B4-81000E931BBA}" type="datetimeFigureOut">
              <a:rPr lang="en-US" smtClean="0"/>
              <a:t>8/04/19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150-1E1D-BA4C-8BA9-8C68C4D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0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6986" y="3967414"/>
            <a:ext cx="18962798" cy="11224754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49909" y="3967414"/>
            <a:ext cx="18966551" cy="11224754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059E-E853-C442-A5B4-81000E931BBA}" type="datetimeFigureOut">
              <a:rPr lang="en-US" smtClean="0"/>
              <a:t>8/04/19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150-1E1D-BA4C-8BA9-8C68C4D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0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374" y="432492"/>
            <a:ext cx="19446716" cy="179996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373" y="2417449"/>
            <a:ext cx="9547049" cy="1007477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00" b="1"/>
            </a:lvl3pPr>
            <a:lvl4pPr marL="2468880" indent="0">
              <a:buNone/>
              <a:defRPr sz="2900" b="1"/>
            </a:lvl4pPr>
            <a:lvl5pPr marL="3291840" indent="0">
              <a:buNone/>
              <a:defRPr sz="2900" b="1"/>
            </a:lvl5pPr>
            <a:lvl6pPr marL="4114800" indent="0">
              <a:buNone/>
              <a:defRPr sz="2900" b="1"/>
            </a:lvl6pPr>
            <a:lvl7pPr marL="4937760" indent="0">
              <a:buNone/>
              <a:defRPr sz="2900" b="1"/>
            </a:lvl7pPr>
            <a:lvl8pPr marL="5760720" indent="0">
              <a:buNone/>
              <a:defRPr sz="2900" b="1"/>
            </a:lvl8pPr>
            <a:lvl9pPr marL="6583680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0373" y="3424925"/>
            <a:ext cx="9547049" cy="6222364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6293" y="2417449"/>
            <a:ext cx="9550798" cy="1007477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00" b="1"/>
            </a:lvl3pPr>
            <a:lvl4pPr marL="2468880" indent="0">
              <a:buNone/>
              <a:defRPr sz="2900" b="1"/>
            </a:lvl4pPr>
            <a:lvl5pPr marL="3291840" indent="0">
              <a:buNone/>
              <a:defRPr sz="2900" b="1"/>
            </a:lvl5pPr>
            <a:lvl6pPr marL="4114800" indent="0">
              <a:buNone/>
              <a:defRPr sz="2900" b="1"/>
            </a:lvl6pPr>
            <a:lvl7pPr marL="4937760" indent="0">
              <a:buNone/>
              <a:defRPr sz="2900" b="1"/>
            </a:lvl7pPr>
            <a:lvl8pPr marL="5760720" indent="0">
              <a:buNone/>
              <a:defRPr sz="2900" b="1"/>
            </a:lvl8pPr>
            <a:lvl9pPr marL="6583680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6293" y="3424925"/>
            <a:ext cx="9550798" cy="6222364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059E-E853-C442-A5B4-81000E931BBA}" type="datetimeFigureOut">
              <a:rPr lang="en-US" smtClean="0"/>
              <a:t>8/04/19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150-1E1D-BA4C-8BA9-8C68C4D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7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059E-E853-C442-A5B4-81000E931BBA}" type="datetimeFigureOut">
              <a:rPr lang="en-US" smtClean="0"/>
              <a:t>8/04/19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150-1E1D-BA4C-8BA9-8C68C4D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1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059E-E853-C442-A5B4-81000E931BBA}" type="datetimeFigureOut">
              <a:rPr lang="en-US" smtClean="0"/>
              <a:t>8/04/19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150-1E1D-BA4C-8BA9-8C68C4D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2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375" y="429990"/>
            <a:ext cx="7108707" cy="1829960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7917" y="429992"/>
            <a:ext cx="12079173" cy="9217299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0375" y="2259952"/>
            <a:ext cx="7108707" cy="7387339"/>
          </a:xfrm>
        </p:spPr>
        <p:txBody>
          <a:bodyPr/>
          <a:lstStyle>
            <a:lvl1pPr marL="0" indent="0">
              <a:buNone/>
              <a:defRPr sz="2500"/>
            </a:lvl1pPr>
            <a:lvl2pPr marL="822960" indent="0">
              <a:buNone/>
              <a:defRPr sz="2200"/>
            </a:lvl2pPr>
            <a:lvl3pPr marL="1645920" indent="0">
              <a:buNone/>
              <a:defRPr sz="1800"/>
            </a:lvl3pPr>
            <a:lvl4pPr marL="2468880" indent="0">
              <a:buNone/>
              <a:defRPr sz="1600"/>
            </a:lvl4pPr>
            <a:lvl5pPr marL="3291840" indent="0">
              <a:buNone/>
              <a:defRPr sz="1600"/>
            </a:lvl5pPr>
            <a:lvl6pPr marL="4114800" indent="0">
              <a:buNone/>
              <a:defRPr sz="1600"/>
            </a:lvl6pPr>
            <a:lvl7pPr marL="4937760" indent="0">
              <a:buNone/>
              <a:defRPr sz="1600"/>
            </a:lvl7pPr>
            <a:lvl8pPr marL="5760720" indent="0">
              <a:buNone/>
              <a:defRPr sz="1600"/>
            </a:lvl8pPr>
            <a:lvl9pPr marL="658368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059E-E853-C442-A5B4-81000E931BBA}" type="datetimeFigureOut">
              <a:rPr lang="en-US" smtClean="0"/>
              <a:t>8/04/19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150-1E1D-BA4C-8BA9-8C68C4D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7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5214" y="7559834"/>
            <a:ext cx="12964478" cy="892481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35214" y="964979"/>
            <a:ext cx="12964478" cy="6479858"/>
          </a:xfrm>
        </p:spPr>
        <p:txBody>
          <a:bodyPr/>
          <a:lstStyle>
            <a:lvl1pPr marL="0" indent="0">
              <a:buNone/>
              <a:defRPr sz="5800"/>
            </a:lvl1pPr>
            <a:lvl2pPr marL="822960" indent="0">
              <a:buNone/>
              <a:defRPr sz="5000"/>
            </a:lvl2pPr>
            <a:lvl3pPr marL="1645920" indent="0">
              <a:buNone/>
              <a:defRPr sz="430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5214" y="8452317"/>
            <a:ext cx="12964478" cy="1267471"/>
          </a:xfrm>
        </p:spPr>
        <p:txBody>
          <a:bodyPr/>
          <a:lstStyle>
            <a:lvl1pPr marL="0" indent="0">
              <a:buNone/>
              <a:defRPr sz="2500"/>
            </a:lvl1pPr>
            <a:lvl2pPr marL="822960" indent="0">
              <a:buNone/>
              <a:defRPr sz="2200"/>
            </a:lvl2pPr>
            <a:lvl3pPr marL="1645920" indent="0">
              <a:buNone/>
              <a:defRPr sz="1800"/>
            </a:lvl3pPr>
            <a:lvl4pPr marL="2468880" indent="0">
              <a:buNone/>
              <a:defRPr sz="1600"/>
            </a:lvl4pPr>
            <a:lvl5pPr marL="3291840" indent="0">
              <a:buNone/>
              <a:defRPr sz="1600"/>
            </a:lvl5pPr>
            <a:lvl6pPr marL="4114800" indent="0">
              <a:buNone/>
              <a:defRPr sz="1600"/>
            </a:lvl6pPr>
            <a:lvl7pPr marL="4937760" indent="0">
              <a:buNone/>
              <a:defRPr sz="1600"/>
            </a:lvl7pPr>
            <a:lvl8pPr marL="5760720" indent="0">
              <a:buNone/>
              <a:defRPr sz="1600"/>
            </a:lvl8pPr>
            <a:lvl9pPr marL="658368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059E-E853-C442-A5B4-81000E931BBA}" type="datetimeFigureOut">
              <a:rPr lang="en-US" smtClean="0"/>
              <a:t>8/04/19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150-1E1D-BA4C-8BA9-8C68C4D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4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374" y="432492"/>
            <a:ext cx="19446716" cy="1799961"/>
          </a:xfrm>
          <a:prstGeom prst="rect">
            <a:avLst/>
          </a:prstGeom>
        </p:spPr>
        <p:txBody>
          <a:bodyPr vert="horz" lIns="164592" tIns="82296" rIns="164592" bIns="8229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374" y="2519946"/>
            <a:ext cx="19446716" cy="7127344"/>
          </a:xfrm>
          <a:prstGeom prst="rect">
            <a:avLst/>
          </a:prstGeom>
        </p:spPr>
        <p:txBody>
          <a:bodyPr vert="horz" lIns="164592" tIns="82296" rIns="164592" bIns="8229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373" y="10009782"/>
            <a:ext cx="5041742" cy="574987"/>
          </a:xfrm>
          <a:prstGeom prst="rect">
            <a:avLst/>
          </a:prstGeom>
        </p:spPr>
        <p:txBody>
          <a:bodyPr vert="horz" lIns="164592" tIns="82296" rIns="164592" bIns="82296" rtlCol="0" anchor="ctr"/>
          <a:lstStyle>
            <a:lvl1pPr algn="l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D059E-E853-C442-A5B4-81000E931BBA}" type="datetimeFigureOut">
              <a:rPr lang="en-US" smtClean="0"/>
              <a:t>8/04/19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2551" y="10009782"/>
            <a:ext cx="6842363" cy="574987"/>
          </a:xfrm>
          <a:prstGeom prst="rect">
            <a:avLst/>
          </a:prstGeom>
        </p:spPr>
        <p:txBody>
          <a:bodyPr vert="horz" lIns="164592" tIns="82296" rIns="164592" bIns="82296" rtlCol="0" anchor="ctr"/>
          <a:lstStyle>
            <a:lvl1pPr algn="ct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85348" y="10009782"/>
            <a:ext cx="5041742" cy="574987"/>
          </a:xfrm>
          <a:prstGeom prst="rect">
            <a:avLst/>
          </a:prstGeom>
        </p:spPr>
        <p:txBody>
          <a:bodyPr vert="horz" lIns="164592" tIns="82296" rIns="164592" bIns="82296" rtlCol="0" anchor="ctr"/>
          <a:lstStyle>
            <a:lvl1pPr algn="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65150-1E1D-BA4C-8BA9-8C68C4D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5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22960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7220" indent="-617220" algn="l" defTabSz="822960" rtl="0" eaLnBrk="1" latinLnBrk="0" hangingPunct="1">
        <a:spcBef>
          <a:spcPct val="20000"/>
        </a:spcBef>
        <a:buFont typeface="Arial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337310" indent="-514350" algn="l" defTabSz="822960" rtl="0" eaLnBrk="1" latinLnBrk="0" hangingPunct="1">
        <a:spcBef>
          <a:spcPct val="20000"/>
        </a:spcBef>
        <a:buFont typeface="Arial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822960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822960" rtl="0" eaLnBrk="1" latinLnBrk="0" hangingPunct="1">
        <a:spcBef>
          <a:spcPct val="20000"/>
        </a:spcBef>
        <a:buFont typeface="Arial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822960" rtl="0" eaLnBrk="1" latinLnBrk="0" hangingPunct="1">
        <a:spcBef>
          <a:spcPct val="20000"/>
        </a:spcBef>
        <a:buFont typeface="Arial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82296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82296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82296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82296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82296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82296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82296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82296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82296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82296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82296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82296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610" y="128441"/>
            <a:ext cx="2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Topic identification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5111" y="1319626"/>
            <a:ext cx="22176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Initial search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dirty="0" smtClean="0">
                <a:solidFill>
                  <a:srgbClr val="FF0000"/>
                </a:solidFill>
              </a:rPr>
              <a:t>erms + conduct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46778" y="1919790"/>
            <a:ext cx="1599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Benchmark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03645" y="2161957"/>
            <a:ext cx="111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experts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6611" y="802571"/>
            <a:ext cx="194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PICOTS/PICOS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97287" y="340906"/>
            <a:ext cx="2589471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eview snowballing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0110" y="993553"/>
            <a:ext cx="2368858" cy="461665"/>
          </a:xfrm>
          <a:prstGeom prst="rect">
            <a:avLst/>
          </a:prstGeom>
          <a:solidFill>
            <a:srgbClr val="C3D69B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itation networks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433" y="6559909"/>
            <a:ext cx="1800493" cy="461665"/>
          </a:xfrm>
          <a:prstGeom prst="rect">
            <a:avLst/>
          </a:prstGeom>
          <a:solidFill>
            <a:srgbClr val="D9D9D9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(open) check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7061" y="6576415"/>
            <a:ext cx="160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rgbClr val="FF0000"/>
                </a:solidFill>
              </a:rPr>
              <a:t>ew search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46581" y="6160916"/>
            <a:ext cx="2147944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  <a:r>
              <a:rPr lang="en-US" sz="2400" dirty="0" smtClean="0"/>
              <a:t>xclusion terms</a:t>
            </a:r>
          </a:p>
          <a:p>
            <a:r>
              <a:rPr lang="en-US" sz="2400" dirty="0" smtClean="0"/>
              <a:t>w/ topics</a:t>
            </a:r>
            <a:endParaRPr lang="en-US" sz="2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5087306" y="7650966"/>
            <a:ext cx="2107219" cy="1384995"/>
            <a:chOff x="6870166" y="6716593"/>
            <a:chExt cx="1755783" cy="1384995"/>
          </a:xfrm>
        </p:grpSpPr>
        <p:sp>
          <p:nvSpPr>
            <p:cNvPr id="15" name="TextBox 14"/>
            <p:cNvSpPr txBox="1"/>
            <p:nvPr/>
          </p:nvSpPr>
          <p:spPr>
            <a:xfrm>
              <a:off x="6870166" y="6716593"/>
              <a:ext cx="1755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dirty="0" smtClean="0"/>
                <a:t>heck precision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70932" y="7178258"/>
              <a:ext cx="1613159" cy="461665"/>
            </a:xfrm>
            <a:prstGeom prst="rect">
              <a:avLst/>
            </a:prstGeom>
            <a:solidFill>
              <a:srgbClr val="D9D9D9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w/ subsample</a:t>
              </a:r>
              <a:endParaRPr 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50755" y="7639923"/>
              <a:ext cx="1610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or benchmark</a:t>
              </a:r>
              <a:endParaRPr lang="en-US" sz="2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33610" y="2662606"/>
            <a:ext cx="2981255" cy="752565"/>
            <a:chOff x="622313" y="3146861"/>
            <a:chExt cx="2484051" cy="752565"/>
          </a:xfrm>
        </p:grpSpPr>
        <p:sp>
          <p:nvSpPr>
            <p:cNvPr id="19" name="TextBox 18"/>
            <p:cNvSpPr txBox="1"/>
            <p:nvPr/>
          </p:nvSpPr>
          <p:spPr>
            <a:xfrm>
              <a:off x="1280155" y="3146861"/>
              <a:ext cx="14019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Check recall</a:t>
              </a:r>
              <a:endParaRPr 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2313" y="3530094"/>
              <a:ext cx="2484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w</a:t>
              </a:r>
              <a:r>
                <a:rPr lang="en-US" sz="1800" dirty="0" smtClean="0"/>
                <a:t>arning: too few benchmarks</a:t>
              </a:r>
              <a:endParaRPr lang="en-US" sz="18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99723" y="4202449"/>
            <a:ext cx="3143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Identify potential terms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245111" y="5181778"/>
            <a:ext cx="24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Selection of terms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468818" y="9469993"/>
            <a:ext cx="501246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Need to be checked to see if they exist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7501095" y="10104090"/>
            <a:ext cx="3953276" cy="461665"/>
          </a:xfrm>
          <a:prstGeom prst="rect">
            <a:avLst/>
          </a:prstGeom>
          <a:solidFill>
            <a:srgbClr val="C3D69B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Probably needs to be written?</a:t>
            </a:r>
            <a:endParaRPr lang="en-US" sz="2400" dirty="0"/>
          </a:p>
        </p:txBody>
      </p:sp>
      <p:cxnSp>
        <p:nvCxnSpPr>
          <p:cNvPr id="33" name="Straight Arrow Connector 32"/>
          <p:cNvCxnSpPr>
            <a:stCxn id="10" idx="1"/>
            <a:endCxn id="5" idx="3"/>
          </p:cNvCxnSpPr>
          <p:nvPr/>
        </p:nvCxnSpPr>
        <p:spPr>
          <a:xfrm flipH="1" flipV="1">
            <a:off x="3117220" y="359274"/>
            <a:ext cx="2380067" cy="21246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7" idx="0"/>
          </p:cNvCxnSpPr>
          <p:nvPr/>
        </p:nvCxnSpPr>
        <p:spPr>
          <a:xfrm>
            <a:off x="6404412" y="836017"/>
            <a:ext cx="41999" cy="1083773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7398444" y="1319626"/>
            <a:ext cx="981666" cy="75256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1"/>
            <a:endCxn id="7" idx="3"/>
          </p:cNvCxnSpPr>
          <p:nvPr/>
        </p:nvCxnSpPr>
        <p:spPr>
          <a:xfrm flipH="1" flipV="1">
            <a:off x="7246044" y="2150623"/>
            <a:ext cx="1557601" cy="24216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143582" y="2367195"/>
            <a:ext cx="2218712" cy="170299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1"/>
            <a:endCxn id="19" idx="3"/>
          </p:cNvCxnSpPr>
          <p:nvPr/>
        </p:nvCxnSpPr>
        <p:spPr>
          <a:xfrm flipH="1">
            <a:off x="3005646" y="2150623"/>
            <a:ext cx="2641132" cy="742816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9" idx="0"/>
          </p:cNvCxnSpPr>
          <p:nvPr/>
        </p:nvCxnSpPr>
        <p:spPr>
          <a:xfrm>
            <a:off x="2164386" y="1919790"/>
            <a:ext cx="0" cy="742816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392144" y="4656457"/>
            <a:ext cx="0" cy="596396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571653" y="5543752"/>
            <a:ext cx="0" cy="1032663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3466671" y="6716594"/>
            <a:ext cx="1606685" cy="138612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15" idx="0"/>
          </p:cNvCxnSpPr>
          <p:nvPr/>
        </p:nvCxnSpPr>
        <p:spPr>
          <a:xfrm>
            <a:off x="6140916" y="6855206"/>
            <a:ext cx="0" cy="79576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Freeform 77"/>
          <p:cNvSpPr/>
          <p:nvPr/>
        </p:nvSpPr>
        <p:spPr>
          <a:xfrm rot="7367939" flipH="1">
            <a:off x="3375337" y="6565129"/>
            <a:ext cx="753278" cy="2394761"/>
          </a:xfrm>
          <a:custGeom>
            <a:avLst/>
            <a:gdLst>
              <a:gd name="connsiteX0" fmla="*/ 1612430 w 1612430"/>
              <a:gd name="connsiteY0" fmla="*/ 0 h 2683469"/>
              <a:gd name="connsiteX1" fmla="*/ 6996 w 1612430"/>
              <a:gd name="connsiteY1" fmla="*/ 982341 h 2683469"/>
              <a:gd name="connsiteX2" fmla="*/ 989425 w 1612430"/>
              <a:gd name="connsiteY2" fmla="*/ 2683469 h 268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2430" h="2683469">
                <a:moveTo>
                  <a:pt x="1612430" y="0"/>
                </a:moveTo>
                <a:cubicBezTo>
                  <a:pt x="861630" y="267548"/>
                  <a:pt x="110830" y="535096"/>
                  <a:pt x="6996" y="982341"/>
                </a:cubicBezTo>
                <a:cubicBezTo>
                  <a:pt x="-96838" y="1429586"/>
                  <a:pt x="989425" y="2683469"/>
                  <a:pt x="989425" y="268346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9560718" y="1249980"/>
            <a:ext cx="1083455" cy="111721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6" idx="0"/>
          </p:cNvCxnSpPr>
          <p:nvPr/>
        </p:nvCxnSpPr>
        <p:spPr>
          <a:xfrm>
            <a:off x="1825415" y="590106"/>
            <a:ext cx="528533" cy="72952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7246044" y="8228978"/>
            <a:ext cx="1421353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915006" y="7998141"/>
            <a:ext cx="3449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Search string + translation</a:t>
            </a:r>
            <a:endParaRPr lang="en-US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11131643" y="6807247"/>
            <a:ext cx="2465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Identify languages</a:t>
            </a:r>
            <a:endParaRPr lang="en-US" sz="2400" dirty="0"/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10787427" y="7392079"/>
            <a:ext cx="958468" cy="517773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116368" y="9239161"/>
            <a:ext cx="459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specify database, or generic output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10246222" y="8459806"/>
            <a:ext cx="46900" cy="80698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12364237" y="8805128"/>
            <a:ext cx="1455575" cy="55649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3137701" y="7479042"/>
            <a:ext cx="25786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Convert search +</a:t>
            </a:r>
          </a:p>
          <a:p>
            <a:r>
              <a:rPr lang="en-US" sz="2400" dirty="0"/>
              <a:t>r</a:t>
            </a:r>
            <a:r>
              <a:rPr lang="en-US" sz="2400" dirty="0" smtClean="0"/>
              <a:t>ecord deviations</a:t>
            </a:r>
          </a:p>
          <a:p>
            <a:r>
              <a:rPr lang="en-US" sz="2400" dirty="0"/>
              <a:t>(</a:t>
            </a:r>
            <a:r>
              <a:rPr lang="en-US" sz="2400" dirty="0" smtClean="0"/>
              <a:t>polyglot does this)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086758" y="6585986"/>
            <a:ext cx="2403222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dentify proximity</a:t>
            </a:r>
          </a:p>
          <a:p>
            <a:r>
              <a:rPr lang="en-US" sz="2400" dirty="0" smtClean="0"/>
              <a:t> clusters</a:t>
            </a:r>
            <a:endParaRPr lang="en-US" sz="2400" dirty="0"/>
          </a:p>
        </p:txBody>
      </p:sp>
      <p:cxnSp>
        <p:nvCxnSpPr>
          <p:cNvPr id="103" name="Straight Arrow Connector 102"/>
          <p:cNvCxnSpPr>
            <a:stCxn id="102" idx="2"/>
          </p:cNvCxnSpPr>
          <p:nvPr/>
        </p:nvCxnSpPr>
        <p:spPr>
          <a:xfrm>
            <a:off x="9288369" y="7416983"/>
            <a:ext cx="727456" cy="43897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15165267" y="6290390"/>
            <a:ext cx="551085" cy="101745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15215972" y="5439058"/>
            <a:ext cx="1505039" cy="851332"/>
            <a:chOff x="16669296" y="9124575"/>
            <a:chExt cx="1505039" cy="851332"/>
          </a:xfrm>
        </p:grpSpPr>
        <p:sp>
          <p:nvSpPr>
            <p:cNvPr id="111" name="TextBox 110"/>
            <p:cNvSpPr txBox="1"/>
            <p:nvPr/>
          </p:nvSpPr>
          <p:spPr>
            <a:xfrm>
              <a:off x="16669296" y="9124575"/>
              <a:ext cx="15050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r</a:t>
              </a:r>
              <a:r>
                <a:rPr lang="en-US" sz="2400" dirty="0" smtClean="0">
                  <a:solidFill>
                    <a:srgbClr val="FF0000"/>
                  </a:solidFill>
                </a:rPr>
                <a:t>un search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6669296" y="9514242"/>
              <a:ext cx="12276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+ scrape</a:t>
              </a:r>
              <a:endParaRPr lang="en-US" sz="2400" dirty="0"/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16190326" y="4425624"/>
            <a:ext cx="2263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ssemble results</a:t>
            </a:r>
            <a:endParaRPr lang="en-US" sz="2400" dirty="0"/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17654498" y="3415171"/>
            <a:ext cx="199205" cy="101045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8198583" y="3306316"/>
            <a:ext cx="347327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[ ] for multilingual</a:t>
            </a:r>
          </a:p>
          <a:p>
            <a:r>
              <a:rPr lang="en-US" sz="2400" dirty="0" smtClean="0"/>
              <a:t>+ reciprocal </a:t>
            </a:r>
            <a:r>
              <a:rPr lang="en-US" sz="2400" dirty="0" err="1" smtClean="0"/>
              <a:t>deduplication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(careful of Part 1, Part II)</a:t>
            </a:r>
            <a:endParaRPr lang="en-US" sz="2400" dirty="0"/>
          </a:p>
        </p:txBody>
      </p:sp>
      <p:cxnSp>
        <p:nvCxnSpPr>
          <p:cNvPr id="121" name="Straight Arrow Connector 120"/>
          <p:cNvCxnSpPr>
            <a:endCxn id="116" idx="2"/>
          </p:cNvCxnSpPr>
          <p:nvPr/>
        </p:nvCxnSpPr>
        <p:spPr>
          <a:xfrm flipV="1">
            <a:off x="16443592" y="4887289"/>
            <a:ext cx="878489" cy="656463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7238166" y="2953506"/>
            <a:ext cx="1659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deduplicate</a:t>
            </a:r>
            <a:endParaRPr lang="en-US" sz="2400" dirty="0"/>
          </a:p>
        </p:txBody>
      </p:sp>
      <p:sp>
        <p:nvSpPr>
          <p:cNvPr id="141" name="Freeform 140"/>
          <p:cNvSpPr/>
          <p:nvPr/>
        </p:nvSpPr>
        <p:spPr>
          <a:xfrm>
            <a:off x="199204" y="1742901"/>
            <a:ext cx="1020924" cy="2763743"/>
          </a:xfrm>
          <a:custGeom>
            <a:avLst/>
            <a:gdLst>
              <a:gd name="connsiteX0" fmla="*/ 1020924 w 1020924"/>
              <a:gd name="connsiteY0" fmla="*/ 0 h 2763743"/>
              <a:gd name="connsiteX1" fmla="*/ 273907 w 1020924"/>
              <a:gd name="connsiteY1" fmla="*/ 522870 h 2763743"/>
              <a:gd name="connsiteX2" fmla="*/ 0 w 1020924"/>
              <a:gd name="connsiteY2" fmla="*/ 1618408 h 2763743"/>
              <a:gd name="connsiteX3" fmla="*/ 273907 w 1020924"/>
              <a:gd name="connsiteY3" fmla="*/ 2539656 h 2763743"/>
              <a:gd name="connsiteX4" fmla="*/ 871520 w 1020924"/>
              <a:gd name="connsiteY4" fmla="*/ 2763743 h 2763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924" h="2763743">
                <a:moveTo>
                  <a:pt x="1020924" y="0"/>
                </a:moveTo>
                <a:cubicBezTo>
                  <a:pt x="732492" y="126567"/>
                  <a:pt x="444061" y="253135"/>
                  <a:pt x="273907" y="522870"/>
                </a:cubicBezTo>
                <a:cubicBezTo>
                  <a:pt x="103753" y="792605"/>
                  <a:pt x="0" y="1282277"/>
                  <a:pt x="0" y="1618408"/>
                </a:cubicBezTo>
                <a:cubicBezTo>
                  <a:pt x="0" y="1954539"/>
                  <a:pt x="128654" y="2348767"/>
                  <a:pt x="273907" y="2539656"/>
                </a:cubicBezTo>
                <a:cubicBezTo>
                  <a:pt x="419160" y="2730545"/>
                  <a:pt x="871520" y="2763743"/>
                  <a:pt x="871520" y="2763743"/>
                </a:cubicBezTo>
              </a:path>
            </a:pathLst>
          </a:custGeom>
          <a:ln w="190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18020742" y="2096097"/>
            <a:ext cx="1754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+ manual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w/ ~ 85-95%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9624259" y="2010428"/>
            <a:ext cx="198002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Both"/>
            </a:pPr>
            <a:r>
              <a:rPr lang="en-US" sz="2400" dirty="0" smtClean="0"/>
              <a:t>Duplicated</a:t>
            </a:r>
          </a:p>
          <a:p>
            <a:pPr marL="457200" indent="-457200">
              <a:buAutoNum type="arabicParenBoth"/>
            </a:pPr>
            <a:r>
              <a:rPr lang="en-US" sz="2400" dirty="0" smtClean="0"/>
              <a:t>Salami</a:t>
            </a:r>
          </a:p>
          <a:p>
            <a:pPr marL="457200" indent="-457200">
              <a:buAutoNum type="arabicParenBoth"/>
            </a:pPr>
            <a:r>
              <a:rPr lang="en-US" sz="2400" dirty="0" smtClean="0"/>
              <a:t>Different</a:t>
            </a:r>
            <a:endParaRPr lang="en-US" sz="2400" dirty="0"/>
          </a:p>
        </p:txBody>
      </p:sp>
      <p:sp>
        <p:nvSpPr>
          <p:cNvPr id="173" name="TextBox 172"/>
          <p:cNvSpPr txBox="1"/>
          <p:nvPr/>
        </p:nvSpPr>
        <p:spPr>
          <a:xfrm>
            <a:off x="12047937" y="26964"/>
            <a:ext cx="4673074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Screening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Assign to people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Different exports 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ym typeface="Wingdings"/>
              </a:rPr>
              <a:t> </a:t>
            </a:r>
            <a:r>
              <a:rPr lang="en-US" sz="2400" dirty="0" err="1" smtClean="0">
                <a:sym typeface="Wingdings"/>
              </a:rPr>
              <a:t>Rayyan</a:t>
            </a:r>
            <a:r>
              <a:rPr lang="en-US" sz="2400" dirty="0" smtClean="0">
                <a:sym typeface="Wingdings"/>
              </a:rPr>
              <a:t>, EPP, </a:t>
            </a:r>
            <a:r>
              <a:rPr lang="en-US" sz="2400" dirty="0" err="1" smtClean="0">
                <a:sym typeface="Wingdings"/>
              </a:rPr>
              <a:t>abstrackR</a:t>
            </a:r>
            <a:endParaRPr lang="en-US" sz="2400" dirty="0" smtClean="0">
              <a:sym typeface="Wingdings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sym typeface="Wingdings"/>
              </a:rPr>
              <a:t>Discrepencies</a:t>
            </a:r>
            <a:endParaRPr lang="en-US" sz="2400" dirty="0" smtClean="0">
              <a:sym typeface="Wingdings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ym typeface="Wingdings"/>
              </a:rPr>
              <a:t>Partial automation by topic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FF00"/>
                </a:solidFill>
                <a:sym typeface="Wingdings"/>
              </a:rPr>
              <a:t>Full text retrieval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FF00"/>
                </a:solidFill>
                <a:sym typeface="Wingdings"/>
              </a:rPr>
              <a:t> </a:t>
            </a:r>
            <a:r>
              <a:rPr lang="en-US" sz="2400" dirty="0" err="1" smtClean="0">
                <a:solidFill>
                  <a:srgbClr val="00FF00"/>
                </a:solidFill>
                <a:sym typeface="Wingdings"/>
              </a:rPr>
              <a:t>crossref</a:t>
            </a:r>
            <a:r>
              <a:rPr lang="en-US" sz="2400" dirty="0" smtClean="0">
                <a:sym typeface="Wingdings"/>
              </a:rPr>
              <a:t>, also DOI w/o full text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FF00"/>
                </a:solidFill>
                <a:sym typeface="Wingdings"/>
              </a:rPr>
              <a:t>Author contact</a:t>
            </a:r>
            <a:endParaRPr lang="en-US" sz="2400" dirty="0">
              <a:sym typeface="Wingdings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ym typeface="Wingdings"/>
              </a:rPr>
              <a:t>+ rename files</a:t>
            </a:r>
            <a:endParaRPr lang="en-US" sz="2400" dirty="0" smtClean="0">
              <a:solidFill>
                <a:srgbClr val="00FF00"/>
              </a:solidFill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 flipH="1" flipV="1">
            <a:off x="16721011" y="802571"/>
            <a:ext cx="1085887" cy="2321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19522405" y="8817869"/>
            <a:ext cx="1119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manual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8172855" y="8459806"/>
            <a:ext cx="2902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LitsearchR</a:t>
            </a:r>
            <a:r>
              <a:rPr lang="en-US" sz="2400" dirty="0" smtClean="0"/>
              <a:t> can do this</a:t>
            </a:r>
            <a:endParaRPr lang="en-US" sz="2400" dirty="0"/>
          </a:p>
        </p:txBody>
      </p:sp>
      <p:sp>
        <p:nvSpPr>
          <p:cNvPr id="181" name="TextBox 180"/>
          <p:cNvSpPr txBox="1"/>
          <p:nvPr/>
        </p:nvSpPr>
        <p:spPr>
          <a:xfrm>
            <a:off x="16635934" y="7679019"/>
            <a:ext cx="1170964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Legend:</a:t>
            </a:r>
            <a:endParaRPr lang="en-US" sz="2400" dirty="0"/>
          </a:p>
        </p:txBody>
      </p:sp>
      <p:sp>
        <p:nvSpPr>
          <p:cNvPr id="182" name="Rectangle 181"/>
          <p:cNvSpPr/>
          <p:nvPr/>
        </p:nvSpPr>
        <p:spPr>
          <a:xfrm>
            <a:off x="16443592" y="7479042"/>
            <a:ext cx="5138218" cy="3271162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166</Words>
  <Application>Microsoft Macintosh PowerPoint</Application>
  <PresentationFormat>Custom</PresentationFormat>
  <Paragraphs>55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 O'Dea</dc:creator>
  <cp:lastModifiedBy>Rose O'Dea</cp:lastModifiedBy>
  <cp:revision>7</cp:revision>
  <dcterms:created xsi:type="dcterms:W3CDTF">2019-04-08T04:21:22Z</dcterms:created>
  <dcterms:modified xsi:type="dcterms:W3CDTF">2019-04-08T05:28:37Z</dcterms:modified>
</cp:coreProperties>
</file>